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38" r:id="rId3"/>
    <p:sldId id="341" r:id="rId4"/>
    <p:sldId id="266" r:id="rId5"/>
    <p:sldId id="267" r:id="rId6"/>
    <p:sldId id="268" r:id="rId7"/>
    <p:sldId id="333" r:id="rId8"/>
    <p:sldId id="334" r:id="rId9"/>
    <p:sldId id="335" r:id="rId10"/>
    <p:sldId id="336" r:id="rId11"/>
    <p:sldId id="337" r:id="rId12"/>
    <p:sldId id="332" r:id="rId13"/>
    <p:sldId id="342" r:id="rId14"/>
    <p:sldId id="260" r:id="rId15"/>
    <p:sldId id="258" r:id="rId16"/>
    <p:sldId id="269" r:id="rId17"/>
    <p:sldId id="340" r:id="rId18"/>
    <p:sldId id="346" r:id="rId19"/>
    <p:sldId id="347" r:id="rId20"/>
    <p:sldId id="261" r:id="rId21"/>
    <p:sldId id="262" r:id="rId22"/>
    <p:sldId id="345" r:id="rId23"/>
    <p:sldId id="339" r:id="rId24"/>
    <p:sldId id="348" r:id="rId25"/>
    <p:sldId id="349" r:id="rId26"/>
    <p:sldId id="259" r:id="rId27"/>
    <p:sldId id="356" r:id="rId28"/>
    <p:sldId id="357" r:id="rId29"/>
    <p:sldId id="351" r:id="rId30"/>
    <p:sldId id="263" r:id="rId31"/>
    <p:sldId id="264" r:id="rId32"/>
    <p:sldId id="257" r:id="rId33"/>
    <p:sldId id="358" r:id="rId34"/>
    <p:sldId id="359" r:id="rId35"/>
    <p:sldId id="343" r:id="rId36"/>
    <p:sldId id="265" r:id="rId37"/>
    <p:sldId id="344" r:id="rId38"/>
    <p:sldId id="360" r:id="rId39"/>
    <p:sldId id="350" r:id="rId40"/>
    <p:sldId id="352" r:id="rId41"/>
    <p:sldId id="353" r:id="rId42"/>
    <p:sldId id="354" r:id="rId43"/>
    <p:sldId id="355"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FF"/>
    <a:srgbClr val="000000"/>
    <a:srgbClr val="3068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169" autoAdjust="0"/>
  </p:normalViewPr>
  <p:slideViewPr>
    <p:cSldViewPr snapToGrid="0">
      <p:cViewPr varScale="1">
        <p:scale>
          <a:sx n="100" d="100"/>
          <a:sy n="100" d="100"/>
        </p:scale>
        <p:origin x="990" y="78"/>
      </p:cViewPr>
      <p:guideLst/>
    </p:cSldViewPr>
  </p:slideViewPr>
  <p:notesTextViewPr>
    <p:cViewPr>
      <p:scale>
        <a:sx n="1" d="1"/>
        <a:sy n="1" d="1"/>
      </p:scale>
      <p:origin x="0" y="0"/>
    </p:cViewPr>
  </p:notesTextViewPr>
  <p:notesViewPr>
    <p:cSldViewPr snapToGrid="0">
      <p:cViewPr varScale="1">
        <p:scale>
          <a:sx n="83" d="100"/>
          <a:sy n="83"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61BD1F-8A5D-40B3-889C-C0555C01438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E11DDB3-3FE4-4A95-B232-E102CB01204A}">
      <dgm:prSet/>
      <dgm:spPr/>
      <dgm:t>
        <a:bodyPr/>
        <a:lstStyle/>
        <a:p>
          <a:r>
            <a:rPr lang="en-US"/>
            <a:t>Definitions, Case Law &amp; History</a:t>
          </a:r>
        </a:p>
      </dgm:t>
    </dgm:pt>
    <dgm:pt modelId="{858BA3CB-926E-4AFB-AE42-27A7FED9EAD4}" type="parTrans" cxnId="{018D7736-2AEF-4CFE-A6EA-3A43787983E7}">
      <dgm:prSet/>
      <dgm:spPr/>
      <dgm:t>
        <a:bodyPr/>
        <a:lstStyle/>
        <a:p>
          <a:endParaRPr lang="en-US"/>
        </a:p>
      </dgm:t>
    </dgm:pt>
    <dgm:pt modelId="{87FE5878-2637-4393-96A4-3C5756071586}" type="sibTrans" cxnId="{018D7736-2AEF-4CFE-A6EA-3A43787983E7}">
      <dgm:prSet/>
      <dgm:spPr/>
      <dgm:t>
        <a:bodyPr/>
        <a:lstStyle/>
        <a:p>
          <a:endParaRPr lang="en-US"/>
        </a:p>
      </dgm:t>
    </dgm:pt>
    <dgm:pt modelId="{13BAF74B-FABE-4C66-AD83-131D4D4E13D8}">
      <dgm:prSet/>
      <dgm:spPr/>
      <dgm:t>
        <a:bodyPr/>
        <a:lstStyle/>
        <a:p>
          <a:r>
            <a:rPr lang="en-US"/>
            <a:t>Approving Changes to Nonconformities</a:t>
          </a:r>
        </a:p>
      </dgm:t>
    </dgm:pt>
    <dgm:pt modelId="{70F19D41-F12A-44F4-95DE-9DD7B583DF58}" type="parTrans" cxnId="{B8CEEEF4-A899-4548-94DA-2C83B680C6CD}">
      <dgm:prSet/>
      <dgm:spPr/>
      <dgm:t>
        <a:bodyPr/>
        <a:lstStyle/>
        <a:p>
          <a:endParaRPr lang="en-US"/>
        </a:p>
      </dgm:t>
    </dgm:pt>
    <dgm:pt modelId="{720076CC-F6B0-4813-AF04-B90EB2C6157F}" type="sibTrans" cxnId="{B8CEEEF4-A899-4548-94DA-2C83B680C6CD}">
      <dgm:prSet/>
      <dgm:spPr/>
      <dgm:t>
        <a:bodyPr/>
        <a:lstStyle/>
        <a:p>
          <a:endParaRPr lang="en-US"/>
        </a:p>
      </dgm:t>
    </dgm:pt>
    <dgm:pt modelId="{D344C030-E952-416E-9B7A-9A09D4EC022C}">
      <dgm:prSet/>
      <dgm:spPr/>
      <dgm:t>
        <a:bodyPr/>
        <a:lstStyle/>
        <a:p>
          <a:r>
            <a:rPr lang="en-US"/>
            <a:t>Scope of Nonconformities in Connecticut</a:t>
          </a:r>
        </a:p>
      </dgm:t>
    </dgm:pt>
    <dgm:pt modelId="{CE3D14F1-9AC9-410C-A00A-6A0FE53B57D3}" type="parTrans" cxnId="{E8FEA6F5-6AF0-4ADB-BA20-7BE39A53483C}">
      <dgm:prSet/>
      <dgm:spPr/>
      <dgm:t>
        <a:bodyPr/>
        <a:lstStyle/>
        <a:p>
          <a:endParaRPr lang="en-US"/>
        </a:p>
      </dgm:t>
    </dgm:pt>
    <dgm:pt modelId="{209B5476-AD5E-4C05-812E-751B662EB5DD}" type="sibTrans" cxnId="{E8FEA6F5-6AF0-4ADB-BA20-7BE39A53483C}">
      <dgm:prSet/>
      <dgm:spPr/>
      <dgm:t>
        <a:bodyPr/>
        <a:lstStyle/>
        <a:p>
          <a:endParaRPr lang="en-US"/>
        </a:p>
      </dgm:t>
    </dgm:pt>
    <dgm:pt modelId="{3A06D8A4-DA0C-4D17-9159-3275CF40F45A}">
      <dgm:prSet/>
      <dgm:spPr/>
      <dgm:t>
        <a:bodyPr/>
        <a:lstStyle/>
        <a:p>
          <a:r>
            <a:rPr lang="en-US"/>
            <a:t>Criteria for Change of Nonconformities</a:t>
          </a:r>
        </a:p>
      </dgm:t>
    </dgm:pt>
    <dgm:pt modelId="{49EA67C6-92F5-4DD2-968F-C4CC5410D2A3}" type="parTrans" cxnId="{4E21C281-6C5D-4477-A244-7793068F5B17}">
      <dgm:prSet/>
      <dgm:spPr/>
      <dgm:t>
        <a:bodyPr/>
        <a:lstStyle/>
        <a:p>
          <a:endParaRPr lang="en-US"/>
        </a:p>
      </dgm:t>
    </dgm:pt>
    <dgm:pt modelId="{818D0339-C123-4D8E-B2E6-D03E7C9C5D0E}" type="sibTrans" cxnId="{4E21C281-6C5D-4477-A244-7793068F5B17}">
      <dgm:prSet/>
      <dgm:spPr/>
      <dgm:t>
        <a:bodyPr/>
        <a:lstStyle/>
        <a:p>
          <a:endParaRPr lang="en-US"/>
        </a:p>
      </dgm:t>
    </dgm:pt>
    <dgm:pt modelId="{5DB5D601-8F29-423A-A12A-141937DE99D4}">
      <dgm:prSet/>
      <dgm:spPr/>
      <dgm:t>
        <a:bodyPr/>
        <a:lstStyle/>
        <a:p>
          <a:r>
            <a:rPr lang="en-US"/>
            <a:t>Nonconformities: Exceptions and Expansions</a:t>
          </a:r>
        </a:p>
      </dgm:t>
    </dgm:pt>
    <dgm:pt modelId="{F3E54E7F-B55B-40B8-AEF4-182254BA2AED}" type="parTrans" cxnId="{DA298227-CE47-45FD-A491-C701B83A237E}">
      <dgm:prSet/>
      <dgm:spPr/>
      <dgm:t>
        <a:bodyPr/>
        <a:lstStyle/>
        <a:p>
          <a:endParaRPr lang="en-US"/>
        </a:p>
      </dgm:t>
    </dgm:pt>
    <dgm:pt modelId="{1702B072-03AC-4EC7-BDAD-01653FC600C9}" type="sibTrans" cxnId="{DA298227-CE47-45FD-A491-C701B83A237E}">
      <dgm:prSet/>
      <dgm:spPr/>
      <dgm:t>
        <a:bodyPr/>
        <a:lstStyle/>
        <a:p>
          <a:endParaRPr lang="en-US"/>
        </a:p>
      </dgm:t>
    </dgm:pt>
    <dgm:pt modelId="{8DBC571C-0A31-4733-ABE7-0861CA00D07B}">
      <dgm:prSet/>
      <dgm:spPr/>
      <dgm:t>
        <a:bodyPr/>
        <a:lstStyle/>
        <a:p>
          <a:r>
            <a:rPr lang="en-US"/>
            <a:t>Conformity versus Intent of Property Owner</a:t>
          </a:r>
        </a:p>
      </dgm:t>
    </dgm:pt>
    <dgm:pt modelId="{31A77D8B-EEFF-453C-B463-73F1AAEE8B02}" type="parTrans" cxnId="{21E5105E-F14C-4B1C-898C-137429FA6332}">
      <dgm:prSet/>
      <dgm:spPr/>
      <dgm:t>
        <a:bodyPr/>
        <a:lstStyle/>
        <a:p>
          <a:endParaRPr lang="en-US"/>
        </a:p>
      </dgm:t>
    </dgm:pt>
    <dgm:pt modelId="{D33B3D98-E92D-45B0-8A4F-17004BDF76C2}" type="sibTrans" cxnId="{21E5105E-F14C-4B1C-898C-137429FA6332}">
      <dgm:prSet/>
      <dgm:spPr/>
      <dgm:t>
        <a:bodyPr/>
        <a:lstStyle/>
        <a:p>
          <a:endParaRPr lang="en-US"/>
        </a:p>
      </dgm:t>
    </dgm:pt>
    <dgm:pt modelId="{AFAF0943-45F8-4090-8211-801F99B59C5F}" type="pres">
      <dgm:prSet presAssocID="{7D61BD1F-8A5D-40B3-889C-C0555C014387}" presName="vert0" presStyleCnt="0">
        <dgm:presLayoutVars>
          <dgm:dir/>
          <dgm:animOne val="branch"/>
          <dgm:animLvl val="lvl"/>
        </dgm:presLayoutVars>
      </dgm:prSet>
      <dgm:spPr/>
    </dgm:pt>
    <dgm:pt modelId="{4BA60CBA-3AEB-4464-8FD4-0D52B65E9C4C}" type="pres">
      <dgm:prSet presAssocID="{5E11DDB3-3FE4-4A95-B232-E102CB01204A}" presName="thickLine" presStyleLbl="alignNode1" presStyleIdx="0" presStyleCnt="6"/>
      <dgm:spPr/>
    </dgm:pt>
    <dgm:pt modelId="{AC52BD06-25EF-442B-BE48-B55E95D015EA}" type="pres">
      <dgm:prSet presAssocID="{5E11DDB3-3FE4-4A95-B232-E102CB01204A}" presName="horz1" presStyleCnt="0"/>
      <dgm:spPr/>
    </dgm:pt>
    <dgm:pt modelId="{4EEA7802-97F6-46AD-BC19-67328B762F93}" type="pres">
      <dgm:prSet presAssocID="{5E11DDB3-3FE4-4A95-B232-E102CB01204A}" presName="tx1" presStyleLbl="revTx" presStyleIdx="0" presStyleCnt="6"/>
      <dgm:spPr/>
    </dgm:pt>
    <dgm:pt modelId="{5229EB99-7AB3-4A2A-A9F9-347786F6CA17}" type="pres">
      <dgm:prSet presAssocID="{5E11DDB3-3FE4-4A95-B232-E102CB01204A}" presName="vert1" presStyleCnt="0"/>
      <dgm:spPr/>
    </dgm:pt>
    <dgm:pt modelId="{6F9D2F30-4482-447E-8756-C904DA6AAB9C}" type="pres">
      <dgm:prSet presAssocID="{13BAF74B-FABE-4C66-AD83-131D4D4E13D8}" presName="thickLine" presStyleLbl="alignNode1" presStyleIdx="1" presStyleCnt="6"/>
      <dgm:spPr/>
    </dgm:pt>
    <dgm:pt modelId="{166DDD6B-C49B-4EC0-8B21-C22340DB0348}" type="pres">
      <dgm:prSet presAssocID="{13BAF74B-FABE-4C66-AD83-131D4D4E13D8}" presName="horz1" presStyleCnt="0"/>
      <dgm:spPr/>
    </dgm:pt>
    <dgm:pt modelId="{785610C9-A71D-4FF7-B74C-CFF0399460AC}" type="pres">
      <dgm:prSet presAssocID="{13BAF74B-FABE-4C66-AD83-131D4D4E13D8}" presName="tx1" presStyleLbl="revTx" presStyleIdx="1" presStyleCnt="6"/>
      <dgm:spPr/>
    </dgm:pt>
    <dgm:pt modelId="{C409D7CB-6442-4E4F-8CE1-8B1D53B6771F}" type="pres">
      <dgm:prSet presAssocID="{13BAF74B-FABE-4C66-AD83-131D4D4E13D8}" presName="vert1" presStyleCnt="0"/>
      <dgm:spPr/>
    </dgm:pt>
    <dgm:pt modelId="{852BBF43-CD0B-4134-9E50-42D832992DEA}" type="pres">
      <dgm:prSet presAssocID="{D344C030-E952-416E-9B7A-9A09D4EC022C}" presName="thickLine" presStyleLbl="alignNode1" presStyleIdx="2" presStyleCnt="6"/>
      <dgm:spPr/>
    </dgm:pt>
    <dgm:pt modelId="{09FA46FA-657A-43DF-9B06-50A0C72C2B9D}" type="pres">
      <dgm:prSet presAssocID="{D344C030-E952-416E-9B7A-9A09D4EC022C}" presName="horz1" presStyleCnt="0"/>
      <dgm:spPr/>
    </dgm:pt>
    <dgm:pt modelId="{6C1C9EA3-2A1F-4E15-B8E6-02206E60FD2A}" type="pres">
      <dgm:prSet presAssocID="{D344C030-E952-416E-9B7A-9A09D4EC022C}" presName="tx1" presStyleLbl="revTx" presStyleIdx="2" presStyleCnt="6"/>
      <dgm:spPr/>
    </dgm:pt>
    <dgm:pt modelId="{8C8F7DFA-930B-4F00-881B-090742A38901}" type="pres">
      <dgm:prSet presAssocID="{D344C030-E952-416E-9B7A-9A09D4EC022C}" presName="vert1" presStyleCnt="0"/>
      <dgm:spPr/>
    </dgm:pt>
    <dgm:pt modelId="{53619119-EF47-4A3D-821B-C036DA031E58}" type="pres">
      <dgm:prSet presAssocID="{3A06D8A4-DA0C-4D17-9159-3275CF40F45A}" presName="thickLine" presStyleLbl="alignNode1" presStyleIdx="3" presStyleCnt="6"/>
      <dgm:spPr/>
    </dgm:pt>
    <dgm:pt modelId="{D98CA8A2-C354-4017-9E04-8045CA93B9B4}" type="pres">
      <dgm:prSet presAssocID="{3A06D8A4-DA0C-4D17-9159-3275CF40F45A}" presName="horz1" presStyleCnt="0"/>
      <dgm:spPr/>
    </dgm:pt>
    <dgm:pt modelId="{AA232F79-2F0E-4023-B92B-DD941583195E}" type="pres">
      <dgm:prSet presAssocID="{3A06D8A4-DA0C-4D17-9159-3275CF40F45A}" presName="tx1" presStyleLbl="revTx" presStyleIdx="3" presStyleCnt="6"/>
      <dgm:spPr/>
    </dgm:pt>
    <dgm:pt modelId="{BA29C5C1-CED9-42D0-95F5-1DD6A6B9D277}" type="pres">
      <dgm:prSet presAssocID="{3A06D8A4-DA0C-4D17-9159-3275CF40F45A}" presName="vert1" presStyleCnt="0"/>
      <dgm:spPr/>
    </dgm:pt>
    <dgm:pt modelId="{57045E22-AE1A-4C82-AC90-3D745756A5A4}" type="pres">
      <dgm:prSet presAssocID="{5DB5D601-8F29-423A-A12A-141937DE99D4}" presName="thickLine" presStyleLbl="alignNode1" presStyleIdx="4" presStyleCnt="6"/>
      <dgm:spPr/>
    </dgm:pt>
    <dgm:pt modelId="{06230C6D-F159-4A7C-8B09-DA170717C4E0}" type="pres">
      <dgm:prSet presAssocID="{5DB5D601-8F29-423A-A12A-141937DE99D4}" presName="horz1" presStyleCnt="0"/>
      <dgm:spPr/>
    </dgm:pt>
    <dgm:pt modelId="{510FAEB5-488A-4767-9B64-9B57BFDFD813}" type="pres">
      <dgm:prSet presAssocID="{5DB5D601-8F29-423A-A12A-141937DE99D4}" presName="tx1" presStyleLbl="revTx" presStyleIdx="4" presStyleCnt="6"/>
      <dgm:spPr/>
    </dgm:pt>
    <dgm:pt modelId="{C127EEFB-9012-45DF-85A4-75693E851468}" type="pres">
      <dgm:prSet presAssocID="{5DB5D601-8F29-423A-A12A-141937DE99D4}" presName="vert1" presStyleCnt="0"/>
      <dgm:spPr/>
    </dgm:pt>
    <dgm:pt modelId="{C4E0F0CA-08E6-488B-85EB-CD62C99BD629}" type="pres">
      <dgm:prSet presAssocID="{8DBC571C-0A31-4733-ABE7-0861CA00D07B}" presName="thickLine" presStyleLbl="alignNode1" presStyleIdx="5" presStyleCnt="6"/>
      <dgm:spPr/>
    </dgm:pt>
    <dgm:pt modelId="{6D95A61E-63E5-4664-BD49-3F21FA0DB960}" type="pres">
      <dgm:prSet presAssocID="{8DBC571C-0A31-4733-ABE7-0861CA00D07B}" presName="horz1" presStyleCnt="0"/>
      <dgm:spPr/>
    </dgm:pt>
    <dgm:pt modelId="{E8343505-AE13-4B77-8855-DA1A1957649F}" type="pres">
      <dgm:prSet presAssocID="{8DBC571C-0A31-4733-ABE7-0861CA00D07B}" presName="tx1" presStyleLbl="revTx" presStyleIdx="5" presStyleCnt="6"/>
      <dgm:spPr/>
    </dgm:pt>
    <dgm:pt modelId="{F2250437-CAD1-4A9B-9E35-600ECD5EB7D8}" type="pres">
      <dgm:prSet presAssocID="{8DBC571C-0A31-4733-ABE7-0861CA00D07B}" presName="vert1" presStyleCnt="0"/>
      <dgm:spPr/>
    </dgm:pt>
  </dgm:ptLst>
  <dgm:cxnLst>
    <dgm:cxn modelId="{DA298227-CE47-45FD-A491-C701B83A237E}" srcId="{7D61BD1F-8A5D-40B3-889C-C0555C014387}" destId="{5DB5D601-8F29-423A-A12A-141937DE99D4}" srcOrd="4" destOrd="0" parTransId="{F3E54E7F-B55B-40B8-AEF4-182254BA2AED}" sibTransId="{1702B072-03AC-4EC7-BDAD-01653FC600C9}"/>
    <dgm:cxn modelId="{8642EF2A-BDD4-4192-9AD1-7EC599D651AB}" type="presOf" srcId="{5DB5D601-8F29-423A-A12A-141937DE99D4}" destId="{510FAEB5-488A-4767-9B64-9B57BFDFD813}" srcOrd="0" destOrd="0" presId="urn:microsoft.com/office/officeart/2008/layout/LinedList"/>
    <dgm:cxn modelId="{018D7736-2AEF-4CFE-A6EA-3A43787983E7}" srcId="{7D61BD1F-8A5D-40B3-889C-C0555C014387}" destId="{5E11DDB3-3FE4-4A95-B232-E102CB01204A}" srcOrd="0" destOrd="0" parTransId="{858BA3CB-926E-4AFB-AE42-27A7FED9EAD4}" sibTransId="{87FE5878-2637-4393-96A4-3C5756071586}"/>
    <dgm:cxn modelId="{21E5105E-F14C-4B1C-898C-137429FA6332}" srcId="{7D61BD1F-8A5D-40B3-889C-C0555C014387}" destId="{8DBC571C-0A31-4733-ABE7-0861CA00D07B}" srcOrd="5" destOrd="0" parTransId="{31A77D8B-EEFF-453C-B463-73F1AAEE8B02}" sibTransId="{D33B3D98-E92D-45B0-8A4F-17004BDF76C2}"/>
    <dgm:cxn modelId="{86439B58-C87D-4733-A1C1-E5AA9ACAF816}" type="presOf" srcId="{3A06D8A4-DA0C-4D17-9159-3275CF40F45A}" destId="{AA232F79-2F0E-4023-B92B-DD941583195E}" srcOrd="0" destOrd="0" presId="urn:microsoft.com/office/officeart/2008/layout/LinedList"/>
    <dgm:cxn modelId="{4E21C281-6C5D-4477-A244-7793068F5B17}" srcId="{7D61BD1F-8A5D-40B3-889C-C0555C014387}" destId="{3A06D8A4-DA0C-4D17-9159-3275CF40F45A}" srcOrd="3" destOrd="0" parTransId="{49EA67C6-92F5-4DD2-968F-C4CC5410D2A3}" sibTransId="{818D0339-C123-4D8E-B2E6-D03E7C9C5D0E}"/>
    <dgm:cxn modelId="{68057382-9C47-4EF9-BED0-B5962E6C032E}" type="presOf" srcId="{8DBC571C-0A31-4733-ABE7-0861CA00D07B}" destId="{E8343505-AE13-4B77-8855-DA1A1957649F}" srcOrd="0" destOrd="0" presId="urn:microsoft.com/office/officeart/2008/layout/LinedList"/>
    <dgm:cxn modelId="{8C499085-9D36-446E-918E-DC0309D63E1E}" type="presOf" srcId="{5E11DDB3-3FE4-4A95-B232-E102CB01204A}" destId="{4EEA7802-97F6-46AD-BC19-67328B762F93}" srcOrd="0" destOrd="0" presId="urn:microsoft.com/office/officeart/2008/layout/LinedList"/>
    <dgm:cxn modelId="{D9B44C9B-8C31-47D9-BBE9-AB99AA32B0B9}" type="presOf" srcId="{13BAF74B-FABE-4C66-AD83-131D4D4E13D8}" destId="{785610C9-A71D-4FF7-B74C-CFF0399460AC}" srcOrd="0" destOrd="0" presId="urn:microsoft.com/office/officeart/2008/layout/LinedList"/>
    <dgm:cxn modelId="{1CE9B5E9-F203-4ED0-AED2-55049ADAF24C}" type="presOf" srcId="{D344C030-E952-416E-9B7A-9A09D4EC022C}" destId="{6C1C9EA3-2A1F-4E15-B8E6-02206E60FD2A}" srcOrd="0" destOrd="0" presId="urn:microsoft.com/office/officeart/2008/layout/LinedList"/>
    <dgm:cxn modelId="{B9D6E8F1-748F-4275-8BD3-6329368951F5}" type="presOf" srcId="{7D61BD1F-8A5D-40B3-889C-C0555C014387}" destId="{AFAF0943-45F8-4090-8211-801F99B59C5F}" srcOrd="0" destOrd="0" presId="urn:microsoft.com/office/officeart/2008/layout/LinedList"/>
    <dgm:cxn modelId="{B8CEEEF4-A899-4548-94DA-2C83B680C6CD}" srcId="{7D61BD1F-8A5D-40B3-889C-C0555C014387}" destId="{13BAF74B-FABE-4C66-AD83-131D4D4E13D8}" srcOrd="1" destOrd="0" parTransId="{70F19D41-F12A-44F4-95DE-9DD7B583DF58}" sibTransId="{720076CC-F6B0-4813-AF04-B90EB2C6157F}"/>
    <dgm:cxn modelId="{E8FEA6F5-6AF0-4ADB-BA20-7BE39A53483C}" srcId="{7D61BD1F-8A5D-40B3-889C-C0555C014387}" destId="{D344C030-E952-416E-9B7A-9A09D4EC022C}" srcOrd="2" destOrd="0" parTransId="{CE3D14F1-9AC9-410C-A00A-6A0FE53B57D3}" sibTransId="{209B5476-AD5E-4C05-812E-751B662EB5DD}"/>
    <dgm:cxn modelId="{7F802BE9-B034-4DF4-96E0-5542749B7E17}" type="presParOf" srcId="{AFAF0943-45F8-4090-8211-801F99B59C5F}" destId="{4BA60CBA-3AEB-4464-8FD4-0D52B65E9C4C}" srcOrd="0" destOrd="0" presId="urn:microsoft.com/office/officeart/2008/layout/LinedList"/>
    <dgm:cxn modelId="{C07CD245-12C0-4349-93C1-DA3877F05574}" type="presParOf" srcId="{AFAF0943-45F8-4090-8211-801F99B59C5F}" destId="{AC52BD06-25EF-442B-BE48-B55E95D015EA}" srcOrd="1" destOrd="0" presId="urn:microsoft.com/office/officeart/2008/layout/LinedList"/>
    <dgm:cxn modelId="{5A370F7F-49BF-471E-A3E7-FDAF86D5CAAD}" type="presParOf" srcId="{AC52BD06-25EF-442B-BE48-B55E95D015EA}" destId="{4EEA7802-97F6-46AD-BC19-67328B762F93}" srcOrd="0" destOrd="0" presId="urn:microsoft.com/office/officeart/2008/layout/LinedList"/>
    <dgm:cxn modelId="{7EA77918-53B2-40BA-9193-C07C18E70C37}" type="presParOf" srcId="{AC52BD06-25EF-442B-BE48-B55E95D015EA}" destId="{5229EB99-7AB3-4A2A-A9F9-347786F6CA17}" srcOrd="1" destOrd="0" presId="urn:microsoft.com/office/officeart/2008/layout/LinedList"/>
    <dgm:cxn modelId="{4140AFB1-6678-47B5-ADED-6E4F078F220D}" type="presParOf" srcId="{AFAF0943-45F8-4090-8211-801F99B59C5F}" destId="{6F9D2F30-4482-447E-8756-C904DA6AAB9C}" srcOrd="2" destOrd="0" presId="urn:microsoft.com/office/officeart/2008/layout/LinedList"/>
    <dgm:cxn modelId="{12DDDFCE-778D-490C-AA36-35B2DA3A3EE3}" type="presParOf" srcId="{AFAF0943-45F8-4090-8211-801F99B59C5F}" destId="{166DDD6B-C49B-4EC0-8B21-C22340DB0348}" srcOrd="3" destOrd="0" presId="urn:microsoft.com/office/officeart/2008/layout/LinedList"/>
    <dgm:cxn modelId="{DAD3200A-B337-4B95-9788-47614BDDAB36}" type="presParOf" srcId="{166DDD6B-C49B-4EC0-8B21-C22340DB0348}" destId="{785610C9-A71D-4FF7-B74C-CFF0399460AC}" srcOrd="0" destOrd="0" presId="urn:microsoft.com/office/officeart/2008/layout/LinedList"/>
    <dgm:cxn modelId="{C7FF0F4C-8D68-48F1-9FB1-1497C7828018}" type="presParOf" srcId="{166DDD6B-C49B-4EC0-8B21-C22340DB0348}" destId="{C409D7CB-6442-4E4F-8CE1-8B1D53B6771F}" srcOrd="1" destOrd="0" presId="urn:microsoft.com/office/officeart/2008/layout/LinedList"/>
    <dgm:cxn modelId="{50E9A624-C9E1-4051-837B-24C54157B3E3}" type="presParOf" srcId="{AFAF0943-45F8-4090-8211-801F99B59C5F}" destId="{852BBF43-CD0B-4134-9E50-42D832992DEA}" srcOrd="4" destOrd="0" presId="urn:microsoft.com/office/officeart/2008/layout/LinedList"/>
    <dgm:cxn modelId="{91946536-5B35-458A-A238-79BE09CB2637}" type="presParOf" srcId="{AFAF0943-45F8-4090-8211-801F99B59C5F}" destId="{09FA46FA-657A-43DF-9B06-50A0C72C2B9D}" srcOrd="5" destOrd="0" presId="urn:microsoft.com/office/officeart/2008/layout/LinedList"/>
    <dgm:cxn modelId="{BBB2B8D1-3EE8-4A70-B7D4-FEBE2EECFE52}" type="presParOf" srcId="{09FA46FA-657A-43DF-9B06-50A0C72C2B9D}" destId="{6C1C9EA3-2A1F-4E15-B8E6-02206E60FD2A}" srcOrd="0" destOrd="0" presId="urn:microsoft.com/office/officeart/2008/layout/LinedList"/>
    <dgm:cxn modelId="{4DCE56E5-7ECC-47F8-A8DD-30F7FBC3F16B}" type="presParOf" srcId="{09FA46FA-657A-43DF-9B06-50A0C72C2B9D}" destId="{8C8F7DFA-930B-4F00-881B-090742A38901}" srcOrd="1" destOrd="0" presId="urn:microsoft.com/office/officeart/2008/layout/LinedList"/>
    <dgm:cxn modelId="{51CC19B7-3E39-4C0F-8D8B-A3D0BEDF713B}" type="presParOf" srcId="{AFAF0943-45F8-4090-8211-801F99B59C5F}" destId="{53619119-EF47-4A3D-821B-C036DA031E58}" srcOrd="6" destOrd="0" presId="urn:microsoft.com/office/officeart/2008/layout/LinedList"/>
    <dgm:cxn modelId="{62BBD9FB-4ED3-417B-9A35-DFD72E2B2FEC}" type="presParOf" srcId="{AFAF0943-45F8-4090-8211-801F99B59C5F}" destId="{D98CA8A2-C354-4017-9E04-8045CA93B9B4}" srcOrd="7" destOrd="0" presId="urn:microsoft.com/office/officeart/2008/layout/LinedList"/>
    <dgm:cxn modelId="{F6223630-9630-41F8-8632-4E423DB9EDBA}" type="presParOf" srcId="{D98CA8A2-C354-4017-9E04-8045CA93B9B4}" destId="{AA232F79-2F0E-4023-B92B-DD941583195E}" srcOrd="0" destOrd="0" presId="urn:microsoft.com/office/officeart/2008/layout/LinedList"/>
    <dgm:cxn modelId="{D33872CE-C577-4510-B9BA-0EDC9DDE4D1C}" type="presParOf" srcId="{D98CA8A2-C354-4017-9E04-8045CA93B9B4}" destId="{BA29C5C1-CED9-42D0-95F5-1DD6A6B9D277}" srcOrd="1" destOrd="0" presId="urn:microsoft.com/office/officeart/2008/layout/LinedList"/>
    <dgm:cxn modelId="{7A62AD8B-A503-4CD0-B345-F1EA19076294}" type="presParOf" srcId="{AFAF0943-45F8-4090-8211-801F99B59C5F}" destId="{57045E22-AE1A-4C82-AC90-3D745756A5A4}" srcOrd="8" destOrd="0" presId="urn:microsoft.com/office/officeart/2008/layout/LinedList"/>
    <dgm:cxn modelId="{F1A58DF3-D6BD-42D1-8967-F388BEFA0AB3}" type="presParOf" srcId="{AFAF0943-45F8-4090-8211-801F99B59C5F}" destId="{06230C6D-F159-4A7C-8B09-DA170717C4E0}" srcOrd="9" destOrd="0" presId="urn:microsoft.com/office/officeart/2008/layout/LinedList"/>
    <dgm:cxn modelId="{65111C43-D94E-44AE-AAF4-2C9874F777A2}" type="presParOf" srcId="{06230C6D-F159-4A7C-8B09-DA170717C4E0}" destId="{510FAEB5-488A-4767-9B64-9B57BFDFD813}" srcOrd="0" destOrd="0" presId="urn:microsoft.com/office/officeart/2008/layout/LinedList"/>
    <dgm:cxn modelId="{89F2281C-3403-4FD2-85D2-A80F5D6907CE}" type="presParOf" srcId="{06230C6D-F159-4A7C-8B09-DA170717C4E0}" destId="{C127EEFB-9012-45DF-85A4-75693E851468}" srcOrd="1" destOrd="0" presId="urn:microsoft.com/office/officeart/2008/layout/LinedList"/>
    <dgm:cxn modelId="{00584A64-2299-429B-806A-9EA2E088AE65}" type="presParOf" srcId="{AFAF0943-45F8-4090-8211-801F99B59C5F}" destId="{C4E0F0CA-08E6-488B-85EB-CD62C99BD629}" srcOrd="10" destOrd="0" presId="urn:microsoft.com/office/officeart/2008/layout/LinedList"/>
    <dgm:cxn modelId="{B9958807-FCEA-4F1D-9E9D-43946EB67287}" type="presParOf" srcId="{AFAF0943-45F8-4090-8211-801F99B59C5F}" destId="{6D95A61E-63E5-4664-BD49-3F21FA0DB960}" srcOrd="11" destOrd="0" presId="urn:microsoft.com/office/officeart/2008/layout/LinedList"/>
    <dgm:cxn modelId="{EA5D8F6D-D6AA-4A96-AE91-DA3CF27C18A7}" type="presParOf" srcId="{6D95A61E-63E5-4664-BD49-3F21FA0DB960}" destId="{E8343505-AE13-4B77-8855-DA1A1957649F}" srcOrd="0" destOrd="0" presId="urn:microsoft.com/office/officeart/2008/layout/LinedList"/>
    <dgm:cxn modelId="{D603CAB9-0D02-4797-8B71-7244DFB22389}" type="presParOf" srcId="{6D95A61E-63E5-4664-BD49-3F21FA0DB960}" destId="{F2250437-CAD1-4A9B-9E35-600ECD5EB7D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C5714-0868-4287-90D8-28FB7BF6BD2C}" type="doc">
      <dgm:prSet loTypeId="urn:microsoft.com/office/officeart/2017/3/layout/DropPinTimeline#2" loCatId="other" qsTypeId="urn:microsoft.com/office/officeart/2005/8/quickstyle/3d4" qsCatId="3D" csTypeId="urn:microsoft.com/office/officeart/2005/8/colors/accent1_2" csCatId="accent1" phldr="1"/>
      <dgm:spPr/>
      <dgm:t>
        <a:bodyPr/>
        <a:lstStyle/>
        <a:p>
          <a:endParaRPr lang="en-US"/>
        </a:p>
      </dgm:t>
    </dgm:pt>
    <dgm:pt modelId="{E40F4386-8831-418F-B705-2EF711FB0638}">
      <dgm:prSet phldrT="[Text]" custT="1"/>
      <dgm:spPr>
        <a:xfrm>
          <a:off x="628146" y="435133"/>
          <a:ext cx="1010573" cy="452539"/>
        </a:xfrm>
      </dgm:spPr>
      <dgm:t>
        <a:bodyPr/>
        <a:lstStyle/>
        <a:p>
          <a:r>
            <a:rPr lang="en-US" sz="1800" dirty="0"/>
            <a:t>1925</a:t>
          </a:r>
        </a:p>
      </dgm:t>
    </dgm:pt>
    <dgm:pt modelId="{BA5DB78F-0BD1-45CF-9B96-46A70AB3D9A2}" type="parTrans" cxnId="{6DB8FFBA-487B-4E87-9D41-FD7AF2F69CF4}">
      <dgm:prSet/>
      <dgm:spPr/>
      <dgm:t>
        <a:bodyPr/>
        <a:lstStyle/>
        <a:p>
          <a:endParaRPr lang="en-US" sz="1600"/>
        </a:p>
      </dgm:t>
    </dgm:pt>
    <dgm:pt modelId="{D0CAE994-5783-41EC-9711-4E1D519F3834}" type="sibTrans" cxnId="{6DB8FFBA-487B-4E87-9D41-FD7AF2F69CF4}">
      <dgm:prSet/>
      <dgm:spPr/>
      <dgm:t>
        <a:bodyPr/>
        <a:lstStyle/>
        <a:p>
          <a:endParaRPr lang="en-US" sz="1600"/>
        </a:p>
      </dgm:t>
    </dgm:pt>
    <dgm:pt modelId="{9D775CEA-FB87-47C4-9A33-B679A4F91D5A}">
      <dgm:prSet phldrT="[Text]" custT="1"/>
      <dgm:spPr>
        <a:xfrm>
          <a:off x="628146" y="887672"/>
          <a:ext cx="1010573" cy="1287996"/>
        </a:xfrm>
      </dgm:spPr>
      <dgm:t>
        <a:bodyPr/>
        <a:lstStyle/>
        <a:p>
          <a:r>
            <a:rPr lang="en-US" sz="1400" dirty="0"/>
            <a:t>Legislature establishes Zoning Enabling Act </a:t>
          </a:r>
        </a:p>
      </dgm:t>
    </dgm:pt>
    <dgm:pt modelId="{C3B4CFE3-1417-4427-AA54-FBDCAAFFE651}" type="parTrans" cxnId="{7FD8009C-0CEB-41DE-B0CC-709282B25D15}">
      <dgm:prSet/>
      <dgm:spPr/>
      <dgm:t>
        <a:bodyPr/>
        <a:lstStyle/>
        <a:p>
          <a:endParaRPr lang="en-US" sz="1600"/>
        </a:p>
      </dgm:t>
    </dgm:pt>
    <dgm:pt modelId="{DCB568C9-3C02-42D5-BA11-189A5C3024AA}" type="sibTrans" cxnId="{7FD8009C-0CEB-41DE-B0CC-709282B25D15}">
      <dgm:prSet/>
      <dgm:spPr/>
      <dgm:t>
        <a:bodyPr/>
        <a:lstStyle/>
        <a:p>
          <a:endParaRPr lang="en-US" sz="1600"/>
        </a:p>
      </dgm:t>
    </dgm:pt>
    <dgm:pt modelId="{7C246739-132B-41AD-8DFA-A108B89D138D}">
      <dgm:prSet phldrT="[Text]" custT="1"/>
      <dgm:spPr>
        <a:xfrm>
          <a:off x="1983796" y="887672"/>
          <a:ext cx="1010573" cy="1287996"/>
        </a:xfrm>
      </dgm:spPr>
      <dgm:t>
        <a:bodyPr/>
        <a:lstStyle/>
        <a:p>
          <a:r>
            <a:rPr lang="en-US" sz="1400" dirty="0"/>
            <a:t>CT Supreme Court holds owner’s   property rights  not lost by NC registration</a:t>
          </a:r>
        </a:p>
      </dgm:t>
    </dgm:pt>
    <dgm:pt modelId="{6DC6AB27-331E-4C02-81E1-D2DC0951F94A}" type="parTrans" cxnId="{21F68C21-0932-40ED-B3AD-15446DF383C2}">
      <dgm:prSet/>
      <dgm:spPr/>
      <dgm:t>
        <a:bodyPr/>
        <a:lstStyle/>
        <a:p>
          <a:endParaRPr lang="en-US" sz="1600"/>
        </a:p>
      </dgm:t>
    </dgm:pt>
    <dgm:pt modelId="{ABE6CE27-78DF-4DFE-AE98-C519395C0138}" type="sibTrans" cxnId="{21F68C21-0932-40ED-B3AD-15446DF383C2}">
      <dgm:prSet/>
      <dgm:spPr/>
      <dgm:t>
        <a:bodyPr/>
        <a:lstStyle/>
        <a:p>
          <a:endParaRPr lang="en-US" sz="1600"/>
        </a:p>
      </dgm:t>
    </dgm:pt>
    <dgm:pt modelId="{BEE02D24-05EF-4D27-8F54-9D012A71A2D0}">
      <dgm:prSet phldrT="[Text]" custT="1"/>
      <dgm:spPr>
        <a:xfrm>
          <a:off x="4017272" y="2175669"/>
          <a:ext cx="1010573" cy="1287996"/>
        </a:xfrm>
      </dgm:spPr>
      <dgm:t>
        <a:bodyPr/>
        <a:lstStyle/>
        <a:p>
          <a:r>
            <a:rPr lang="en-US" sz="1400" dirty="0"/>
            <a:t>PA 91-199 expands 3- year violation without enforcement on lot line violation</a:t>
          </a:r>
        </a:p>
      </dgm:t>
    </dgm:pt>
    <dgm:pt modelId="{65AC98EB-E698-4D11-9BD6-E03AFE6F9D06}" type="parTrans" cxnId="{80FEA677-716F-439C-B751-1307A04E78C8}">
      <dgm:prSet/>
      <dgm:spPr/>
      <dgm:t>
        <a:bodyPr/>
        <a:lstStyle/>
        <a:p>
          <a:endParaRPr lang="en-US" sz="1600"/>
        </a:p>
      </dgm:t>
    </dgm:pt>
    <dgm:pt modelId="{0BD26D4E-A061-4AD2-A565-FBD0B3E19374}" type="sibTrans" cxnId="{80FEA677-716F-439C-B751-1307A04E78C8}">
      <dgm:prSet/>
      <dgm:spPr/>
      <dgm:t>
        <a:bodyPr/>
        <a:lstStyle/>
        <a:p>
          <a:endParaRPr lang="en-US" sz="1600"/>
        </a:p>
      </dgm:t>
    </dgm:pt>
    <dgm:pt modelId="{2E4172F4-70C7-4649-8261-032BDA9B3DB8}">
      <dgm:prSet phldrT="[Text]" custT="1"/>
      <dgm:spPr>
        <a:xfrm>
          <a:off x="4695097" y="435133"/>
          <a:ext cx="1010573" cy="452539"/>
        </a:xfrm>
      </dgm:spPr>
      <dgm:t>
        <a:bodyPr/>
        <a:lstStyle/>
        <a:p>
          <a:r>
            <a:rPr lang="en-US" sz="1800" dirty="0"/>
            <a:t>1991</a:t>
          </a:r>
        </a:p>
      </dgm:t>
    </dgm:pt>
    <dgm:pt modelId="{A1EF8EEB-551D-40C4-BEA6-44C616367C97}" type="parTrans" cxnId="{0E1AD133-CA64-4F8D-9E7D-FE6159F73172}">
      <dgm:prSet/>
      <dgm:spPr/>
      <dgm:t>
        <a:bodyPr/>
        <a:lstStyle/>
        <a:p>
          <a:endParaRPr lang="en-US" sz="1600"/>
        </a:p>
      </dgm:t>
    </dgm:pt>
    <dgm:pt modelId="{E6104497-41BD-47D6-99B0-4D3C56D5B89F}" type="sibTrans" cxnId="{0E1AD133-CA64-4F8D-9E7D-FE6159F73172}">
      <dgm:prSet/>
      <dgm:spPr/>
      <dgm:t>
        <a:bodyPr/>
        <a:lstStyle/>
        <a:p>
          <a:endParaRPr lang="en-US" sz="1600"/>
        </a:p>
      </dgm:t>
    </dgm:pt>
    <dgm:pt modelId="{A1D1163B-AC8E-4D8F-8E79-45702290700B}">
      <dgm:prSet phldrT="[Text]" custT="1"/>
      <dgm:spPr>
        <a:xfrm>
          <a:off x="6728572" y="2175669"/>
          <a:ext cx="1010573" cy="1287996"/>
        </a:xfrm>
      </dgm:spPr>
      <dgm:t>
        <a:bodyPr/>
        <a:lstStyle/>
        <a:p>
          <a:r>
            <a:rPr lang="en-US" sz="1400" dirty="0"/>
            <a:t>CT Supreme Court upholds uniformity rule in Mackenzie v. Monroe PZC</a:t>
          </a:r>
        </a:p>
      </dgm:t>
    </dgm:pt>
    <dgm:pt modelId="{C6766853-0D72-43E6-AF40-A282347BD95B}" type="parTrans" cxnId="{A4AB6EDB-CDF0-4105-8FEA-A1AEFF94D4A6}">
      <dgm:prSet/>
      <dgm:spPr/>
      <dgm:t>
        <a:bodyPr/>
        <a:lstStyle/>
        <a:p>
          <a:endParaRPr lang="en-US" sz="1600"/>
        </a:p>
      </dgm:t>
    </dgm:pt>
    <dgm:pt modelId="{CAF83C04-1815-4933-B3E1-3DFD7CEAAECF}" type="sibTrans" cxnId="{A4AB6EDB-CDF0-4105-8FEA-A1AEFF94D4A6}">
      <dgm:prSet/>
      <dgm:spPr/>
      <dgm:t>
        <a:bodyPr/>
        <a:lstStyle/>
        <a:p>
          <a:endParaRPr lang="en-US" sz="1600"/>
        </a:p>
      </dgm:t>
    </dgm:pt>
    <dgm:pt modelId="{09CF5F19-0BA9-4408-852F-A8526E81833F}">
      <dgm:prSet phldrT="[Text]" custT="1"/>
      <dgm:spPr>
        <a:xfrm>
          <a:off x="7406397" y="435133"/>
          <a:ext cx="1010573" cy="452539"/>
        </a:xfrm>
      </dgm:spPr>
      <dgm:t>
        <a:bodyPr/>
        <a:lstStyle/>
        <a:p>
          <a:r>
            <a:rPr lang="en-US" sz="1800" dirty="0"/>
            <a:t>2013</a:t>
          </a:r>
        </a:p>
      </dgm:t>
    </dgm:pt>
    <dgm:pt modelId="{6BD1236F-20CF-4E21-9072-26454DE63ED6}" type="parTrans" cxnId="{3B14866C-69D6-4FD2-B3D7-89CF63A762B4}">
      <dgm:prSet/>
      <dgm:spPr/>
      <dgm:t>
        <a:bodyPr/>
        <a:lstStyle/>
        <a:p>
          <a:endParaRPr lang="en-US" sz="1600"/>
        </a:p>
      </dgm:t>
    </dgm:pt>
    <dgm:pt modelId="{2D78CACD-0C6A-46B2-BF5C-D9394A114BB3}" type="sibTrans" cxnId="{3B14866C-69D6-4FD2-B3D7-89CF63A762B4}">
      <dgm:prSet/>
      <dgm:spPr/>
      <dgm:t>
        <a:bodyPr/>
        <a:lstStyle/>
        <a:p>
          <a:endParaRPr lang="en-US" sz="1600"/>
        </a:p>
      </dgm:t>
    </dgm:pt>
    <dgm:pt modelId="{136AE955-C862-4DE2-BEB5-B08173AE3E65}">
      <dgm:prSet phldrT="[Text]" custT="1"/>
      <dgm:spPr>
        <a:xfrm>
          <a:off x="7406397" y="887672"/>
          <a:ext cx="1010573" cy="1287996"/>
        </a:xfrm>
      </dgm:spPr>
      <dgm:t>
        <a:bodyPr/>
        <a:lstStyle/>
        <a:p>
          <a:r>
            <a:rPr lang="en-US" sz="1400" dirty="0"/>
            <a:t>PA 13-9 Property owner bears burden of proving non-conformity exists</a:t>
          </a:r>
        </a:p>
      </dgm:t>
    </dgm:pt>
    <dgm:pt modelId="{E8E80575-016C-4B6F-BFD8-CEB3A6610F3A}" type="parTrans" cxnId="{E3EF4073-625B-46CE-BC65-F89D734EBC60}">
      <dgm:prSet/>
      <dgm:spPr/>
      <dgm:t>
        <a:bodyPr/>
        <a:lstStyle/>
        <a:p>
          <a:endParaRPr lang="en-US" sz="1600"/>
        </a:p>
      </dgm:t>
    </dgm:pt>
    <dgm:pt modelId="{0B37259F-19AC-4388-ABB3-B1B927C12B3F}" type="sibTrans" cxnId="{E3EF4073-625B-46CE-BC65-F89D734EBC60}">
      <dgm:prSet/>
      <dgm:spPr/>
      <dgm:t>
        <a:bodyPr/>
        <a:lstStyle/>
        <a:p>
          <a:endParaRPr lang="en-US" sz="1600"/>
        </a:p>
      </dgm:t>
    </dgm:pt>
    <dgm:pt modelId="{60A9C439-6079-4066-972B-626E5469BAC8}">
      <dgm:prSet phldrT="[Text]" custT="1"/>
      <dgm:spPr>
        <a:xfrm>
          <a:off x="8084223" y="3463665"/>
          <a:ext cx="1010573" cy="452539"/>
        </a:xfrm>
      </dgm:spPr>
      <dgm:t>
        <a:bodyPr/>
        <a:lstStyle/>
        <a:p>
          <a:r>
            <a:rPr lang="en-US" sz="1800" dirty="0"/>
            <a:t>2017</a:t>
          </a:r>
        </a:p>
      </dgm:t>
    </dgm:pt>
    <dgm:pt modelId="{942CF79F-E626-4BC2-83A8-B779868D4B5B}" type="parTrans" cxnId="{3F4101B5-5516-49A3-812B-7DAAD0FA12BB}">
      <dgm:prSet/>
      <dgm:spPr/>
      <dgm:t>
        <a:bodyPr/>
        <a:lstStyle/>
        <a:p>
          <a:endParaRPr lang="en-US" sz="1600"/>
        </a:p>
      </dgm:t>
    </dgm:pt>
    <dgm:pt modelId="{A457F644-E687-4DE9-8772-AF94D6A5EC54}" type="sibTrans" cxnId="{3F4101B5-5516-49A3-812B-7DAAD0FA12BB}">
      <dgm:prSet/>
      <dgm:spPr/>
      <dgm:t>
        <a:bodyPr/>
        <a:lstStyle/>
        <a:p>
          <a:endParaRPr lang="en-US" sz="1600"/>
        </a:p>
      </dgm:t>
    </dgm:pt>
    <dgm:pt modelId="{8AF0620D-5451-475C-9704-A5E8BA8E37FA}">
      <dgm:prSet phldrT="[Text]" custT="1"/>
      <dgm:spPr>
        <a:xfrm>
          <a:off x="8084223" y="2175669"/>
          <a:ext cx="1010573" cy="1287996"/>
        </a:xfrm>
      </dgm:spPr>
      <dgm:t>
        <a:bodyPr/>
        <a:lstStyle/>
        <a:p>
          <a:r>
            <a:rPr lang="en-US" sz="1400" dirty="0"/>
            <a:t>PA 17-39 declares property owner determines when Bldg. is discontinued</a:t>
          </a:r>
        </a:p>
      </dgm:t>
    </dgm:pt>
    <dgm:pt modelId="{007EEA9B-77C9-4ECB-BAC7-9B8938B46FF8}" type="parTrans" cxnId="{84D5DBDA-7C14-4601-BBD3-32CD613EC4DA}">
      <dgm:prSet/>
      <dgm:spPr/>
      <dgm:t>
        <a:bodyPr/>
        <a:lstStyle/>
        <a:p>
          <a:endParaRPr lang="en-US" sz="1600"/>
        </a:p>
      </dgm:t>
    </dgm:pt>
    <dgm:pt modelId="{B3566147-4AE3-41BB-940E-BD0530CB2CA1}" type="sibTrans" cxnId="{84D5DBDA-7C14-4601-BBD3-32CD613EC4DA}">
      <dgm:prSet/>
      <dgm:spPr/>
      <dgm:t>
        <a:bodyPr/>
        <a:lstStyle/>
        <a:p>
          <a:endParaRPr lang="en-US" sz="1600"/>
        </a:p>
      </dgm:t>
    </dgm:pt>
    <dgm:pt modelId="{C9D54AD6-2B46-4A5C-8B15-6EB605017506}">
      <dgm:prSet phldrT="[Text]" custT="1"/>
      <dgm:spPr>
        <a:xfrm>
          <a:off x="1305971" y="2175669"/>
          <a:ext cx="1010573" cy="1287996"/>
        </a:xfrm>
      </dgm:spPr>
      <dgm:t>
        <a:bodyPr/>
        <a:lstStyle/>
        <a:p>
          <a:r>
            <a:rPr lang="en-US" sz="1400" dirty="0"/>
            <a:t>PA 61-569  eliminates rule that nonconform building can’t be rebuilt</a:t>
          </a:r>
        </a:p>
      </dgm:t>
    </dgm:pt>
    <dgm:pt modelId="{BF7E5694-37A7-4053-9E35-03119E673100}" type="sibTrans" cxnId="{792B05C2-5166-497A-B522-DD33ED15AE00}">
      <dgm:prSet/>
      <dgm:spPr/>
      <dgm:t>
        <a:bodyPr/>
        <a:lstStyle/>
        <a:p>
          <a:endParaRPr lang="en-US" sz="1600"/>
        </a:p>
      </dgm:t>
    </dgm:pt>
    <dgm:pt modelId="{F129E4C2-7904-46D3-A1B6-3961A818C015}" type="parTrans" cxnId="{792B05C2-5166-497A-B522-DD33ED15AE00}">
      <dgm:prSet/>
      <dgm:spPr/>
      <dgm:t>
        <a:bodyPr/>
        <a:lstStyle/>
        <a:p>
          <a:endParaRPr lang="en-US" sz="1600"/>
        </a:p>
      </dgm:t>
    </dgm:pt>
    <dgm:pt modelId="{4F9B2EF8-B879-4971-AD26-E1222F6755FA}">
      <dgm:prSet phldrT="[Text]" custT="1"/>
      <dgm:spPr>
        <a:xfrm>
          <a:off x="4017272" y="3463665"/>
          <a:ext cx="1010573" cy="452539"/>
        </a:xfrm>
      </dgm:spPr>
      <dgm:t>
        <a:bodyPr/>
        <a:lstStyle/>
        <a:p>
          <a:r>
            <a:rPr lang="en-US" sz="1800" dirty="0"/>
            <a:t>1991</a:t>
          </a:r>
        </a:p>
      </dgm:t>
    </dgm:pt>
    <dgm:pt modelId="{B6F740C8-21BF-4DBC-B60F-043BDD839301}" type="sibTrans" cxnId="{C6E55F93-FC03-4B26-AC49-665DA0FC19A8}">
      <dgm:prSet/>
      <dgm:spPr/>
      <dgm:t>
        <a:bodyPr/>
        <a:lstStyle/>
        <a:p>
          <a:endParaRPr lang="en-US" sz="1600"/>
        </a:p>
      </dgm:t>
    </dgm:pt>
    <dgm:pt modelId="{0751F5C6-F725-46DA-88CC-2B7305A69EA1}" type="parTrans" cxnId="{C6E55F93-FC03-4B26-AC49-665DA0FC19A8}">
      <dgm:prSet/>
      <dgm:spPr/>
      <dgm:t>
        <a:bodyPr/>
        <a:lstStyle/>
        <a:p>
          <a:endParaRPr lang="en-US" sz="1600"/>
        </a:p>
      </dgm:t>
    </dgm:pt>
    <dgm:pt modelId="{518B7C48-60E5-41B1-814F-6BCCBD0D31BD}">
      <dgm:prSet phldrT="[Text]" custT="1"/>
      <dgm:spPr>
        <a:xfrm>
          <a:off x="7406397" y="435133"/>
          <a:ext cx="1010573" cy="452539"/>
        </a:xfrm>
      </dgm:spPr>
      <dgm:t>
        <a:bodyPr/>
        <a:lstStyle/>
        <a:p>
          <a:r>
            <a:rPr lang="en-US" sz="1800" dirty="0"/>
            <a:t>2025</a:t>
          </a:r>
        </a:p>
      </dgm:t>
    </dgm:pt>
    <dgm:pt modelId="{CA818D2C-16B5-4CCD-ADF1-7BDF49FD2C4C}" type="parTrans" cxnId="{CE40417A-7AB8-49FC-B473-725CF9885682}">
      <dgm:prSet/>
      <dgm:spPr/>
      <dgm:t>
        <a:bodyPr/>
        <a:lstStyle/>
        <a:p>
          <a:endParaRPr lang="en-US" sz="1600"/>
        </a:p>
      </dgm:t>
    </dgm:pt>
    <dgm:pt modelId="{F812D9C7-3E85-408F-AF07-477F18048BBE}" type="sibTrans" cxnId="{CE40417A-7AB8-49FC-B473-725CF9885682}">
      <dgm:prSet/>
      <dgm:spPr/>
      <dgm:t>
        <a:bodyPr/>
        <a:lstStyle/>
        <a:p>
          <a:endParaRPr lang="en-US" sz="1600"/>
        </a:p>
      </dgm:t>
    </dgm:pt>
    <dgm:pt modelId="{E88DD040-4366-4373-B9F3-E1AAEF056925}">
      <dgm:prSet phldrT="[Text]" custT="1"/>
      <dgm:spPr>
        <a:xfrm>
          <a:off x="7406397" y="887672"/>
          <a:ext cx="1010573" cy="1287996"/>
        </a:xfrm>
      </dgm:spPr>
      <dgm:t>
        <a:bodyPr/>
        <a:lstStyle/>
        <a:p>
          <a:r>
            <a:rPr lang="en-US" sz="1400" dirty="0" err="1"/>
            <a:t>WestCOG</a:t>
          </a:r>
          <a:r>
            <a:rPr lang="en-US" sz="1400" dirty="0"/>
            <a:t> releases analysis of zoning practices impacting NC Uses.</a:t>
          </a:r>
        </a:p>
      </dgm:t>
    </dgm:pt>
    <dgm:pt modelId="{E55FB0D9-FD17-4FE8-9356-EC74877CA411}" type="parTrans" cxnId="{995649CF-0DC0-4A8B-B2FB-0D2EEDE9C724}">
      <dgm:prSet/>
      <dgm:spPr/>
      <dgm:t>
        <a:bodyPr/>
        <a:lstStyle/>
        <a:p>
          <a:endParaRPr lang="en-US" sz="1600"/>
        </a:p>
      </dgm:t>
    </dgm:pt>
    <dgm:pt modelId="{2AB06019-9183-40CE-A038-BADD80B693DC}" type="sibTrans" cxnId="{995649CF-0DC0-4A8B-B2FB-0D2EEDE9C724}">
      <dgm:prSet/>
      <dgm:spPr/>
      <dgm:t>
        <a:bodyPr/>
        <a:lstStyle/>
        <a:p>
          <a:endParaRPr lang="en-US" sz="1600"/>
        </a:p>
      </dgm:t>
    </dgm:pt>
    <dgm:pt modelId="{37DBBEDD-4242-4451-AA49-BB8353460E85}">
      <dgm:prSet phldrT="[Text]" custT="1"/>
      <dgm:spPr>
        <a:xfrm>
          <a:off x="2661621" y="3463665"/>
          <a:ext cx="1010573" cy="452539"/>
        </a:xfrm>
      </dgm:spPr>
      <dgm:t>
        <a:bodyPr/>
        <a:lstStyle/>
        <a:p>
          <a:r>
            <a:rPr lang="en-US" sz="1800" dirty="0"/>
            <a:t>1971</a:t>
          </a:r>
        </a:p>
      </dgm:t>
    </dgm:pt>
    <dgm:pt modelId="{53F9FA8D-F827-4DAE-B045-F132B826C4D5}" type="parTrans" cxnId="{12380254-9DF2-4353-B7B6-94C971BD13FC}">
      <dgm:prSet/>
      <dgm:spPr/>
      <dgm:t>
        <a:bodyPr/>
        <a:lstStyle/>
        <a:p>
          <a:endParaRPr lang="en-US" sz="1600"/>
        </a:p>
      </dgm:t>
    </dgm:pt>
    <dgm:pt modelId="{7A77FF49-7F2F-4EBB-A30E-09ECD173881A}" type="sibTrans" cxnId="{12380254-9DF2-4353-B7B6-94C971BD13FC}">
      <dgm:prSet/>
      <dgm:spPr/>
      <dgm:t>
        <a:bodyPr/>
        <a:lstStyle/>
        <a:p>
          <a:endParaRPr lang="en-US" sz="1600"/>
        </a:p>
      </dgm:t>
    </dgm:pt>
    <dgm:pt modelId="{12238493-27B4-4B37-97C4-97CD03D50F04}">
      <dgm:prSet phldrT="[Text]" custT="1"/>
      <dgm:spPr>
        <a:xfrm>
          <a:off x="2661621" y="2175669"/>
          <a:ext cx="1010573" cy="1287996"/>
        </a:xfrm>
      </dgm:spPr>
      <dgm:t>
        <a:bodyPr/>
        <a:lstStyle/>
        <a:p>
          <a:r>
            <a:rPr lang="en-US" sz="1400" dirty="0"/>
            <a:t>PA 71-388 Declares 3- year violation without enforcement becomes a non-conform</a:t>
          </a:r>
        </a:p>
      </dgm:t>
    </dgm:pt>
    <dgm:pt modelId="{9709E6A0-33C9-4426-8462-948ABB0FF5CC}" type="parTrans" cxnId="{522501D7-9FF9-42AE-907A-9913832E9AFE}">
      <dgm:prSet/>
      <dgm:spPr/>
      <dgm:t>
        <a:bodyPr/>
        <a:lstStyle/>
        <a:p>
          <a:endParaRPr lang="en-US" sz="1600"/>
        </a:p>
      </dgm:t>
    </dgm:pt>
    <dgm:pt modelId="{55774B16-FC9D-4744-9A95-1446752482D0}" type="sibTrans" cxnId="{522501D7-9FF9-42AE-907A-9913832E9AFE}">
      <dgm:prSet/>
      <dgm:spPr/>
      <dgm:t>
        <a:bodyPr/>
        <a:lstStyle/>
        <a:p>
          <a:endParaRPr lang="en-US" sz="1600"/>
        </a:p>
      </dgm:t>
    </dgm:pt>
    <dgm:pt modelId="{8BE58971-9A8F-4E94-B344-D6769BAB1032}">
      <dgm:prSet phldrT="[Text]" custT="1"/>
      <dgm:spPr>
        <a:xfrm>
          <a:off x="3339447" y="887672"/>
          <a:ext cx="1010573" cy="1287996"/>
        </a:xfrm>
      </dgm:spPr>
      <dgm:t>
        <a:bodyPr/>
        <a:lstStyle/>
        <a:p>
          <a:r>
            <a:rPr lang="en-US" sz="1400" dirty="0"/>
            <a:t>PA  77-509  requires conformity with </a:t>
          </a:r>
          <a:r>
            <a:rPr lang="en-US" sz="1400"/>
            <a:t>zoning to </a:t>
          </a:r>
          <a:r>
            <a:rPr lang="en-US" sz="1400" dirty="0"/>
            <a:t>get a building  permit</a:t>
          </a:r>
        </a:p>
      </dgm:t>
    </dgm:pt>
    <dgm:pt modelId="{EC3C20FE-8750-4F90-9A33-0894EFFD612F}" type="parTrans" cxnId="{6418E6A5-9A43-4097-8405-9DB9C7860AAA}">
      <dgm:prSet/>
      <dgm:spPr/>
      <dgm:t>
        <a:bodyPr/>
        <a:lstStyle/>
        <a:p>
          <a:endParaRPr lang="en-US" sz="1600"/>
        </a:p>
      </dgm:t>
    </dgm:pt>
    <dgm:pt modelId="{3982CB9B-EF8A-4570-93DB-86D394813307}" type="sibTrans" cxnId="{6418E6A5-9A43-4097-8405-9DB9C7860AAA}">
      <dgm:prSet/>
      <dgm:spPr/>
      <dgm:t>
        <a:bodyPr/>
        <a:lstStyle/>
        <a:p>
          <a:endParaRPr lang="en-US" sz="1600"/>
        </a:p>
      </dgm:t>
    </dgm:pt>
    <dgm:pt modelId="{5C47BA33-031C-4CC0-9BCF-6601320557BD}">
      <dgm:prSet phldrT="[Text]" custT="1"/>
      <dgm:spPr>
        <a:xfrm>
          <a:off x="1983796" y="887672"/>
          <a:ext cx="1010573" cy="1287996"/>
        </a:xfrm>
      </dgm:spPr>
      <dgm:t>
        <a:bodyPr/>
        <a:lstStyle/>
        <a:p>
          <a:r>
            <a:rPr lang="en-US" sz="1800" dirty="0"/>
            <a:t>1967</a:t>
          </a:r>
        </a:p>
      </dgm:t>
    </dgm:pt>
    <dgm:pt modelId="{CFDC5786-9CA5-4974-8F56-44F2C47F2575}" type="parTrans" cxnId="{F2FEC82F-6ED6-4947-A6B9-787C681215F2}">
      <dgm:prSet/>
      <dgm:spPr/>
      <dgm:t>
        <a:bodyPr/>
        <a:lstStyle/>
        <a:p>
          <a:endParaRPr lang="en-US" sz="1600"/>
        </a:p>
      </dgm:t>
    </dgm:pt>
    <dgm:pt modelId="{D32BEACC-0113-44B2-8152-DDDBED834B7E}" type="sibTrans" cxnId="{F2FEC82F-6ED6-4947-A6B9-787C681215F2}">
      <dgm:prSet/>
      <dgm:spPr/>
      <dgm:t>
        <a:bodyPr/>
        <a:lstStyle/>
        <a:p>
          <a:endParaRPr lang="en-US" sz="1600"/>
        </a:p>
      </dgm:t>
    </dgm:pt>
    <dgm:pt modelId="{80A5DDE0-50ED-4BE6-88E2-7749B5346982}">
      <dgm:prSet phldrT="[Text]" custT="1"/>
      <dgm:spPr>
        <a:xfrm>
          <a:off x="1983796" y="887672"/>
          <a:ext cx="1010573" cy="1287996"/>
        </a:xfrm>
      </dgm:spPr>
      <dgm:t>
        <a:bodyPr/>
        <a:lstStyle/>
        <a:p>
          <a:r>
            <a:rPr lang="en-US" sz="1400" dirty="0"/>
            <a:t>PA 67-896 Declares 5 year violation without enforcement become a non-conform</a:t>
          </a:r>
        </a:p>
      </dgm:t>
    </dgm:pt>
    <dgm:pt modelId="{99980031-DA0A-4CF5-9969-9242053039D6}" type="parTrans" cxnId="{00D3E256-9DED-407C-BC28-07E428E9E46E}">
      <dgm:prSet/>
      <dgm:spPr/>
      <dgm:t>
        <a:bodyPr/>
        <a:lstStyle/>
        <a:p>
          <a:endParaRPr lang="en-US" sz="1600"/>
        </a:p>
      </dgm:t>
    </dgm:pt>
    <dgm:pt modelId="{54B35F28-11C2-4E13-831E-8C1CA60EA7F0}" type="sibTrans" cxnId="{00D3E256-9DED-407C-BC28-07E428E9E46E}">
      <dgm:prSet/>
      <dgm:spPr/>
      <dgm:t>
        <a:bodyPr/>
        <a:lstStyle/>
        <a:p>
          <a:endParaRPr lang="en-US" sz="1600"/>
        </a:p>
      </dgm:t>
    </dgm:pt>
    <dgm:pt modelId="{E783135B-F46D-41C1-916F-3C49AA34D52B}">
      <dgm:prSet phldrT="[Text]" custT="1"/>
      <dgm:spPr>
        <a:xfrm>
          <a:off x="6050747" y="435133"/>
          <a:ext cx="1010573" cy="452539"/>
        </a:xfrm>
      </dgm:spPr>
      <dgm:t>
        <a:bodyPr/>
        <a:lstStyle/>
        <a:p>
          <a:r>
            <a:rPr lang="en-US" sz="1800" dirty="0"/>
            <a:t>1989</a:t>
          </a:r>
        </a:p>
      </dgm:t>
    </dgm:pt>
    <dgm:pt modelId="{38B0CE2D-C46F-4146-990F-8D1F0EFE4375}" type="parTrans" cxnId="{77CDAA19-6A3E-4B2F-B286-C45A6FEE8EC7}">
      <dgm:prSet/>
      <dgm:spPr/>
      <dgm:t>
        <a:bodyPr/>
        <a:lstStyle/>
        <a:p>
          <a:endParaRPr lang="en-US" sz="1600"/>
        </a:p>
      </dgm:t>
    </dgm:pt>
    <dgm:pt modelId="{E5F6D01E-37F1-4D01-9F81-08EA28704CBD}" type="sibTrans" cxnId="{77CDAA19-6A3E-4B2F-B286-C45A6FEE8EC7}">
      <dgm:prSet/>
      <dgm:spPr/>
      <dgm:t>
        <a:bodyPr/>
        <a:lstStyle/>
        <a:p>
          <a:endParaRPr lang="en-US" sz="1600"/>
        </a:p>
      </dgm:t>
    </dgm:pt>
    <dgm:pt modelId="{951552F7-E885-4E24-AB6B-DC17BD2FB999}">
      <dgm:prSet phldrT="[Text]" custT="1"/>
      <dgm:spPr>
        <a:xfrm>
          <a:off x="6050747" y="435133"/>
          <a:ext cx="1010573" cy="452539"/>
        </a:xfrm>
      </dgm:spPr>
      <dgm:t>
        <a:bodyPr/>
        <a:lstStyle/>
        <a:p>
          <a:r>
            <a:rPr lang="en-US" sz="1400" dirty="0"/>
            <a:t>PA 89-277 ensures NC use not terminated without property owner intent</a:t>
          </a:r>
        </a:p>
      </dgm:t>
    </dgm:pt>
    <dgm:pt modelId="{B8552D67-186A-401F-9F70-5B94CD614C40}" type="parTrans" cxnId="{430BDEBF-B83A-4811-9234-758C88C4FB67}">
      <dgm:prSet/>
      <dgm:spPr/>
      <dgm:t>
        <a:bodyPr/>
        <a:lstStyle/>
        <a:p>
          <a:endParaRPr lang="en-US" sz="1600"/>
        </a:p>
      </dgm:t>
    </dgm:pt>
    <dgm:pt modelId="{CBF97122-DEA6-4824-A996-C25169C101C1}" type="sibTrans" cxnId="{430BDEBF-B83A-4811-9234-758C88C4FB67}">
      <dgm:prSet/>
      <dgm:spPr/>
      <dgm:t>
        <a:bodyPr/>
        <a:lstStyle/>
        <a:p>
          <a:endParaRPr lang="en-US" sz="1600"/>
        </a:p>
      </dgm:t>
    </dgm:pt>
    <dgm:pt modelId="{86FE4C95-F2A6-4528-AF4D-4E5CC9178F2A}">
      <dgm:prSet phldrT="[Text]" custT="1"/>
      <dgm:spPr>
        <a:xfrm>
          <a:off x="8762048" y="435133"/>
          <a:ext cx="1010573" cy="452539"/>
        </a:xfrm>
      </dgm:spPr>
      <dgm:t>
        <a:bodyPr/>
        <a:lstStyle/>
        <a:p>
          <a:r>
            <a:rPr lang="en-US" sz="1800" dirty="0"/>
            <a:t>1997</a:t>
          </a:r>
        </a:p>
      </dgm:t>
    </dgm:pt>
    <dgm:pt modelId="{396A53D6-053C-42BD-8FB1-416D3B5EBF4D}" type="parTrans" cxnId="{80B65E1E-7EA8-40D8-8DEA-DD33C3C1AA2A}">
      <dgm:prSet/>
      <dgm:spPr/>
      <dgm:t>
        <a:bodyPr/>
        <a:lstStyle/>
        <a:p>
          <a:endParaRPr lang="en-US" sz="1600"/>
        </a:p>
      </dgm:t>
    </dgm:pt>
    <dgm:pt modelId="{DBECDCE6-B1DE-420E-91B2-411892D125E9}" type="sibTrans" cxnId="{80B65E1E-7EA8-40D8-8DEA-DD33C3C1AA2A}">
      <dgm:prSet/>
      <dgm:spPr/>
      <dgm:t>
        <a:bodyPr/>
        <a:lstStyle/>
        <a:p>
          <a:endParaRPr lang="en-US" sz="1600"/>
        </a:p>
      </dgm:t>
    </dgm:pt>
    <dgm:pt modelId="{702F8837-4072-46B4-BE01-3DF1661A02B7}">
      <dgm:prSet phldrT="[Text]" custT="1"/>
      <dgm:spPr>
        <a:xfrm>
          <a:off x="8762048" y="887672"/>
          <a:ext cx="1010573" cy="1287996"/>
        </a:xfrm>
      </dgm:spPr>
      <dgm:t>
        <a:bodyPr/>
        <a:lstStyle/>
        <a:p>
          <a:r>
            <a:rPr lang="en-US" sz="1400" dirty="0"/>
            <a:t>Public Act 97-296 exempts industries with years of operation as valid NC</a:t>
          </a:r>
        </a:p>
      </dgm:t>
    </dgm:pt>
    <dgm:pt modelId="{5B9D0AB4-0D25-4854-871B-461827F03255}" type="parTrans" cxnId="{379D9D5D-A684-4D84-BC5C-9093BF1371DE}">
      <dgm:prSet/>
      <dgm:spPr/>
      <dgm:t>
        <a:bodyPr/>
        <a:lstStyle/>
        <a:p>
          <a:endParaRPr lang="en-US" sz="1600"/>
        </a:p>
      </dgm:t>
    </dgm:pt>
    <dgm:pt modelId="{E645F078-BF30-4277-A064-FADCEA445BC5}" type="sibTrans" cxnId="{379D9D5D-A684-4D84-BC5C-9093BF1371DE}">
      <dgm:prSet/>
      <dgm:spPr/>
      <dgm:t>
        <a:bodyPr/>
        <a:lstStyle/>
        <a:p>
          <a:endParaRPr lang="en-US" sz="1600"/>
        </a:p>
      </dgm:t>
    </dgm:pt>
    <dgm:pt modelId="{12500FBD-A1C7-4C46-B8AC-65A9BD21ECCA}">
      <dgm:prSet phldrT="[Text]" custT="1"/>
      <dgm:spPr>
        <a:xfrm>
          <a:off x="9439873" y="3463665"/>
          <a:ext cx="1010573" cy="452539"/>
        </a:xfrm>
      </dgm:spPr>
      <dgm:t>
        <a:bodyPr/>
        <a:lstStyle/>
        <a:p>
          <a:r>
            <a:rPr lang="en-US" sz="1800"/>
            <a:t>2024</a:t>
          </a:r>
        </a:p>
      </dgm:t>
    </dgm:pt>
    <dgm:pt modelId="{201AF3F8-A246-4304-96AD-6952B6C0E9A1}" type="parTrans" cxnId="{6EAC13B4-9F1A-47CE-999F-5877652F4D42}">
      <dgm:prSet/>
      <dgm:spPr/>
      <dgm:t>
        <a:bodyPr/>
        <a:lstStyle/>
        <a:p>
          <a:endParaRPr lang="en-US" sz="1600"/>
        </a:p>
      </dgm:t>
    </dgm:pt>
    <dgm:pt modelId="{CB9D4588-8BD2-4AA1-918D-3973A4A5E35E}" type="sibTrans" cxnId="{6EAC13B4-9F1A-47CE-999F-5877652F4D42}">
      <dgm:prSet/>
      <dgm:spPr/>
      <dgm:t>
        <a:bodyPr/>
        <a:lstStyle/>
        <a:p>
          <a:endParaRPr lang="en-US" sz="1600"/>
        </a:p>
      </dgm:t>
    </dgm:pt>
    <dgm:pt modelId="{37BFFE68-4C4D-43DA-A0EA-4C12D9CEC884}">
      <dgm:prSet phldrT="[Text]" custT="1"/>
      <dgm:spPr>
        <a:xfrm>
          <a:off x="9439873" y="2175669"/>
          <a:ext cx="1010573" cy="1287996"/>
        </a:xfrm>
      </dgm:spPr>
      <dgm:t>
        <a:bodyPr/>
        <a:lstStyle/>
        <a:p>
          <a:r>
            <a:rPr lang="en-US" sz="1400" dirty="0"/>
            <a:t>CT Supreme Court rules 4 types of NC uses must evaluated on its own merits</a:t>
          </a:r>
        </a:p>
      </dgm:t>
    </dgm:pt>
    <dgm:pt modelId="{F0190BAD-C56E-416C-85F5-A7881FB164C1}" type="parTrans" cxnId="{56B9978C-82AC-40E5-AE56-CFCE420BD542}">
      <dgm:prSet/>
      <dgm:spPr/>
      <dgm:t>
        <a:bodyPr/>
        <a:lstStyle/>
        <a:p>
          <a:endParaRPr lang="en-US" sz="1600"/>
        </a:p>
      </dgm:t>
    </dgm:pt>
    <dgm:pt modelId="{7C51D814-AD2B-4720-B730-CB67F65406FB}" type="sibTrans" cxnId="{56B9978C-82AC-40E5-AE56-CFCE420BD542}">
      <dgm:prSet/>
      <dgm:spPr/>
      <dgm:t>
        <a:bodyPr/>
        <a:lstStyle/>
        <a:p>
          <a:endParaRPr lang="en-US" sz="1600"/>
        </a:p>
      </dgm:t>
    </dgm:pt>
    <dgm:pt modelId="{216BC4CD-18EE-4F27-8680-F1299126CE77}">
      <dgm:prSet phldrT="[Text]" custT="1"/>
      <dgm:spPr>
        <a:xfrm>
          <a:off x="1305971" y="3463665"/>
          <a:ext cx="1010573" cy="452539"/>
        </a:xfrm>
      </dgm:spPr>
      <dgm:t>
        <a:bodyPr/>
        <a:lstStyle/>
        <a:p>
          <a:r>
            <a:rPr lang="en-US" sz="1800" dirty="0"/>
            <a:t>1961</a:t>
          </a:r>
        </a:p>
      </dgm:t>
    </dgm:pt>
    <dgm:pt modelId="{53BD166D-91E5-487C-BD55-AC4B1FA9AFAB}" type="sibTrans" cxnId="{0A3B7C5F-7735-4608-8242-E6F73844D071}">
      <dgm:prSet/>
      <dgm:spPr/>
      <dgm:t>
        <a:bodyPr/>
        <a:lstStyle/>
        <a:p>
          <a:endParaRPr lang="en-US" sz="1600"/>
        </a:p>
      </dgm:t>
    </dgm:pt>
    <dgm:pt modelId="{9035202F-34B7-4FD2-ABEC-FBF9181D08E7}" type="parTrans" cxnId="{0A3B7C5F-7735-4608-8242-E6F73844D071}">
      <dgm:prSet/>
      <dgm:spPr/>
      <dgm:t>
        <a:bodyPr/>
        <a:lstStyle/>
        <a:p>
          <a:endParaRPr lang="en-US" sz="1600"/>
        </a:p>
      </dgm:t>
    </dgm:pt>
    <dgm:pt modelId="{93FF5F9D-AAFA-4950-8546-6AECA4470D48}">
      <dgm:prSet phldrT="[Text]" custT="1"/>
      <dgm:spPr>
        <a:xfrm>
          <a:off x="1983796" y="435133"/>
          <a:ext cx="1010573" cy="452539"/>
        </a:xfrm>
      </dgm:spPr>
      <dgm:t>
        <a:bodyPr/>
        <a:lstStyle/>
        <a:p>
          <a:r>
            <a:rPr lang="en-US" sz="1800" dirty="0"/>
            <a:t>1981</a:t>
          </a:r>
        </a:p>
      </dgm:t>
    </dgm:pt>
    <dgm:pt modelId="{38F0A00F-2CCF-46E9-AA53-7C6F7D500B84}" type="sibTrans" cxnId="{06A2C4EF-834F-43FD-B45A-1554E6A68EBB}">
      <dgm:prSet/>
      <dgm:spPr/>
      <dgm:t>
        <a:bodyPr/>
        <a:lstStyle/>
        <a:p>
          <a:endParaRPr lang="en-US" sz="1600"/>
        </a:p>
      </dgm:t>
    </dgm:pt>
    <dgm:pt modelId="{3D298734-E7B7-4677-BE81-F586C8D97438}" type="parTrans" cxnId="{06A2C4EF-834F-43FD-B45A-1554E6A68EBB}">
      <dgm:prSet/>
      <dgm:spPr/>
      <dgm:t>
        <a:bodyPr/>
        <a:lstStyle/>
        <a:p>
          <a:endParaRPr lang="en-US" sz="1600"/>
        </a:p>
      </dgm:t>
    </dgm:pt>
    <dgm:pt modelId="{EDA42953-987D-407E-BFBF-5CDC903BECDB}">
      <dgm:prSet phldrT="[Text]" custT="1"/>
      <dgm:spPr>
        <a:xfrm>
          <a:off x="3339447" y="435133"/>
          <a:ext cx="1010573" cy="452539"/>
        </a:xfrm>
      </dgm:spPr>
      <dgm:t>
        <a:bodyPr/>
        <a:lstStyle/>
        <a:p>
          <a:r>
            <a:rPr lang="en-US" sz="1800" dirty="0"/>
            <a:t>1977</a:t>
          </a:r>
        </a:p>
      </dgm:t>
    </dgm:pt>
    <dgm:pt modelId="{2A2CCEA7-1758-4560-9455-166F46C77AD0}" type="sibTrans" cxnId="{62F33D39-22AC-42D2-9B7E-EA11FBF85B6F}">
      <dgm:prSet/>
      <dgm:spPr/>
      <dgm:t>
        <a:bodyPr/>
        <a:lstStyle/>
        <a:p>
          <a:endParaRPr lang="en-US" sz="1600"/>
        </a:p>
      </dgm:t>
    </dgm:pt>
    <dgm:pt modelId="{AFB1C871-6849-4BB1-8DD5-4D71FAC90B72}" type="parTrans" cxnId="{62F33D39-22AC-42D2-9B7E-EA11FBF85B6F}">
      <dgm:prSet/>
      <dgm:spPr/>
      <dgm:t>
        <a:bodyPr/>
        <a:lstStyle/>
        <a:p>
          <a:endParaRPr lang="en-US" sz="1600"/>
        </a:p>
      </dgm:t>
    </dgm:pt>
    <dgm:pt modelId="{EA9CFDAC-1C40-4B49-A7A7-BC982C70618B}">
      <dgm:prSet phldrT="[Text]" custT="1"/>
      <dgm:spPr>
        <a:xfrm>
          <a:off x="4695097" y="887672"/>
          <a:ext cx="1010573" cy="1287996"/>
        </a:xfrm>
      </dgm:spPr>
      <dgm:t>
        <a:bodyPr/>
        <a:lstStyle/>
        <a:p>
          <a:r>
            <a:rPr lang="en-US" sz="1400" dirty="0"/>
            <a:t>CT Supreme Court identifies criteria for NC use expansion v. intensified</a:t>
          </a:r>
        </a:p>
      </dgm:t>
    </dgm:pt>
    <dgm:pt modelId="{E2EF1679-2A17-483A-9E33-AC0D0F8C3325}" type="sibTrans" cxnId="{340AC415-507A-400D-9A26-66FF5876A8A4}">
      <dgm:prSet/>
      <dgm:spPr/>
      <dgm:t>
        <a:bodyPr/>
        <a:lstStyle/>
        <a:p>
          <a:endParaRPr lang="en-US" sz="1600"/>
        </a:p>
      </dgm:t>
    </dgm:pt>
    <dgm:pt modelId="{C7F4812B-5CB1-4DE2-BCEA-F5680BBCFDB9}" type="parTrans" cxnId="{340AC415-507A-400D-9A26-66FF5876A8A4}">
      <dgm:prSet/>
      <dgm:spPr/>
      <dgm:t>
        <a:bodyPr/>
        <a:lstStyle/>
        <a:p>
          <a:endParaRPr lang="en-US" sz="1600"/>
        </a:p>
      </dgm:t>
    </dgm:pt>
    <dgm:pt modelId="{CF2E71AA-F066-42B1-9923-8305DF3CD338}">
      <dgm:prSet phldrT="[Text]" custT="1"/>
      <dgm:spPr>
        <a:xfrm>
          <a:off x="6728572" y="3463665"/>
          <a:ext cx="1010573" cy="452539"/>
        </a:xfrm>
      </dgm:spPr>
      <dgm:t>
        <a:bodyPr/>
        <a:lstStyle/>
        <a:p>
          <a:r>
            <a:rPr lang="en-US" sz="1800"/>
            <a:t>2013</a:t>
          </a:r>
        </a:p>
      </dgm:t>
    </dgm:pt>
    <dgm:pt modelId="{BF45E620-B155-4F5B-88D9-E1C7EF9D053F}" type="sibTrans" cxnId="{BFD4C7FC-100B-4FE1-9B2E-53E2901014F9}">
      <dgm:prSet/>
      <dgm:spPr/>
      <dgm:t>
        <a:bodyPr/>
        <a:lstStyle/>
        <a:p>
          <a:endParaRPr lang="en-US" sz="1600"/>
        </a:p>
      </dgm:t>
    </dgm:pt>
    <dgm:pt modelId="{4F733196-BE65-4EA4-8190-1C4008608336}" type="parTrans" cxnId="{BFD4C7FC-100B-4FE1-9B2E-53E2901014F9}">
      <dgm:prSet/>
      <dgm:spPr/>
      <dgm:t>
        <a:bodyPr/>
        <a:lstStyle/>
        <a:p>
          <a:endParaRPr lang="en-US" sz="1600"/>
        </a:p>
      </dgm:t>
    </dgm:pt>
    <dgm:pt modelId="{407671DE-689A-4402-8922-08873E63480D}" type="pres">
      <dgm:prSet presAssocID="{160C5714-0868-4287-90D8-28FB7BF6BD2C}" presName="root" presStyleCnt="0">
        <dgm:presLayoutVars>
          <dgm:chMax/>
          <dgm:chPref/>
          <dgm:dir/>
          <dgm:animLvl val="lvl"/>
        </dgm:presLayoutVars>
      </dgm:prSet>
      <dgm:spPr/>
    </dgm:pt>
    <dgm:pt modelId="{1E8C53CE-312B-400D-8E6A-4635CB4CE270}" type="pres">
      <dgm:prSet presAssocID="{160C5714-0868-4287-90D8-28FB7BF6BD2C}" presName="divider" presStyleLbl="fgAcc1" presStyleIdx="0" presStyleCnt="16"/>
      <dgm:spPr>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tailEnd type="triangle" w="lg" len="lg"/>
        </a:ln>
        <a:effectLst/>
      </dgm:spPr>
    </dgm:pt>
    <dgm:pt modelId="{46D0A0B6-99C1-4C93-9D07-D394FCD06FBC}" type="pres">
      <dgm:prSet presAssocID="{160C5714-0868-4287-90D8-28FB7BF6BD2C}" presName="nodes" presStyleCnt="0">
        <dgm:presLayoutVars>
          <dgm:chMax/>
          <dgm:chPref/>
          <dgm:animLvl val="lvl"/>
        </dgm:presLayoutVars>
      </dgm:prSet>
      <dgm:spPr/>
    </dgm:pt>
    <dgm:pt modelId="{54FA9F05-68DF-4858-B50D-DCEC408D98A0}" type="pres">
      <dgm:prSet presAssocID="{E40F4386-8831-418F-B705-2EF711FB0638}" presName="composite" presStyleCnt="0"/>
      <dgm:spPr/>
    </dgm:pt>
    <dgm:pt modelId="{CDDE1E5C-76D1-411D-97D4-8F1977E9842D}" type="pres">
      <dgm:prSet presAssocID="{E40F4386-8831-418F-B705-2EF711FB0638}" presName="ConnectorPoint" presStyleLbl="lnNode1" presStyleIdx="0" presStyleCnt="15"/>
      <dgm:spPr>
        <a:xfrm>
          <a:off x="400882" y="2134940"/>
          <a:ext cx="69334" cy="81457"/>
        </a:xfrm>
      </dgm:spPr>
    </dgm:pt>
    <dgm:pt modelId="{A3C084F2-0093-4679-BE5F-A72847C99793}" type="pres">
      <dgm:prSet presAssocID="{E40F4386-8831-418F-B705-2EF711FB0638}" presName="DropPinPlaceHolder" presStyleCnt="0"/>
      <dgm:spPr/>
    </dgm:pt>
    <dgm:pt modelId="{0A69E26B-610A-460B-8DC9-F49A37B64039}" type="pres">
      <dgm:prSet presAssocID="{E40F4386-8831-418F-B705-2EF711FB0638}" presName="DropPin" presStyleLbl="alignNode1" presStyleIdx="0" presStyleCnt="15"/>
      <dgm:spPr>
        <a:xfrm rot="8100000">
          <a:off x="299363" y="509305"/>
          <a:ext cx="272372" cy="272372"/>
        </a:xfrm>
      </dgm:spPr>
    </dgm:pt>
    <dgm:pt modelId="{0D47F3AA-634C-409F-BD69-E4BACD9CCCFA}" type="pres">
      <dgm:prSet presAssocID="{E40F4386-8831-418F-B705-2EF711FB0638}" presName="Ellipse" presStyleLbl="fgAcc1" presStyleIdx="1" presStyleCnt="16"/>
      <dgm:spPr>
        <a:solidFill>
          <a:schemeClr val="lt1">
            <a:alpha val="90000"/>
            <a:hueOff val="0"/>
            <a:satOff val="0"/>
            <a:lumOff val="0"/>
            <a:alphaOff val="0"/>
          </a:schemeClr>
        </a:solidFill>
        <a:ln w="6350" cap="flat" cmpd="sng" algn="ctr">
          <a:noFill/>
          <a:prstDash val="solid"/>
          <a:miter lim="800000"/>
        </a:ln>
        <a:effectLst/>
      </dgm:spPr>
    </dgm:pt>
    <dgm:pt modelId="{A292B0A5-8BE5-4E84-8618-26EA28CFF4A3}" type="pres">
      <dgm:prSet presAssocID="{E40F4386-8831-418F-B705-2EF711FB0638}" presName="L2TextContainer" presStyleLbl="revTx" presStyleIdx="0" presStyleCnt="30">
        <dgm:presLayoutVars>
          <dgm:bulletEnabled val="1"/>
        </dgm:presLayoutVars>
      </dgm:prSet>
      <dgm:spPr/>
    </dgm:pt>
    <dgm:pt modelId="{AA393DB5-4DAB-4AB9-875A-4BE9E87DA2BF}" type="pres">
      <dgm:prSet presAssocID="{E40F4386-8831-418F-B705-2EF711FB0638}" presName="L1TextContainer" presStyleLbl="revTx" presStyleIdx="1" presStyleCnt="30">
        <dgm:presLayoutVars>
          <dgm:chMax val="1"/>
          <dgm:chPref val="1"/>
          <dgm:bulletEnabled val="1"/>
        </dgm:presLayoutVars>
      </dgm:prSet>
      <dgm:spPr/>
    </dgm:pt>
    <dgm:pt modelId="{D10F2BCE-B77B-4F05-95FD-A65109E5DEA0}" type="pres">
      <dgm:prSet presAssocID="{E40F4386-8831-418F-B705-2EF711FB0638}" presName="ConnectLine" presStyleLbl="sibTrans1D1" presStyleIdx="0" presStyleCnt="15"/>
      <dgm:spPr>
        <a:noFill/>
        <a:ln w="6350" cap="flat" cmpd="sng" algn="ctr">
          <a:solidFill>
            <a:schemeClr val="accent1">
              <a:hueOff val="0"/>
              <a:satOff val="0"/>
              <a:lumOff val="0"/>
              <a:alphaOff val="0"/>
            </a:schemeClr>
          </a:solidFill>
          <a:prstDash val="dash"/>
          <a:miter lim="800000"/>
        </a:ln>
        <a:effectLst/>
      </dgm:spPr>
    </dgm:pt>
    <dgm:pt modelId="{7842451D-72E5-4EF0-B35E-DA20F99FD31B}" type="pres">
      <dgm:prSet presAssocID="{E40F4386-8831-418F-B705-2EF711FB0638}" presName="EmptyPlaceHolder" presStyleCnt="0"/>
      <dgm:spPr/>
    </dgm:pt>
    <dgm:pt modelId="{B17D2C92-48C0-4F3D-88BD-E2B451D76F57}" type="pres">
      <dgm:prSet presAssocID="{D0CAE994-5783-41EC-9711-4E1D519F3834}" presName="spaceBetweenRectangles" presStyleCnt="0"/>
      <dgm:spPr/>
    </dgm:pt>
    <dgm:pt modelId="{FBE92DF5-B8E0-497C-B190-87AC73E45970}" type="pres">
      <dgm:prSet presAssocID="{216BC4CD-18EE-4F27-8680-F1299126CE77}" presName="composite" presStyleCnt="0"/>
      <dgm:spPr/>
    </dgm:pt>
    <dgm:pt modelId="{94B71067-EBEC-4112-A9D1-8B8A7A437FC8}" type="pres">
      <dgm:prSet presAssocID="{216BC4CD-18EE-4F27-8680-F1299126CE77}" presName="ConnectorPoint" presStyleLbl="lnNode1" presStyleIdx="1" presStyleCnt="15"/>
      <dgm:spPr>
        <a:xfrm>
          <a:off x="1078707" y="2134940"/>
          <a:ext cx="69334" cy="81457"/>
        </a:xfrm>
      </dgm:spPr>
    </dgm:pt>
    <dgm:pt modelId="{7514FAA3-F485-4827-B6A2-FC89911A0BB4}" type="pres">
      <dgm:prSet presAssocID="{216BC4CD-18EE-4F27-8680-F1299126CE77}" presName="DropPinPlaceHolder" presStyleCnt="0"/>
      <dgm:spPr/>
    </dgm:pt>
    <dgm:pt modelId="{11AAD205-8152-4363-B661-3C3A26A103FF}" type="pres">
      <dgm:prSet presAssocID="{216BC4CD-18EE-4F27-8680-F1299126CE77}" presName="DropPin" presStyleLbl="alignNode1" presStyleIdx="1" presStyleCnt="15"/>
      <dgm:spPr>
        <a:xfrm rot="18900000">
          <a:off x="977188" y="3569659"/>
          <a:ext cx="272372" cy="272372"/>
        </a:xfrm>
      </dgm:spPr>
    </dgm:pt>
    <dgm:pt modelId="{2E4364CD-3B8A-4A42-AB11-744F4277900A}" type="pres">
      <dgm:prSet presAssocID="{216BC4CD-18EE-4F27-8680-F1299126CE77}" presName="Ellipse" presStyleLbl="fgAcc1" presStyleIdx="2" presStyleCnt="16"/>
      <dgm:spPr>
        <a:solidFill>
          <a:schemeClr val="lt1">
            <a:alpha val="90000"/>
            <a:hueOff val="0"/>
            <a:satOff val="0"/>
            <a:lumOff val="0"/>
            <a:alphaOff val="0"/>
          </a:schemeClr>
        </a:solidFill>
        <a:ln w="6350" cap="flat" cmpd="sng" algn="ctr">
          <a:noFill/>
          <a:prstDash val="solid"/>
          <a:miter lim="800000"/>
        </a:ln>
        <a:effectLst/>
      </dgm:spPr>
    </dgm:pt>
    <dgm:pt modelId="{07310A89-F151-435B-963F-FD9908E8C694}" type="pres">
      <dgm:prSet presAssocID="{216BC4CD-18EE-4F27-8680-F1299126CE77}" presName="L2TextContainer" presStyleLbl="revTx" presStyleIdx="2" presStyleCnt="30">
        <dgm:presLayoutVars>
          <dgm:bulletEnabled val="1"/>
        </dgm:presLayoutVars>
      </dgm:prSet>
      <dgm:spPr/>
    </dgm:pt>
    <dgm:pt modelId="{6386BA6E-453A-41E1-ADAD-7626B92BD1BF}" type="pres">
      <dgm:prSet presAssocID="{216BC4CD-18EE-4F27-8680-F1299126CE77}" presName="L1TextContainer" presStyleLbl="revTx" presStyleIdx="3" presStyleCnt="30" custLinFactNeighborX="-17259" custLinFactNeighborY="3978">
        <dgm:presLayoutVars>
          <dgm:chMax val="1"/>
          <dgm:chPref val="1"/>
          <dgm:bulletEnabled val="1"/>
        </dgm:presLayoutVars>
      </dgm:prSet>
      <dgm:spPr/>
    </dgm:pt>
    <dgm:pt modelId="{DB95D829-80DF-4ADA-B04C-CE92ADFB6606}" type="pres">
      <dgm:prSet presAssocID="{216BC4CD-18EE-4F27-8680-F1299126CE77}" presName="ConnectLine" presStyleLbl="sibTrans1D1" presStyleIdx="1" presStyleCnt="15"/>
      <dgm:spPr>
        <a:noFill/>
        <a:ln w="6350" cap="flat" cmpd="sng" algn="ctr">
          <a:solidFill>
            <a:schemeClr val="accent1">
              <a:hueOff val="0"/>
              <a:satOff val="0"/>
              <a:lumOff val="0"/>
              <a:alphaOff val="0"/>
            </a:schemeClr>
          </a:solidFill>
          <a:prstDash val="dash"/>
          <a:miter lim="800000"/>
        </a:ln>
        <a:effectLst/>
      </dgm:spPr>
    </dgm:pt>
    <dgm:pt modelId="{CDFB6879-D0D6-43FC-BC0B-D27687D992EB}" type="pres">
      <dgm:prSet presAssocID="{216BC4CD-18EE-4F27-8680-F1299126CE77}" presName="EmptyPlaceHolder" presStyleCnt="0"/>
      <dgm:spPr/>
    </dgm:pt>
    <dgm:pt modelId="{73F94D99-690C-4CBF-869A-EF5DD70CF6B4}" type="pres">
      <dgm:prSet presAssocID="{53BD166D-91E5-487C-BD55-AC4B1FA9AFAB}" presName="spaceBetweenRectangles" presStyleCnt="0"/>
      <dgm:spPr/>
    </dgm:pt>
    <dgm:pt modelId="{E5DAE1C7-5EE6-4912-A563-09461F42D62A}" type="pres">
      <dgm:prSet presAssocID="{5C47BA33-031C-4CC0-9BCF-6601320557BD}" presName="composite" presStyleCnt="0"/>
      <dgm:spPr/>
    </dgm:pt>
    <dgm:pt modelId="{32D5EBAD-28FA-433F-8FFB-2BD24A55CA87}" type="pres">
      <dgm:prSet presAssocID="{5C47BA33-031C-4CC0-9BCF-6601320557BD}" presName="ConnectorPoint" presStyleLbl="lnNode1" presStyleIdx="2" presStyleCnt="15"/>
      <dgm:spPr/>
    </dgm:pt>
    <dgm:pt modelId="{DDFCF923-B1B1-4384-870D-1A2AB2EE7DD9}" type="pres">
      <dgm:prSet presAssocID="{5C47BA33-031C-4CC0-9BCF-6601320557BD}" presName="DropPinPlaceHolder" presStyleCnt="0"/>
      <dgm:spPr/>
    </dgm:pt>
    <dgm:pt modelId="{C2A10E59-9AE2-4DF3-96DD-EDCD8C4E8AB4}" type="pres">
      <dgm:prSet presAssocID="{5C47BA33-031C-4CC0-9BCF-6601320557BD}" presName="DropPin" presStyleLbl="alignNode1" presStyleIdx="2" presStyleCnt="15"/>
      <dgm:spPr/>
    </dgm:pt>
    <dgm:pt modelId="{B5FADE15-D8CD-4574-8110-FF5852D1CA0E}" type="pres">
      <dgm:prSet presAssocID="{5C47BA33-031C-4CC0-9BCF-6601320557BD}" presName="Ellipse" presStyleLbl="fgAcc1" presStyleIdx="3" presStyleCnt="16"/>
      <dgm:spPr>
        <a:solidFill>
          <a:schemeClr val="lt1">
            <a:alpha val="90000"/>
            <a:hueOff val="0"/>
            <a:satOff val="0"/>
            <a:lumOff val="0"/>
            <a:alphaOff val="0"/>
          </a:schemeClr>
        </a:solidFill>
        <a:ln w="6350" cap="flat" cmpd="sng" algn="ctr">
          <a:noFill/>
          <a:prstDash val="solid"/>
          <a:miter lim="800000"/>
        </a:ln>
        <a:effectLst/>
      </dgm:spPr>
    </dgm:pt>
    <dgm:pt modelId="{45E51A1E-350C-4C54-A95D-AF8C0185BE53}" type="pres">
      <dgm:prSet presAssocID="{5C47BA33-031C-4CC0-9BCF-6601320557BD}" presName="L2TextContainer" presStyleLbl="revTx" presStyleIdx="4" presStyleCnt="30">
        <dgm:presLayoutVars>
          <dgm:bulletEnabled val="1"/>
        </dgm:presLayoutVars>
      </dgm:prSet>
      <dgm:spPr/>
    </dgm:pt>
    <dgm:pt modelId="{4D733DDC-52FE-4EF8-9F1E-9D68AF5C4AAC}" type="pres">
      <dgm:prSet presAssocID="{5C47BA33-031C-4CC0-9BCF-6601320557BD}" presName="L1TextContainer" presStyleLbl="revTx" presStyleIdx="5" presStyleCnt="30" custLinFactNeighborX="-12183" custLinFactNeighborY="5966">
        <dgm:presLayoutVars>
          <dgm:chMax val="1"/>
          <dgm:chPref val="1"/>
          <dgm:bulletEnabled val="1"/>
        </dgm:presLayoutVars>
      </dgm:prSet>
      <dgm:spPr/>
    </dgm:pt>
    <dgm:pt modelId="{545CEC4B-3407-46AF-B442-9369796AE17B}" type="pres">
      <dgm:prSet presAssocID="{5C47BA33-031C-4CC0-9BCF-6601320557BD}" presName="ConnectLine" presStyleLbl="sibTrans1D1" presStyleIdx="2" presStyleCnt="15"/>
      <dgm:spPr>
        <a:noFill/>
        <a:ln w="6350" cap="flat" cmpd="sng" algn="ctr">
          <a:solidFill>
            <a:schemeClr val="accent1">
              <a:hueOff val="0"/>
              <a:satOff val="0"/>
              <a:lumOff val="0"/>
              <a:alphaOff val="0"/>
            </a:schemeClr>
          </a:solidFill>
          <a:prstDash val="dash"/>
          <a:miter lim="800000"/>
        </a:ln>
        <a:effectLst/>
      </dgm:spPr>
    </dgm:pt>
    <dgm:pt modelId="{12B18705-ED4D-4CEB-A78F-70F0C3BE658F}" type="pres">
      <dgm:prSet presAssocID="{5C47BA33-031C-4CC0-9BCF-6601320557BD}" presName="EmptyPlaceHolder" presStyleCnt="0"/>
      <dgm:spPr/>
    </dgm:pt>
    <dgm:pt modelId="{AF9BCEB7-DDBB-4C2F-BB24-4480185C225C}" type="pres">
      <dgm:prSet presAssocID="{D32BEACC-0113-44B2-8152-DDDBED834B7E}" presName="spaceBetweenRectangles" presStyleCnt="0"/>
      <dgm:spPr/>
    </dgm:pt>
    <dgm:pt modelId="{E398C27E-AC62-4E71-B804-DFB977180D4B}" type="pres">
      <dgm:prSet presAssocID="{37DBBEDD-4242-4451-AA49-BB8353460E85}" presName="composite" presStyleCnt="0"/>
      <dgm:spPr/>
    </dgm:pt>
    <dgm:pt modelId="{9044C62D-5736-4918-BEA6-979249616921}" type="pres">
      <dgm:prSet presAssocID="{37DBBEDD-4242-4451-AA49-BB8353460E85}" presName="ConnectorPoint" presStyleLbl="lnNode1" presStyleIdx="3" presStyleCnt="15"/>
      <dgm:spPr/>
    </dgm:pt>
    <dgm:pt modelId="{F483C197-438A-445F-9DF2-3F74CBB0933D}" type="pres">
      <dgm:prSet presAssocID="{37DBBEDD-4242-4451-AA49-BB8353460E85}" presName="DropPinPlaceHolder" presStyleCnt="0"/>
      <dgm:spPr/>
    </dgm:pt>
    <dgm:pt modelId="{62ADE0A1-5A96-4EC9-A072-6B7D27E21A40}" type="pres">
      <dgm:prSet presAssocID="{37DBBEDD-4242-4451-AA49-BB8353460E85}" presName="DropPin" presStyleLbl="alignNode1" presStyleIdx="3" presStyleCnt="15"/>
      <dgm:spPr/>
    </dgm:pt>
    <dgm:pt modelId="{76A622F5-DA0B-40BE-9ECF-F90062F2C4A8}" type="pres">
      <dgm:prSet presAssocID="{37DBBEDD-4242-4451-AA49-BB8353460E85}" presName="Ellipse" presStyleLbl="fgAcc1" presStyleIdx="4" presStyleCnt="16"/>
      <dgm:spPr>
        <a:solidFill>
          <a:schemeClr val="lt1">
            <a:alpha val="90000"/>
            <a:hueOff val="0"/>
            <a:satOff val="0"/>
            <a:lumOff val="0"/>
            <a:alphaOff val="0"/>
          </a:schemeClr>
        </a:solidFill>
        <a:ln w="6350" cap="flat" cmpd="sng" algn="ctr">
          <a:noFill/>
          <a:prstDash val="solid"/>
          <a:miter lim="800000"/>
        </a:ln>
        <a:effectLst/>
      </dgm:spPr>
    </dgm:pt>
    <dgm:pt modelId="{0C3872F7-BED3-48C7-9E1F-9181A69EEA42}" type="pres">
      <dgm:prSet presAssocID="{37DBBEDD-4242-4451-AA49-BB8353460E85}" presName="L2TextContainer" presStyleLbl="revTx" presStyleIdx="6" presStyleCnt="30">
        <dgm:presLayoutVars>
          <dgm:bulletEnabled val="1"/>
        </dgm:presLayoutVars>
      </dgm:prSet>
      <dgm:spPr/>
    </dgm:pt>
    <dgm:pt modelId="{AB7575DE-D4B0-429E-A9C3-D5B62FD65975}" type="pres">
      <dgm:prSet presAssocID="{37DBBEDD-4242-4451-AA49-BB8353460E85}" presName="L1TextContainer" presStyleLbl="revTx" presStyleIdx="7" presStyleCnt="30">
        <dgm:presLayoutVars>
          <dgm:chMax val="1"/>
          <dgm:chPref val="1"/>
          <dgm:bulletEnabled val="1"/>
        </dgm:presLayoutVars>
      </dgm:prSet>
      <dgm:spPr/>
    </dgm:pt>
    <dgm:pt modelId="{FBE7581B-2DD0-428B-BC70-6879FC1D49F9}" type="pres">
      <dgm:prSet presAssocID="{37DBBEDD-4242-4451-AA49-BB8353460E85}" presName="ConnectLine" presStyleLbl="sibTrans1D1" presStyleIdx="3" presStyleCnt="15"/>
      <dgm:spPr>
        <a:noFill/>
        <a:ln w="6350" cap="flat" cmpd="sng" algn="ctr">
          <a:solidFill>
            <a:schemeClr val="accent1">
              <a:hueOff val="0"/>
              <a:satOff val="0"/>
              <a:lumOff val="0"/>
              <a:alphaOff val="0"/>
            </a:schemeClr>
          </a:solidFill>
          <a:prstDash val="dash"/>
          <a:miter lim="800000"/>
        </a:ln>
        <a:effectLst/>
      </dgm:spPr>
    </dgm:pt>
    <dgm:pt modelId="{5AB3A22A-1F09-4D10-8B9A-4312EC97DD39}" type="pres">
      <dgm:prSet presAssocID="{37DBBEDD-4242-4451-AA49-BB8353460E85}" presName="EmptyPlaceHolder" presStyleCnt="0"/>
      <dgm:spPr/>
    </dgm:pt>
    <dgm:pt modelId="{07EEC5B9-E8AF-4A06-B479-D165311ACAC5}" type="pres">
      <dgm:prSet presAssocID="{7A77FF49-7F2F-4EBB-A30E-09ECD173881A}" presName="spaceBetweenRectangles" presStyleCnt="0"/>
      <dgm:spPr/>
    </dgm:pt>
    <dgm:pt modelId="{C4916ADA-CE8A-4EB8-981A-A61CCDF3C818}" type="pres">
      <dgm:prSet presAssocID="{EDA42953-987D-407E-BFBF-5CDC903BECDB}" presName="composite" presStyleCnt="0"/>
      <dgm:spPr/>
    </dgm:pt>
    <dgm:pt modelId="{DD729234-455E-4196-84A6-4E90376DB8AA}" type="pres">
      <dgm:prSet presAssocID="{EDA42953-987D-407E-BFBF-5CDC903BECDB}" presName="ConnectorPoint" presStyleLbl="lnNode1" presStyleIdx="4" presStyleCnt="15"/>
      <dgm:spPr/>
    </dgm:pt>
    <dgm:pt modelId="{A03AEBDA-732E-409B-B4BD-46AB83A517E1}" type="pres">
      <dgm:prSet presAssocID="{EDA42953-987D-407E-BFBF-5CDC903BECDB}" presName="DropPinPlaceHolder" presStyleCnt="0"/>
      <dgm:spPr/>
    </dgm:pt>
    <dgm:pt modelId="{A4B00C1B-68D7-4826-8BF1-A98B1376B337}" type="pres">
      <dgm:prSet presAssocID="{EDA42953-987D-407E-BFBF-5CDC903BECDB}" presName="DropPin" presStyleLbl="alignNode1" presStyleIdx="4" presStyleCnt="15"/>
      <dgm:spPr/>
    </dgm:pt>
    <dgm:pt modelId="{4E0D9077-E872-4303-9D8D-6A10B15A93FF}" type="pres">
      <dgm:prSet presAssocID="{EDA42953-987D-407E-BFBF-5CDC903BECDB}" presName="Ellipse" presStyleLbl="fgAcc1" presStyleIdx="5" presStyleCnt="16"/>
      <dgm:spPr>
        <a:solidFill>
          <a:schemeClr val="lt1">
            <a:alpha val="90000"/>
            <a:hueOff val="0"/>
            <a:satOff val="0"/>
            <a:lumOff val="0"/>
            <a:alphaOff val="0"/>
          </a:schemeClr>
        </a:solidFill>
        <a:ln w="6350" cap="flat" cmpd="sng" algn="ctr">
          <a:noFill/>
          <a:prstDash val="solid"/>
          <a:miter lim="800000"/>
        </a:ln>
        <a:effectLst/>
      </dgm:spPr>
    </dgm:pt>
    <dgm:pt modelId="{DE4D695E-46B9-4E32-85C7-617B8F870CCE}" type="pres">
      <dgm:prSet presAssocID="{EDA42953-987D-407E-BFBF-5CDC903BECDB}" presName="L2TextContainer" presStyleLbl="revTx" presStyleIdx="8" presStyleCnt="30">
        <dgm:presLayoutVars>
          <dgm:bulletEnabled val="1"/>
        </dgm:presLayoutVars>
      </dgm:prSet>
      <dgm:spPr/>
    </dgm:pt>
    <dgm:pt modelId="{ED46B7E9-79D9-4321-9290-C73C926812DC}" type="pres">
      <dgm:prSet presAssocID="{EDA42953-987D-407E-BFBF-5CDC903BECDB}" presName="L1TextContainer" presStyleLbl="revTx" presStyleIdx="9" presStyleCnt="30">
        <dgm:presLayoutVars>
          <dgm:chMax val="1"/>
          <dgm:chPref val="1"/>
          <dgm:bulletEnabled val="1"/>
        </dgm:presLayoutVars>
      </dgm:prSet>
      <dgm:spPr/>
    </dgm:pt>
    <dgm:pt modelId="{02A82035-3485-42A0-A46F-5103764DADEA}" type="pres">
      <dgm:prSet presAssocID="{EDA42953-987D-407E-BFBF-5CDC903BECDB}" presName="ConnectLine" presStyleLbl="sibTrans1D1" presStyleIdx="4" presStyleCnt="15"/>
      <dgm:spPr>
        <a:noFill/>
        <a:ln w="6350" cap="flat" cmpd="sng" algn="ctr">
          <a:solidFill>
            <a:schemeClr val="accent1">
              <a:hueOff val="0"/>
              <a:satOff val="0"/>
              <a:lumOff val="0"/>
              <a:alphaOff val="0"/>
            </a:schemeClr>
          </a:solidFill>
          <a:prstDash val="dash"/>
          <a:miter lim="800000"/>
        </a:ln>
        <a:effectLst/>
      </dgm:spPr>
    </dgm:pt>
    <dgm:pt modelId="{ABE20E9D-E8C7-4BE7-A25C-55516390A374}" type="pres">
      <dgm:prSet presAssocID="{EDA42953-987D-407E-BFBF-5CDC903BECDB}" presName="EmptyPlaceHolder" presStyleCnt="0"/>
      <dgm:spPr/>
    </dgm:pt>
    <dgm:pt modelId="{681E0409-1BD3-4B40-9D0B-A28B89D584CE}" type="pres">
      <dgm:prSet presAssocID="{2A2CCEA7-1758-4560-9455-166F46C77AD0}" presName="spaceBetweenRectangles" presStyleCnt="0"/>
      <dgm:spPr/>
    </dgm:pt>
    <dgm:pt modelId="{CEDC3BDA-322C-4005-A3A5-77E148865242}" type="pres">
      <dgm:prSet presAssocID="{93FF5F9D-AAFA-4950-8546-6AECA4470D48}" presName="composite" presStyleCnt="0"/>
      <dgm:spPr/>
    </dgm:pt>
    <dgm:pt modelId="{83D4573F-3CB1-4541-8BEE-E8224A8ED015}" type="pres">
      <dgm:prSet presAssocID="{93FF5F9D-AAFA-4950-8546-6AECA4470D48}" presName="ConnectorPoint" presStyleLbl="lnNode1" presStyleIdx="5" presStyleCnt="15"/>
      <dgm:spPr>
        <a:xfrm>
          <a:off x="1756532" y="2134940"/>
          <a:ext cx="69334" cy="81457"/>
        </a:xfrm>
      </dgm:spPr>
    </dgm:pt>
    <dgm:pt modelId="{192BBF61-2B64-4E18-92EE-EF8B6030201C}" type="pres">
      <dgm:prSet presAssocID="{93FF5F9D-AAFA-4950-8546-6AECA4470D48}" presName="DropPinPlaceHolder" presStyleCnt="0"/>
      <dgm:spPr/>
    </dgm:pt>
    <dgm:pt modelId="{63CCDBCC-C40A-41AF-BB40-B20A9AB919D8}" type="pres">
      <dgm:prSet presAssocID="{93FF5F9D-AAFA-4950-8546-6AECA4470D48}" presName="DropPin" presStyleLbl="alignNode1" presStyleIdx="5" presStyleCnt="15"/>
      <dgm:spPr>
        <a:xfrm rot="8100000">
          <a:off x="1655014" y="509305"/>
          <a:ext cx="272372" cy="272372"/>
        </a:xfrm>
      </dgm:spPr>
    </dgm:pt>
    <dgm:pt modelId="{C25D9000-2762-4B6C-BFD6-7B6C2D0122B9}" type="pres">
      <dgm:prSet presAssocID="{93FF5F9D-AAFA-4950-8546-6AECA4470D48}" presName="Ellipse" presStyleLbl="fgAcc1" presStyleIdx="6" presStyleCnt="16"/>
      <dgm:spPr>
        <a:solidFill>
          <a:schemeClr val="lt1">
            <a:alpha val="90000"/>
            <a:hueOff val="0"/>
            <a:satOff val="0"/>
            <a:lumOff val="0"/>
            <a:alphaOff val="0"/>
          </a:schemeClr>
        </a:solidFill>
        <a:ln w="6350" cap="flat" cmpd="sng" algn="ctr">
          <a:noFill/>
          <a:prstDash val="solid"/>
          <a:miter lim="800000"/>
        </a:ln>
        <a:effectLst/>
      </dgm:spPr>
    </dgm:pt>
    <dgm:pt modelId="{C08C98A3-4322-425C-8260-4319044AFBF1}" type="pres">
      <dgm:prSet presAssocID="{93FF5F9D-AAFA-4950-8546-6AECA4470D48}" presName="L2TextContainer" presStyleLbl="revTx" presStyleIdx="10" presStyleCnt="30">
        <dgm:presLayoutVars>
          <dgm:bulletEnabled val="1"/>
        </dgm:presLayoutVars>
      </dgm:prSet>
      <dgm:spPr/>
    </dgm:pt>
    <dgm:pt modelId="{52F3B4A2-8EDD-4B40-B5F3-A1CECB56D29F}" type="pres">
      <dgm:prSet presAssocID="{93FF5F9D-AAFA-4950-8546-6AECA4470D48}" presName="L1TextContainer" presStyleLbl="revTx" presStyleIdx="11" presStyleCnt="30">
        <dgm:presLayoutVars>
          <dgm:chMax val="1"/>
          <dgm:chPref val="1"/>
          <dgm:bulletEnabled val="1"/>
        </dgm:presLayoutVars>
      </dgm:prSet>
      <dgm:spPr/>
    </dgm:pt>
    <dgm:pt modelId="{4A2B3FB7-F9B6-43D5-A931-C70A3750EA87}" type="pres">
      <dgm:prSet presAssocID="{93FF5F9D-AAFA-4950-8546-6AECA4470D48}" presName="ConnectLine" presStyleLbl="sibTrans1D1" presStyleIdx="5" presStyleCnt="15"/>
      <dgm:spPr>
        <a:noFill/>
        <a:ln w="6350" cap="flat" cmpd="sng" algn="ctr">
          <a:solidFill>
            <a:schemeClr val="accent1">
              <a:hueOff val="0"/>
              <a:satOff val="0"/>
              <a:lumOff val="0"/>
              <a:alphaOff val="0"/>
            </a:schemeClr>
          </a:solidFill>
          <a:prstDash val="dash"/>
          <a:miter lim="800000"/>
        </a:ln>
        <a:effectLst/>
      </dgm:spPr>
    </dgm:pt>
    <dgm:pt modelId="{BA1A1A8C-A776-4D01-B097-263B42C05CD4}" type="pres">
      <dgm:prSet presAssocID="{93FF5F9D-AAFA-4950-8546-6AECA4470D48}" presName="EmptyPlaceHolder" presStyleCnt="0"/>
      <dgm:spPr/>
    </dgm:pt>
    <dgm:pt modelId="{06E0E481-BB98-4161-9BDE-A1547F63DD20}" type="pres">
      <dgm:prSet presAssocID="{38F0A00F-2CCF-46E9-AA53-7C6F7D500B84}" presName="spaceBetweenRectangles" presStyleCnt="0"/>
      <dgm:spPr/>
    </dgm:pt>
    <dgm:pt modelId="{DCD0AC65-403F-4742-B14B-7012AFD2A0D3}" type="pres">
      <dgm:prSet presAssocID="{E783135B-F46D-41C1-916F-3C49AA34D52B}" presName="composite" presStyleCnt="0"/>
      <dgm:spPr/>
    </dgm:pt>
    <dgm:pt modelId="{25605CDD-A690-4151-A04D-061B4EFBEECB}" type="pres">
      <dgm:prSet presAssocID="{E783135B-F46D-41C1-916F-3C49AA34D52B}" presName="ConnectorPoint" presStyleLbl="lnNode1" presStyleIdx="6" presStyleCnt="15"/>
      <dgm:spPr/>
    </dgm:pt>
    <dgm:pt modelId="{B2B134B1-35EB-4C9E-8971-9984FBAC3F8A}" type="pres">
      <dgm:prSet presAssocID="{E783135B-F46D-41C1-916F-3C49AA34D52B}" presName="DropPinPlaceHolder" presStyleCnt="0"/>
      <dgm:spPr/>
    </dgm:pt>
    <dgm:pt modelId="{45CEDE2E-B759-4DAB-B35E-CAE0A0FAFEBF}" type="pres">
      <dgm:prSet presAssocID="{E783135B-F46D-41C1-916F-3C49AA34D52B}" presName="DropPin" presStyleLbl="alignNode1" presStyleIdx="6" presStyleCnt="15"/>
      <dgm:spPr/>
    </dgm:pt>
    <dgm:pt modelId="{D9E57991-D825-40A1-AF27-6245C5CDF161}" type="pres">
      <dgm:prSet presAssocID="{E783135B-F46D-41C1-916F-3C49AA34D52B}" presName="Ellipse" presStyleLbl="fgAcc1" presStyleIdx="7" presStyleCnt="16"/>
      <dgm:spPr>
        <a:solidFill>
          <a:schemeClr val="lt1">
            <a:alpha val="90000"/>
            <a:hueOff val="0"/>
            <a:satOff val="0"/>
            <a:lumOff val="0"/>
            <a:alphaOff val="0"/>
          </a:schemeClr>
        </a:solidFill>
        <a:ln w="6350" cap="flat" cmpd="sng" algn="ctr">
          <a:noFill/>
          <a:prstDash val="solid"/>
          <a:miter lim="800000"/>
        </a:ln>
        <a:effectLst/>
      </dgm:spPr>
    </dgm:pt>
    <dgm:pt modelId="{160702AF-5F6D-49D6-A7C1-C6F928E795E9}" type="pres">
      <dgm:prSet presAssocID="{E783135B-F46D-41C1-916F-3C49AA34D52B}" presName="L2TextContainer" presStyleLbl="revTx" presStyleIdx="12" presStyleCnt="30">
        <dgm:presLayoutVars>
          <dgm:bulletEnabled val="1"/>
        </dgm:presLayoutVars>
      </dgm:prSet>
      <dgm:spPr/>
    </dgm:pt>
    <dgm:pt modelId="{36EAF7F9-5AC6-4478-A931-8A5E17EC7EDA}" type="pres">
      <dgm:prSet presAssocID="{E783135B-F46D-41C1-916F-3C49AA34D52B}" presName="L1TextContainer" presStyleLbl="revTx" presStyleIdx="13" presStyleCnt="30">
        <dgm:presLayoutVars>
          <dgm:chMax val="1"/>
          <dgm:chPref val="1"/>
          <dgm:bulletEnabled val="1"/>
        </dgm:presLayoutVars>
      </dgm:prSet>
      <dgm:spPr/>
    </dgm:pt>
    <dgm:pt modelId="{D628E339-EFB8-49B3-B183-490B2A9F19A2}" type="pres">
      <dgm:prSet presAssocID="{E783135B-F46D-41C1-916F-3C49AA34D52B}" presName="ConnectLine" presStyleLbl="sibTrans1D1" presStyleIdx="6" presStyleCnt="15"/>
      <dgm:spPr>
        <a:noFill/>
        <a:ln w="6350" cap="flat" cmpd="sng" algn="ctr">
          <a:solidFill>
            <a:schemeClr val="accent1">
              <a:hueOff val="0"/>
              <a:satOff val="0"/>
              <a:lumOff val="0"/>
              <a:alphaOff val="0"/>
            </a:schemeClr>
          </a:solidFill>
          <a:prstDash val="dash"/>
          <a:miter lim="800000"/>
        </a:ln>
        <a:effectLst/>
      </dgm:spPr>
    </dgm:pt>
    <dgm:pt modelId="{904A3FD7-23FE-46E5-B3C1-3520BE5AF0A8}" type="pres">
      <dgm:prSet presAssocID="{E783135B-F46D-41C1-916F-3C49AA34D52B}" presName="EmptyPlaceHolder" presStyleCnt="0"/>
      <dgm:spPr/>
    </dgm:pt>
    <dgm:pt modelId="{D51B2AE1-D0BA-407D-81F6-0A46BDCC2ACC}" type="pres">
      <dgm:prSet presAssocID="{E5F6D01E-37F1-4D01-9F81-08EA28704CBD}" presName="spaceBetweenRectangles" presStyleCnt="0"/>
      <dgm:spPr/>
    </dgm:pt>
    <dgm:pt modelId="{1F47542D-C02E-4575-8274-E316930C2D87}" type="pres">
      <dgm:prSet presAssocID="{4F9B2EF8-B879-4971-AD26-E1222F6755FA}" presName="composite" presStyleCnt="0"/>
      <dgm:spPr/>
    </dgm:pt>
    <dgm:pt modelId="{05D958D1-23A9-4027-8144-BA74B29CB9C3}" type="pres">
      <dgm:prSet presAssocID="{4F9B2EF8-B879-4971-AD26-E1222F6755FA}" presName="ConnectorPoint" presStyleLbl="lnNode1" presStyleIdx="7" presStyleCnt="15"/>
      <dgm:spPr>
        <a:xfrm>
          <a:off x="3790008" y="2134940"/>
          <a:ext cx="69334" cy="81457"/>
        </a:xfrm>
      </dgm:spPr>
    </dgm:pt>
    <dgm:pt modelId="{9675E6F1-90DE-44E5-8909-04C1363BCACA}" type="pres">
      <dgm:prSet presAssocID="{4F9B2EF8-B879-4971-AD26-E1222F6755FA}" presName="DropPinPlaceHolder" presStyleCnt="0"/>
      <dgm:spPr/>
    </dgm:pt>
    <dgm:pt modelId="{B079CD69-4F3F-4FF3-864C-F535C1B87061}" type="pres">
      <dgm:prSet presAssocID="{4F9B2EF8-B879-4971-AD26-E1222F6755FA}" presName="DropPin" presStyleLbl="alignNode1" presStyleIdx="7" presStyleCnt="15"/>
      <dgm:spPr>
        <a:xfrm rot="18900000">
          <a:off x="3688489" y="3553748"/>
          <a:ext cx="272372" cy="272372"/>
        </a:xfrm>
      </dgm:spPr>
    </dgm:pt>
    <dgm:pt modelId="{56FAC896-F7A9-4B8B-8C01-895188D17985}" type="pres">
      <dgm:prSet presAssocID="{4F9B2EF8-B879-4971-AD26-E1222F6755FA}" presName="Ellipse" presStyleLbl="fgAcc1" presStyleIdx="8" presStyleCnt="16"/>
      <dgm:spPr>
        <a:solidFill>
          <a:schemeClr val="lt1">
            <a:alpha val="90000"/>
            <a:hueOff val="0"/>
            <a:satOff val="0"/>
            <a:lumOff val="0"/>
            <a:alphaOff val="0"/>
          </a:schemeClr>
        </a:solidFill>
        <a:ln w="6350" cap="flat" cmpd="sng" algn="ctr">
          <a:noFill/>
          <a:prstDash val="solid"/>
          <a:miter lim="800000"/>
        </a:ln>
        <a:effectLst/>
      </dgm:spPr>
    </dgm:pt>
    <dgm:pt modelId="{52F0FB37-33DC-4F41-85A1-52D2DC02F205}" type="pres">
      <dgm:prSet presAssocID="{4F9B2EF8-B879-4971-AD26-E1222F6755FA}" presName="L2TextContainer" presStyleLbl="revTx" presStyleIdx="14" presStyleCnt="30">
        <dgm:presLayoutVars>
          <dgm:bulletEnabled val="1"/>
        </dgm:presLayoutVars>
      </dgm:prSet>
      <dgm:spPr/>
    </dgm:pt>
    <dgm:pt modelId="{E3C68463-CA2D-441F-891A-3536F67AC25F}" type="pres">
      <dgm:prSet presAssocID="{4F9B2EF8-B879-4971-AD26-E1222F6755FA}" presName="L1TextContainer" presStyleLbl="revTx" presStyleIdx="15" presStyleCnt="30">
        <dgm:presLayoutVars>
          <dgm:chMax val="1"/>
          <dgm:chPref val="1"/>
          <dgm:bulletEnabled val="1"/>
        </dgm:presLayoutVars>
      </dgm:prSet>
      <dgm:spPr/>
    </dgm:pt>
    <dgm:pt modelId="{2A60B37F-94B7-4830-8F57-3E8D9E067521}" type="pres">
      <dgm:prSet presAssocID="{4F9B2EF8-B879-4971-AD26-E1222F6755FA}" presName="ConnectLine" presStyleLbl="sibTrans1D1" presStyleIdx="7" presStyleCnt="15"/>
      <dgm:spPr>
        <a:noFill/>
        <a:ln w="6350" cap="flat" cmpd="sng" algn="ctr">
          <a:solidFill>
            <a:schemeClr val="accent1">
              <a:hueOff val="0"/>
              <a:satOff val="0"/>
              <a:lumOff val="0"/>
              <a:alphaOff val="0"/>
            </a:schemeClr>
          </a:solidFill>
          <a:prstDash val="dash"/>
          <a:miter lim="800000"/>
        </a:ln>
        <a:effectLst/>
      </dgm:spPr>
    </dgm:pt>
    <dgm:pt modelId="{11614BCE-B997-49E8-BF8D-A859C02480B3}" type="pres">
      <dgm:prSet presAssocID="{4F9B2EF8-B879-4971-AD26-E1222F6755FA}" presName="EmptyPlaceHolder" presStyleCnt="0"/>
      <dgm:spPr/>
    </dgm:pt>
    <dgm:pt modelId="{934C70F0-7755-4601-8448-9B043CA97082}" type="pres">
      <dgm:prSet presAssocID="{B6F740C8-21BF-4DBC-B60F-043BDD839301}" presName="spaceBetweenRectangles" presStyleCnt="0"/>
      <dgm:spPr/>
    </dgm:pt>
    <dgm:pt modelId="{04A88F53-4548-4F75-B727-957747621E79}" type="pres">
      <dgm:prSet presAssocID="{2E4172F4-70C7-4649-8261-032BDA9B3DB8}" presName="composite" presStyleCnt="0"/>
      <dgm:spPr/>
    </dgm:pt>
    <dgm:pt modelId="{E4D67767-A785-49BD-951B-98D8FC4BD487}" type="pres">
      <dgm:prSet presAssocID="{2E4172F4-70C7-4649-8261-032BDA9B3DB8}" presName="ConnectorPoint" presStyleLbl="lnNode1" presStyleIdx="8" presStyleCnt="15"/>
      <dgm:spPr>
        <a:xfrm>
          <a:off x="4467833" y="2134940"/>
          <a:ext cx="69334" cy="81457"/>
        </a:xfrm>
      </dgm:spPr>
    </dgm:pt>
    <dgm:pt modelId="{210001BC-A19C-4AAE-9F25-30515FEC6FC5}" type="pres">
      <dgm:prSet presAssocID="{2E4172F4-70C7-4649-8261-032BDA9B3DB8}" presName="DropPinPlaceHolder" presStyleCnt="0"/>
      <dgm:spPr/>
    </dgm:pt>
    <dgm:pt modelId="{2DCB6F97-B933-48C6-A751-53F8CC8E9F22}" type="pres">
      <dgm:prSet presAssocID="{2E4172F4-70C7-4649-8261-032BDA9B3DB8}" presName="DropPin" presStyleLbl="alignNode1" presStyleIdx="8" presStyleCnt="15"/>
      <dgm:spPr>
        <a:xfrm rot="8100000">
          <a:off x="4366314" y="525217"/>
          <a:ext cx="272372" cy="272372"/>
        </a:xfrm>
      </dgm:spPr>
    </dgm:pt>
    <dgm:pt modelId="{D325B89B-661D-4551-ABFD-D1AC01947E2C}" type="pres">
      <dgm:prSet presAssocID="{2E4172F4-70C7-4649-8261-032BDA9B3DB8}" presName="Ellipse" presStyleLbl="fgAcc1" presStyleIdx="9" presStyleCnt="16"/>
      <dgm:spPr>
        <a:solidFill>
          <a:schemeClr val="lt1">
            <a:alpha val="90000"/>
            <a:hueOff val="0"/>
            <a:satOff val="0"/>
            <a:lumOff val="0"/>
            <a:alphaOff val="0"/>
          </a:schemeClr>
        </a:solidFill>
        <a:ln w="6350" cap="flat" cmpd="sng" algn="ctr">
          <a:noFill/>
          <a:prstDash val="solid"/>
          <a:miter lim="800000"/>
        </a:ln>
        <a:effectLst/>
      </dgm:spPr>
    </dgm:pt>
    <dgm:pt modelId="{158552AD-743B-4AC4-840A-6291CBD9A20D}" type="pres">
      <dgm:prSet presAssocID="{2E4172F4-70C7-4649-8261-032BDA9B3DB8}" presName="L2TextContainer" presStyleLbl="revTx" presStyleIdx="16" presStyleCnt="30">
        <dgm:presLayoutVars>
          <dgm:bulletEnabled val="1"/>
        </dgm:presLayoutVars>
      </dgm:prSet>
      <dgm:spPr/>
    </dgm:pt>
    <dgm:pt modelId="{5AABE0C3-8E74-4143-9DB1-F9B53CAB7BB9}" type="pres">
      <dgm:prSet presAssocID="{2E4172F4-70C7-4649-8261-032BDA9B3DB8}" presName="L1TextContainer" presStyleLbl="revTx" presStyleIdx="17" presStyleCnt="30">
        <dgm:presLayoutVars>
          <dgm:chMax val="1"/>
          <dgm:chPref val="1"/>
          <dgm:bulletEnabled val="1"/>
        </dgm:presLayoutVars>
      </dgm:prSet>
      <dgm:spPr/>
    </dgm:pt>
    <dgm:pt modelId="{B1D1367E-4395-4C49-881C-FF7DBF21DB19}" type="pres">
      <dgm:prSet presAssocID="{2E4172F4-70C7-4649-8261-032BDA9B3DB8}" presName="ConnectLine" presStyleLbl="sibTrans1D1" presStyleIdx="8" presStyleCnt="15"/>
      <dgm:spPr>
        <a:noFill/>
        <a:ln w="6350" cap="flat" cmpd="sng" algn="ctr">
          <a:solidFill>
            <a:schemeClr val="accent1">
              <a:hueOff val="0"/>
              <a:satOff val="0"/>
              <a:lumOff val="0"/>
              <a:alphaOff val="0"/>
            </a:schemeClr>
          </a:solidFill>
          <a:prstDash val="dash"/>
          <a:miter lim="800000"/>
        </a:ln>
        <a:effectLst/>
      </dgm:spPr>
    </dgm:pt>
    <dgm:pt modelId="{12DFF0F9-3FC1-484F-A6E4-6B7CA58A980D}" type="pres">
      <dgm:prSet presAssocID="{2E4172F4-70C7-4649-8261-032BDA9B3DB8}" presName="EmptyPlaceHolder" presStyleCnt="0"/>
      <dgm:spPr/>
    </dgm:pt>
    <dgm:pt modelId="{60D58F41-2158-41C2-97C4-783478A229FC}" type="pres">
      <dgm:prSet presAssocID="{E6104497-41BD-47D6-99B0-4D3C56D5B89F}" presName="spaceBetweenRectangles" presStyleCnt="0"/>
      <dgm:spPr/>
    </dgm:pt>
    <dgm:pt modelId="{6327E656-C08F-4E7C-8BDF-7E3455399F17}" type="pres">
      <dgm:prSet presAssocID="{86FE4C95-F2A6-4528-AF4D-4E5CC9178F2A}" presName="composite" presStyleCnt="0"/>
      <dgm:spPr/>
    </dgm:pt>
    <dgm:pt modelId="{910E6F5F-7056-4E1F-A55D-38D8E84A7709}" type="pres">
      <dgm:prSet presAssocID="{86FE4C95-F2A6-4528-AF4D-4E5CC9178F2A}" presName="ConnectorPoint" presStyleLbl="lnNode1" presStyleIdx="9" presStyleCnt="15"/>
      <dgm:spPr/>
    </dgm:pt>
    <dgm:pt modelId="{108DEB73-8869-4BFA-BDE0-84ED7A84D7A9}" type="pres">
      <dgm:prSet presAssocID="{86FE4C95-F2A6-4528-AF4D-4E5CC9178F2A}" presName="DropPinPlaceHolder" presStyleCnt="0"/>
      <dgm:spPr/>
    </dgm:pt>
    <dgm:pt modelId="{63A706CA-C7B9-4C49-AEE8-8721810B9B7A}" type="pres">
      <dgm:prSet presAssocID="{86FE4C95-F2A6-4528-AF4D-4E5CC9178F2A}" presName="DropPin" presStyleLbl="alignNode1" presStyleIdx="9" presStyleCnt="15"/>
      <dgm:spPr/>
    </dgm:pt>
    <dgm:pt modelId="{F923C8F8-CBBF-4735-8864-ABDA10A4D169}" type="pres">
      <dgm:prSet presAssocID="{86FE4C95-F2A6-4528-AF4D-4E5CC9178F2A}" presName="Ellipse" presStyleLbl="fgAcc1" presStyleIdx="10" presStyleCnt="16"/>
      <dgm:spPr>
        <a:solidFill>
          <a:schemeClr val="lt1">
            <a:alpha val="90000"/>
            <a:hueOff val="0"/>
            <a:satOff val="0"/>
            <a:lumOff val="0"/>
            <a:alphaOff val="0"/>
          </a:schemeClr>
        </a:solidFill>
        <a:ln w="6350" cap="flat" cmpd="sng" algn="ctr">
          <a:noFill/>
          <a:prstDash val="solid"/>
          <a:miter lim="800000"/>
        </a:ln>
        <a:effectLst/>
      </dgm:spPr>
    </dgm:pt>
    <dgm:pt modelId="{DD4C55BD-7F1D-44AB-8645-498827C6691D}" type="pres">
      <dgm:prSet presAssocID="{86FE4C95-F2A6-4528-AF4D-4E5CC9178F2A}" presName="L2TextContainer" presStyleLbl="revTx" presStyleIdx="18" presStyleCnt="30">
        <dgm:presLayoutVars>
          <dgm:bulletEnabled val="1"/>
        </dgm:presLayoutVars>
      </dgm:prSet>
      <dgm:spPr/>
    </dgm:pt>
    <dgm:pt modelId="{56FDDE67-3B5A-4C0F-AAC7-0B4364D21032}" type="pres">
      <dgm:prSet presAssocID="{86FE4C95-F2A6-4528-AF4D-4E5CC9178F2A}" presName="L1TextContainer" presStyleLbl="revTx" presStyleIdx="19" presStyleCnt="30">
        <dgm:presLayoutVars>
          <dgm:chMax val="1"/>
          <dgm:chPref val="1"/>
          <dgm:bulletEnabled val="1"/>
        </dgm:presLayoutVars>
      </dgm:prSet>
      <dgm:spPr/>
    </dgm:pt>
    <dgm:pt modelId="{9AB53359-407E-49DD-BC18-32D7DE556218}" type="pres">
      <dgm:prSet presAssocID="{86FE4C95-F2A6-4528-AF4D-4E5CC9178F2A}" presName="ConnectLine" presStyleLbl="sibTrans1D1" presStyleIdx="9" presStyleCnt="15"/>
      <dgm:spPr>
        <a:noFill/>
        <a:ln w="6350" cap="flat" cmpd="sng" algn="ctr">
          <a:solidFill>
            <a:schemeClr val="accent1">
              <a:hueOff val="0"/>
              <a:satOff val="0"/>
              <a:lumOff val="0"/>
              <a:alphaOff val="0"/>
            </a:schemeClr>
          </a:solidFill>
          <a:prstDash val="dash"/>
          <a:miter lim="800000"/>
        </a:ln>
        <a:effectLst/>
      </dgm:spPr>
    </dgm:pt>
    <dgm:pt modelId="{56F966B0-E641-46D8-8973-48696AE93443}" type="pres">
      <dgm:prSet presAssocID="{86FE4C95-F2A6-4528-AF4D-4E5CC9178F2A}" presName="EmptyPlaceHolder" presStyleCnt="0"/>
      <dgm:spPr/>
    </dgm:pt>
    <dgm:pt modelId="{737E889E-11AA-47F0-BBE9-28A7DA37AE48}" type="pres">
      <dgm:prSet presAssocID="{DBECDCE6-B1DE-420E-91B2-411892D125E9}" presName="spaceBetweenRectangles" presStyleCnt="0"/>
      <dgm:spPr/>
    </dgm:pt>
    <dgm:pt modelId="{B360A638-157F-4CA4-A280-3933FA1397F4}" type="pres">
      <dgm:prSet presAssocID="{CF2E71AA-F066-42B1-9923-8305DF3CD338}" presName="composite" presStyleCnt="0"/>
      <dgm:spPr/>
    </dgm:pt>
    <dgm:pt modelId="{C94F2F29-B3C0-4AA3-8CA9-D3491CCF4334}" type="pres">
      <dgm:prSet presAssocID="{CF2E71AA-F066-42B1-9923-8305DF3CD338}" presName="ConnectorPoint" presStyleLbl="lnNode1" presStyleIdx="10" presStyleCnt="15"/>
      <dgm:spPr>
        <a:xfrm>
          <a:off x="6501309" y="2134940"/>
          <a:ext cx="69334" cy="81457"/>
        </a:xfrm>
      </dgm:spPr>
    </dgm:pt>
    <dgm:pt modelId="{75A1928A-9A2E-4976-8B8F-609FDBB140AF}" type="pres">
      <dgm:prSet presAssocID="{CF2E71AA-F066-42B1-9923-8305DF3CD338}" presName="DropPinPlaceHolder" presStyleCnt="0"/>
      <dgm:spPr/>
    </dgm:pt>
    <dgm:pt modelId="{08A72031-FE10-49A1-9564-439E47509A61}" type="pres">
      <dgm:prSet presAssocID="{CF2E71AA-F066-42B1-9923-8305DF3CD338}" presName="DropPin" presStyleLbl="alignNode1" presStyleIdx="10" presStyleCnt="15"/>
      <dgm:spPr>
        <a:xfrm rot="18900000">
          <a:off x="6399790" y="3553748"/>
          <a:ext cx="272372" cy="272372"/>
        </a:xfrm>
      </dgm:spPr>
    </dgm:pt>
    <dgm:pt modelId="{0A8A79EE-2057-49C7-A21F-C4CC9BB57E24}" type="pres">
      <dgm:prSet presAssocID="{CF2E71AA-F066-42B1-9923-8305DF3CD338}" presName="Ellipse" presStyleLbl="fgAcc1" presStyleIdx="11" presStyleCnt="16"/>
      <dgm:spPr>
        <a:solidFill>
          <a:schemeClr val="lt1">
            <a:alpha val="90000"/>
            <a:hueOff val="0"/>
            <a:satOff val="0"/>
            <a:lumOff val="0"/>
            <a:alphaOff val="0"/>
          </a:schemeClr>
        </a:solidFill>
        <a:ln w="6350" cap="flat" cmpd="sng" algn="ctr">
          <a:noFill/>
          <a:prstDash val="solid"/>
          <a:miter lim="800000"/>
        </a:ln>
        <a:effectLst/>
      </dgm:spPr>
    </dgm:pt>
    <dgm:pt modelId="{6570B502-D2DE-4DA6-910E-11F4CC04BE5D}" type="pres">
      <dgm:prSet presAssocID="{CF2E71AA-F066-42B1-9923-8305DF3CD338}" presName="L2TextContainer" presStyleLbl="revTx" presStyleIdx="20" presStyleCnt="30">
        <dgm:presLayoutVars>
          <dgm:bulletEnabled val="1"/>
        </dgm:presLayoutVars>
      </dgm:prSet>
      <dgm:spPr/>
    </dgm:pt>
    <dgm:pt modelId="{3A1D35CA-4FC7-4DA1-8237-7B3406B814AB}" type="pres">
      <dgm:prSet presAssocID="{CF2E71AA-F066-42B1-9923-8305DF3CD338}" presName="L1TextContainer" presStyleLbl="revTx" presStyleIdx="21" presStyleCnt="30">
        <dgm:presLayoutVars>
          <dgm:chMax val="1"/>
          <dgm:chPref val="1"/>
          <dgm:bulletEnabled val="1"/>
        </dgm:presLayoutVars>
      </dgm:prSet>
      <dgm:spPr/>
    </dgm:pt>
    <dgm:pt modelId="{D7515E2B-1A6A-4263-9CEE-48279B427672}" type="pres">
      <dgm:prSet presAssocID="{CF2E71AA-F066-42B1-9923-8305DF3CD338}" presName="ConnectLine" presStyleLbl="sibTrans1D1" presStyleIdx="10" presStyleCnt="15"/>
      <dgm:spPr>
        <a:noFill/>
        <a:ln w="6350" cap="flat" cmpd="sng" algn="ctr">
          <a:solidFill>
            <a:schemeClr val="accent1">
              <a:hueOff val="0"/>
              <a:satOff val="0"/>
              <a:lumOff val="0"/>
              <a:alphaOff val="0"/>
            </a:schemeClr>
          </a:solidFill>
          <a:prstDash val="dash"/>
          <a:miter lim="800000"/>
        </a:ln>
        <a:effectLst/>
      </dgm:spPr>
    </dgm:pt>
    <dgm:pt modelId="{B45042CD-28C6-4AD2-9853-09DD56522237}" type="pres">
      <dgm:prSet presAssocID="{CF2E71AA-F066-42B1-9923-8305DF3CD338}" presName="EmptyPlaceHolder" presStyleCnt="0"/>
      <dgm:spPr/>
    </dgm:pt>
    <dgm:pt modelId="{35A74B71-A714-47F0-8597-133F4B81C62C}" type="pres">
      <dgm:prSet presAssocID="{BF45E620-B155-4F5B-88D9-E1C7EF9D053F}" presName="spaceBetweenRectangles" presStyleCnt="0"/>
      <dgm:spPr/>
    </dgm:pt>
    <dgm:pt modelId="{040C87CD-3957-4216-9FE9-616BECE30589}" type="pres">
      <dgm:prSet presAssocID="{09CF5F19-0BA9-4408-852F-A8526E81833F}" presName="composite" presStyleCnt="0"/>
      <dgm:spPr/>
    </dgm:pt>
    <dgm:pt modelId="{DE22486F-742B-4241-A99D-B9DA12108A21}" type="pres">
      <dgm:prSet presAssocID="{09CF5F19-0BA9-4408-852F-A8526E81833F}" presName="ConnectorPoint" presStyleLbl="lnNode1" presStyleIdx="11" presStyleCnt="15"/>
      <dgm:spPr>
        <a:xfrm>
          <a:off x="7179134" y="2134940"/>
          <a:ext cx="69334" cy="81457"/>
        </a:xfrm>
      </dgm:spPr>
    </dgm:pt>
    <dgm:pt modelId="{81941111-E017-4DC5-B4E9-DE008181DE79}" type="pres">
      <dgm:prSet presAssocID="{09CF5F19-0BA9-4408-852F-A8526E81833F}" presName="DropPinPlaceHolder" presStyleCnt="0"/>
      <dgm:spPr/>
    </dgm:pt>
    <dgm:pt modelId="{D84A1859-08EF-45DE-98E9-6183ABC70357}" type="pres">
      <dgm:prSet presAssocID="{09CF5F19-0BA9-4408-852F-A8526E81833F}" presName="DropPin" presStyleLbl="alignNode1" presStyleIdx="11" presStyleCnt="15"/>
      <dgm:spPr>
        <a:xfrm rot="8100000">
          <a:off x="7077615" y="525217"/>
          <a:ext cx="272372" cy="272372"/>
        </a:xfrm>
      </dgm:spPr>
    </dgm:pt>
    <dgm:pt modelId="{572076ED-E979-44DD-AA73-0D718DA7DE29}" type="pres">
      <dgm:prSet presAssocID="{09CF5F19-0BA9-4408-852F-A8526E81833F}" presName="Ellipse" presStyleLbl="fgAcc1" presStyleIdx="12" presStyleCnt="16"/>
      <dgm:spPr>
        <a:solidFill>
          <a:schemeClr val="lt1">
            <a:alpha val="90000"/>
            <a:hueOff val="0"/>
            <a:satOff val="0"/>
            <a:lumOff val="0"/>
            <a:alphaOff val="0"/>
          </a:schemeClr>
        </a:solidFill>
        <a:ln w="6350" cap="flat" cmpd="sng" algn="ctr">
          <a:noFill/>
          <a:prstDash val="solid"/>
          <a:miter lim="800000"/>
        </a:ln>
        <a:effectLst/>
      </dgm:spPr>
    </dgm:pt>
    <dgm:pt modelId="{5FCAF842-424B-4185-A937-9FEF21D4AE1C}" type="pres">
      <dgm:prSet presAssocID="{09CF5F19-0BA9-4408-852F-A8526E81833F}" presName="L2TextContainer" presStyleLbl="revTx" presStyleIdx="22" presStyleCnt="30">
        <dgm:presLayoutVars>
          <dgm:bulletEnabled val="1"/>
        </dgm:presLayoutVars>
      </dgm:prSet>
      <dgm:spPr/>
    </dgm:pt>
    <dgm:pt modelId="{D17B12A1-1347-47E9-ABCC-106F4097A6D3}" type="pres">
      <dgm:prSet presAssocID="{09CF5F19-0BA9-4408-852F-A8526E81833F}" presName="L1TextContainer" presStyleLbl="revTx" presStyleIdx="23" presStyleCnt="30">
        <dgm:presLayoutVars>
          <dgm:chMax val="1"/>
          <dgm:chPref val="1"/>
          <dgm:bulletEnabled val="1"/>
        </dgm:presLayoutVars>
      </dgm:prSet>
      <dgm:spPr/>
    </dgm:pt>
    <dgm:pt modelId="{893887EA-D17A-4C02-9DC8-EDF4E8A6A94C}" type="pres">
      <dgm:prSet presAssocID="{09CF5F19-0BA9-4408-852F-A8526E81833F}" presName="ConnectLine" presStyleLbl="sibTrans1D1" presStyleIdx="11" presStyleCnt="15"/>
      <dgm:spPr>
        <a:noFill/>
        <a:ln w="6350" cap="flat" cmpd="sng" algn="ctr">
          <a:solidFill>
            <a:schemeClr val="accent1">
              <a:hueOff val="0"/>
              <a:satOff val="0"/>
              <a:lumOff val="0"/>
              <a:alphaOff val="0"/>
            </a:schemeClr>
          </a:solidFill>
          <a:prstDash val="dash"/>
          <a:miter lim="800000"/>
        </a:ln>
        <a:effectLst/>
      </dgm:spPr>
    </dgm:pt>
    <dgm:pt modelId="{FFC81F10-A039-458E-BD37-395B7C36E59D}" type="pres">
      <dgm:prSet presAssocID="{09CF5F19-0BA9-4408-852F-A8526E81833F}" presName="EmptyPlaceHolder" presStyleCnt="0"/>
      <dgm:spPr/>
    </dgm:pt>
    <dgm:pt modelId="{D8AE8F8B-C04E-4DDC-BD6E-877B4DAD514F}" type="pres">
      <dgm:prSet presAssocID="{2D78CACD-0C6A-46B2-BF5C-D9394A114BB3}" presName="spaceBetweenRectangles" presStyleCnt="0"/>
      <dgm:spPr/>
    </dgm:pt>
    <dgm:pt modelId="{27563DE8-1CB0-4DD0-A342-1E66AAE8B498}" type="pres">
      <dgm:prSet presAssocID="{60A9C439-6079-4066-972B-626E5469BAC8}" presName="composite" presStyleCnt="0"/>
      <dgm:spPr/>
    </dgm:pt>
    <dgm:pt modelId="{22A755A7-80B8-452F-A42C-2AD6B8707287}" type="pres">
      <dgm:prSet presAssocID="{60A9C439-6079-4066-972B-626E5469BAC8}" presName="ConnectorPoint" presStyleLbl="lnNode1" presStyleIdx="12" presStyleCnt="15"/>
      <dgm:spPr>
        <a:xfrm>
          <a:off x="7856959" y="2134940"/>
          <a:ext cx="69334" cy="81457"/>
        </a:xfrm>
      </dgm:spPr>
    </dgm:pt>
    <dgm:pt modelId="{3ABA8852-391A-4625-BFE9-4EB3881CD2A4}" type="pres">
      <dgm:prSet presAssocID="{60A9C439-6079-4066-972B-626E5469BAC8}" presName="DropPinPlaceHolder" presStyleCnt="0"/>
      <dgm:spPr/>
    </dgm:pt>
    <dgm:pt modelId="{79178804-E255-4464-BC5C-0AA58A5A4D45}" type="pres">
      <dgm:prSet presAssocID="{60A9C439-6079-4066-972B-626E5469BAC8}" presName="DropPin" presStyleLbl="alignNode1" presStyleIdx="12" presStyleCnt="15"/>
      <dgm:spPr>
        <a:xfrm rot="18900000">
          <a:off x="7755440" y="3553748"/>
          <a:ext cx="272372" cy="272372"/>
        </a:xfrm>
      </dgm:spPr>
    </dgm:pt>
    <dgm:pt modelId="{E922B7E0-B57C-4551-B96D-2F2C0719A5B6}" type="pres">
      <dgm:prSet presAssocID="{60A9C439-6079-4066-972B-626E5469BAC8}" presName="Ellipse" presStyleLbl="fgAcc1" presStyleIdx="13" presStyleCnt="16"/>
      <dgm:spPr>
        <a:solidFill>
          <a:schemeClr val="lt1">
            <a:alpha val="90000"/>
            <a:hueOff val="0"/>
            <a:satOff val="0"/>
            <a:lumOff val="0"/>
            <a:alphaOff val="0"/>
          </a:schemeClr>
        </a:solidFill>
        <a:ln w="6350" cap="flat" cmpd="sng" algn="ctr">
          <a:noFill/>
          <a:prstDash val="solid"/>
          <a:miter lim="800000"/>
        </a:ln>
        <a:effectLst/>
      </dgm:spPr>
    </dgm:pt>
    <dgm:pt modelId="{615904AA-D252-46F1-BDC9-1517767556E0}" type="pres">
      <dgm:prSet presAssocID="{60A9C439-6079-4066-972B-626E5469BAC8}" presName="L2TextContainer" presStyleLbl="revTx" presStyleIdx="24" presStyleCnt="30">
        <dgm:presLayoutVars>
          <dgm:bulletEnabled val="1"/>
        </dgm:presLayoutVars>
      </dgm:prSet>
      <dgm:spPr/>
    </dgm:pt>
    <dgm:pt modelId="{C493F16A-BD38-4B56-B63A-9E27F9E41A77}" type="pres">
      <dgm:prSet presAssocID="{60A9C439-6079-4066-972B-626E5469BAC8}" presName="L1TextContainer" presStyleLbl="revTx" presStyleIdx="25" presStyleCnt="30">
        <dgm:presLayoutVars>
          <dgm:chMax val="1"/>
          <dgm:chPref val="1"/>
          <dgm:bulletEnabled val="1"/>
        </dgm:presLayoutVars>
      </dgm:prSet>
      <dgm:spPr/>
    </dgm:pt>
    <dgm:pt modelId="{0B991AE1-03DF-45FD-8BBF-94703686A06D}" type="pres">
      <dgm:prSet presAssocID="{60A9C439-6079-4066-972B-626E5469BAC8}" presName="ConnectLine" presStyleLbl="sibTrans1D1" presStyleIdx="12" presStyleCnt="15"/>
      <dgm:spPr>
        <a:noFill/>
        <a:ln w="6350" cap="flat" cmpd="sng" algn="ctr">
          <a:solidFill>
            <a:schemeClr val="accent1">
              <a:hueOff val="0"/>
              <a:satOff val="0"/>
              <a:lumOff val="0"/>
              <a:alphaOff val="0"/>
            </a:schemeClr>
          </a:solidFill>
          <a:prstDash val="dash"/>
          <a:miter lim="800000"/>
        </a:ln>
        <a:effectLst/>
      </dgm:spPr>
    </dgm:pt>
    <dgm:pt modelId="{7A75F465-4F11-4781-9394-90BABF1664C3}" type="pres">
      <dgm:prSet presAssocID="{60A9C439-6079-4066-972B-626E5469BAC8}" presName="EmptyPlaceHolder" presStyleCnt="0"/>
      <dgm:spPr/>
    </dgm:pt>
    <dgm:pt modelId="{95A1C704-98AF-4B59-AE57-4AD27E28BD2D}" type="pres">
      <dgm:prSet presAssocID="{A457F644-E687-4DE9-8772-AF94D6A5EC54}" presName="spaceBetweenRectangles" presStyleCnt="0"/>
      <dgm:spPr/>
    </dgm:pt>
    <dgm:pt modelId="{FE1DC94F-965B-424A-9E32-7F74823B6C3F}" type="pres">
      <dgm:prSet presAssocID="{12500FBD-A1C7-4C46-B8AC-65A9BD21ECCA}" presName="composite" presStyleCnt="0"/>
      <dgm:spPr/>
    </dgm:pt>
    <dgm:pt modelId="{382ED007-0EBF-493C-A920-2DE1ED25AA6D}" type="pres">
      <dgm:prSet presAssocID="{12500FBD-A1C7-4C46-B8AC-65A9BD21ECCA}" presName="ConnectorPoint" presStyleLbl="lnNode1" presStyleIdx="13" presStyleCnt="15"/>
      <dgm:spPr/>
    </dgm:pt>
    <dgm:pt modelId="{99044375-959B-44E6-8B93-54ADBB6E2725}" type="pres">
      <dgm:prSet presAssocID="{12500FBD-A1C7-4C46-B8AC-65A9BD21ECCA}" presName="DropPinPlaceHolder" presStyleCnt="0"/>
      <dgm:spPr/>
    </dgm:pt>
    <dgm:pt modelId="{118570BE-901A-49B6-ABA2-E0E0361A153E}" type="pres">
      <dgm:prSet presAssocID="{12500FBD-A1C7-4C46-B8AC-65A9BD21ECCA}" presName="DropPin" presStyleLbl="alignNode1" presStyleIdx="13" presStyleCnt="15"/>
      <dgm:spPr/>
    </dgm:pt>
    <dgm:pt modelId="{3E84BAAC-54BB-4993-B47E-7130ABC83718}" type="pres">
      <dgm:prSet presAssocID="{12500FBD-A1C7-4C46-B8AC-65A9BD21ECCA}" presName="Ellipse" presStyleLbl="fgAcc1" presStyleIdx="14" presStyleCnt="16"/>
      <dgm:spPr>
        <a:solidFill>
          <a:schemeClr val="lt1">
            <a:alpha val="90000"/>
            <a:hueOff val="0"/>
            <a:satOff val="0"/>
            <a:lumOff val="0"/>
            <a:alphaOff val="0"/>
          </a:schemeClr>
        </a:solidFill>
        <a:ln w="6350" cap="flat" cmpd="sng" algn="ctr">
          <a:noFill/>
          <a:prstDash val="solid"/>
          <a:miter lim="800000"/>
        </a:ln>
        <a:effectLst/>
      </dgm:spPr>
    </dgm:pt>
    <dgm:pt modelId="{90630412-5EC1-4D5D-9312-A2E7B83CCEED}" type="pres">
      <dgm:prSet presAssocID="{12500FBD-A1C7-4C46-B8AC-65A9BD21ECCA}" presName="L2TextContainer" presStyleLbl="revTx" presStyleIdx="26" presStyleCnt="30">
        <dgm:presLayoutVars>
          <dgm:bulletEnabled val="1"/>
        </dgm:presLayoutVars>
      </dgm:prSet>
      <dgm:spPr/>
    </dgm:pt>
    <dgm:pt modelId="{3E21965E-0128-4381-A564-413BB05AED4B}" type="pres">
      <dgm:prSet presAssocID="{12500FBD-A1C7-4C46-B8AC-65A9BD21ECCA}" presName="L1TextContainer" presStyleLbl="revTx" presStyleIdx="27" presStyleCnt="30">
        <dgm:presLayoutVars>
          <dgm:chMax val="1"/>
          <dgm:chPref val="1"/>
          <dgm:bulletEnabled val="1"/>
        </dgm:presLayoutVars>
      </dgm:prSet>
      <dgm:spPr/>
    </dgm:pt>
    <dgm:pt modelId="{7240623C-9E59-48ED-BDEB-017165276E05}" type="pres">
      <dgm:prSet presAssocID="{12500FBD-A1C7-4C46-B8AC-65A9BD21ECCA}" presName="ConnectLine" presStyleLbl="sibTrans1D1" presStyleIdx="13" presStyleCnt="15"/>
      <dgm:spPr>
        <a:noFill/>
        <a:ln w="6350" cap="flat" cmpd="sng" algn="ctr">
          <a:solidFill>
            <a:schemeClr val="accent1">
              <a:hueOff val="0"/>
              <a:satOff val="0"/>
              <a:lumOff val="0"/>
              <a:alphaOff val="0"/>
            </a:schemeClr>
          </a:solidFill>
          <a:prstDash val="dash"/>
          <a:miter lim="800000"/>
        </a:ln>
        <a:effectLst/>
      </dgm:spPr>
    </dgm:pt>
    <dgm:pt modelId="{04F3D6FE-8E63-442B-BB50-CCF0D81B1788}" type="pres">
      <dgm:prSet presAssocID="{12500FBD-A1C7-4C46-B8AC-65A9BD21ECCA}" presName="EmptyPlaceHolder" presStyleCnt="0"/>
      <dgm:spPr/>
    </dgm:pt>
    <dgm:pt modelId="{59FE3D67-DF5A-4CC8-98A4-28C4DDACED3E}" type="pres">
      <dgm:prSet presAssocID="{CB9D4588-8BD2-4AA1-918D-3973A4A5E35E}" presName="spaceBetweenRectangles" presStyleCnt="0"/>
      <dgm:spPr/>
    </dgm:pt>
    <dgm:pt modelId="{F40D49BF-13BB-4D14-8716-5BCC99D32EC9}" type="pres">
      <dgm:prSet presAssocID="{518B7C48-60E5-41B1-814F-6BCCBD0D31BD}" presName="composite" presStyleCnt="0"/>
      <dgm:spPr/>
    </dgm:pt>
    <dgm:pt modelId="{468870A9-601E-4832-872F-36BEA47BA1B3}" type="pres">
      <dgm:prSet presAssocID="{518B7C48-60E5-41B1-814F-6BCCBD0D31BD}" presName="ConnectorPoint" presStyleLbl="lnNode1" presStyleIdx="14" presStyleCnt="15"/>
      <dgm:spPr/>
    </dgm:pt>
    <dgm:pt modelId="{630E75E6-AD1C-4D78-AD01-5AF50B8CD62D}" type="pres">
      <dgm:prSet presAssocID="{518B7C48-60E5-41B1-814F-6BCCBD0D31BD}" presName="DropPinPlaceHolder" presStyleCnt="0"/>
      <dgm:spPr/>
    </dgm:pt>
    <dgm:pt modelId="{D7C17183-039E-45A0-8DAC-024E3F6324AB}" type="pres">
      <dgm:prSet presAssocID="{518B7C48-60E5-41B1-814F-6BCCBD0D31BD}" presName="DropPin" presStyleLbl="alignNode1" presStyleIdx="14" presStyleCnt="15"/>
      <dgm:spPr/>
    </dgm:pt>
    <dgm:pt modelId="{A74D2C83-0513-43A6-A8FE-6014392E1EBF}" type="pres">
      <dgm:prSet presAssocID="{518B7C48-60E5-41B1-814F-6BCCBD0D31BD}" presName="Ellipse" presStyleLbl="fgAcc1" presStyleIdx="15" presStyleCnt="16"/>
      <dgm:spPr>
        <a:solidFill>
          <a:schemeClr val="lt1">
            <a:alpha val="90000"/>
            <a:hueOff val="0"/>
            <a:satOff val="0"/>
            <a:lumOff val="0"/>
            <a:alphaOff val="0"/>
          </a:schemeClr>
        </a:solidFill>
        <a:ln w="6350" cap="flat" cmpd="sng" algn="ctr">
          <a:noFill/>
          <a:prstDash val="solid"/>
          <a:miter lim="800000"/>
        </a:ln>
        <a:effectLst/>
      </dgm:spPr>
    </dgm:pt>
    <dgm:pt modelId="{0F78C5CC-ECAC-497D-88A6-5E4DEDD8FE6C}" type="pres">
      <dgm:prSet presAssocID="{518B7C48-60E5-41B1-814F-6BCCBD0D31BD}" presName="L2TextContainer" presStyleLbl="revTx" presStyleIdx="28" presStyleCnt="30">
        <dgm:presLayoutVars>
          <dgm:bulletEnabled val="1"/>
        </dgm:presLayoutVars>
      </dgm:prSet>
      <dgm:spPr/>
    </dgm:pt>
    <dgm:pt modelId="{BFC6E0C0-1335-4C5C-8288-FB3AD8962580}" type="pres">
      <dgm:prSet presAssocID="{518B7C48-60E5-41B1-814F-6BCCBD0D31BD}" presName="L1TextContainer" presStyleLbl="revTx" presStyleIdx="29" presStyleCnt="30">
        <dgm:presLayoutVars>
          <dgm:chMax val="1"/>
          <dgm:chPref val="1"/>
          <dgm:bulletEnabled val="1"/>
        </dgm:presLayoutVars>
      </dgm:prSet>
      <dgm:spPr/>
    </dgm:pt>
    <dgm:pt modelId="{99930C4E-FFE6-4C81-8FC1-5B9DA5CD88F7}" type="pres">
      <dgm:prSet presAssocID="{518B7C48-60E5-41B1-814F-6BCCBD0D31BD}" presName="ConnectLine" presStyleLbl="sibTrans1D1" presStyleIdx="14" presStyleCnt="15"/>
      <dgm:spPr>
        <a:noFill/>
        <a:ln w="6350" cap="flat" cmpd="sng" algn="ctr">
          <a:solidFill>
            <a:schemeClr val="accent1">
              <a:hueOff val="0"/>
              <a:satOff val="0"/>
              <a:lumOff val="0"/>
              <a:alphaOff val="0"/>
            </a:schemeClr>
          </a:solidFill>
          <a:prstDash val="dash"/>
          <a:miter lim="800000"/>
        </a:ln>
        <a:effectLst/>
      </dgm:spPr>
    </dgm:pt>
    <dgm:pt modelId="{0812276A-4AB3-45FA-ABEC-EDBFC530FA41}" type="pres">
      <dgm:prSet presAssocID="{518B7C48-60E5-41B1-814F-6BCCBD0D31BD}" presName="EmptyPlaceHolder" presStyleCnt="0"/>
      <dgm:spPr/>
    </dgm:pt>
  </dgm:ptLst>
  <dgm:cxnLst>
    <dgm:cxn modelId="{B8F0DF12-7A35-4F95-8653-06D515BF5189}" type="presOf" srcId="{37DBBEDD-4242-4451-AA49-BB8353460E85}" destId="{AB7575DE-D4B0-429E-A9C3-D5B62FD65975}" srcOrd="0" destOrd="0" presId="urn:microsoft.com/office/officeart/2017/3/layout/DropPinTimeline#2"/>
    <dgm:cxn modelId="{340AC415-507A-400D-9A26-66FF5876A8A4}" srcId="{2E4172F4-70C7-4649-8261-032BDA9B3DB8}" destId="{EA9CFDAC-1C40-4B49-A7A7-BC982C70618B}" srcOrd="0" destOrd="0" parTransId="{C7F4812B-5CB1-4DE2-BCEA-F5680BBCFDB9}" sibTransId="{E2EF1679-2A17-483A-9E33-AC0D0F8C3325}"/>
    <dgm:cxn modelId="{6177E418-E8EB-49B1-8F01-58B1BF521DD6}" type="presOf" srcId="{4F9B2EF8-B879-4971-AD26-E1222F6755FA}" destId="{E3C68463-CA2D-441F-891A-3536F67AC25F}" srcOrd="0" destOrd="0" presId="urn:microsoft.com/office/officeart/2017/3/layout/DropPinTimeline#2"/>
    <dgm:cxn modelId="{77CDAA19-6A3E-4B2F-B286-C45A6FEE8EC7}" srcId="{160C5714-0868-4287-90D8-28FB7BF6BD2C}" destId="{E783135B-F46D-41C1-916F-3C49AA34D52B}" srcOrd="6" destOrd="0" parTransId="{38B0CE2D-C46F-4146-990F-8D1F0EFE4375}" sibTransId="{E5F6D01E-37F1-4D01-9F81-08EA28704CBD}"/>
    <dgm:cxn modelId="{80B65E1E-7EA8-40D8-8DEA-DD33C3C1AA2A}" srcId="{160C5714-0868-4287-90D8-28FB7BF6BD2C}" destId="{86FE4C95-F2A6-4528-AF4D-4E5CC9178F2A}" srcOrd="9" destOrd="0" parTransId="{396A53D6-053C-42BD-8FB1-416D3B5EBF4D}" sibTransId="{DBECDCE6-B1DE-420E-91B2-411892D125E9}"/>
    <dgm:cxn modelId="{21F68C21-0932-40ED-B3AD-15446DF383C2}" srcId="{93FF5F9D-AAFA-4950-8546-6AECA4470D48}" destId="{7C246739-132B-41AD-8DFA-A108B89D138D}" srcOrd="0" destOrd="0" parTransId="{6DC6AB27-331E-4C02-81E1-D2DC0951F94A}" sibTransId="{ABE6CE27-78DF-4DFE-AE98-C519395C0138}"/>
    <dgm:cxn modelId="{544DC32C-5ACE-4365-AD61-52B74BC7B626}" type="presOf" srcId="{37BFFE68-4C4D-43DA-A0EA-4C12D9CEC884}" destId="{90630412-5EC1-4D5D-9312-A2E7B83CCEED}" srcOrd="0" destOrd="0" presId="urn:microsoft.com/office/officeart/2017/3/layout/DropPinTimeline#2"/>
    <dgm:cxn modelId="{8E71B12D-31CF-4F88-961D-DEB1468D1E6A}" type="presOf" srcId="{2E4172F4-70C7-4649-8261-032BDA9B3DB8}" destId="{5AABE0C3-8E74-4143-9DB1-F9B53CAB7BB9}" srcOrd="0" destOrd="0" presId="urn:microsoft.com/office/officeart/2017/3/layout/DropPinTimeline#2"/>
    <dgm:cxn modelId="{F2FEC82F-6ED6-4947-A6B9-787C681215F2}" srcId="{160C5714-0868-4287-90D8-28FB7BF6BD2C}" destId="{5C47BA33-031C-4CC0-9BCF-6601320557BD}" srcOrd="2" destOrd="0" parTransId="{CFDC5786-9CA5-4974-8F56-44F2C47F2575}" sibTransId="{D32BEACC-0113-44B2-8152-DDDBED834B7E}"/>
    <dgm:cxn modelId="{0E1AD133-CA64-4F8D-9E7D-FE6159F73172}" srcId="{160C5714-0868-4287-90D8-28FB7BF6BD2C}" destId="{2E4172F4-70C7-4649-8261-032BDA9B3DB8}" srcOrd="8" destOrd="0" parTransId="{A1EF8EEB-551D-40C4-BEA6-44C616367C97}" sibTransId="{E6104497-41BD-47D6-99B0-4D3C56D5B89F}"/>
    <dgm:cxn modelId="{8527FC36-E975-4E6D-B6BC-242EEBF3AEEF}" type="presOf" srcId="{12500FBD-A1C7-4C46-B8AC-65A9BD21ECCA}" destId="{3E21965E-0128-4381-A564-413BB05AED4B}" srcOrd="0" destOrd="0" presId="urn:microsoft.com/office/officeart/2017/3/layout/DropPinTimeline#2"/>
    <dgm:cxn modelId="{84A84B38-8D4A-4A17-B959-6F035B5CC375}" type="presOf" srcId="{E783135B-F46D-41C1-916F-3C49AA34D52B}" destId="{36EAF7F9-5AC6-4478-A931-8A5E17EC7EDA}" srcOrd="0" destOrd="0" presId="urn:microsoft.com/office/officeart/2017/3/layout/DropPinTimeline#2"/>
    <dgm:cxn modelId="{C1836F38-4986-463C-A72E-8E7D1B73580E}" type="presOf" srcId="{160C5714-0868-4287-90D8-28FB7BF6BD2C}" destId="{407671DE-689A-4402-8922-08873E63480D}" srcOrd="0" destOrd="0" presId="urn:microsoft.com/office/officeart/2017/3/layout/DropPinTimeline#2"/>
    <dgm:cxn modelId="{62F33D39-22AC-42D2-9B7E-EA11FBF85B6F}" srcId="{160C5714-0868-4287-90D8-28FB7BF6BD2C}" destId="{EDA42953-987D-407E-BFBF-5CDC903BECDB}" srcOrd="4" destOrd="0" parTransId="{AFB1C871-6849-4BB1-8DD5-4D71FAC90B72}" sibTransId="{2A2CCEA7-1758-4560-9455-166F46C77AD0}"/>
    <dgm:cxn modelId="{379D9D5D-A684-4D84-BC5C-9093BF1371DE}" srcId="{86FE4C95-F2A6-4528-AF4D-4E5CC9178F2A}" destId="{702F8837-4072-46B4-BE01-3DF1661A02B7}" srcOrd="0" destOrd="0" parTransId="{5B9D0AB4-0D25-4854-871B-461827F03255}" sibTransId="{E645F078-BF30-4277-A064-FADCEA445BC5}"/>
    <dgm:cxn modelId="{0A3B7C5F-7735-4608-8242-E6F73844D071}" srcId="{160C5714-0868-4287-90D8-28FB7BF6BD2C}" destId="{216BC4CD-18EE-4F27-8680-F1299126CE77}" srcOrd="1" destOrd="0" parTransId="{9035202F-34B7-4FD2-ABEC-FBF9181D08E7}" sibTransId="{53BD166D-91E5-487C-BD55-AC4B1FA9AFAB}"/>
    <dgm:cxn modelId="{8508116A-00B1-4CAD-B381-8D68C5528B18}" type="presOf" srcId="{12238493-27B4-4B37-97C4-97CD03D50F04}" destId="{0C3872F7-BED3-48C7-9E1F-9181A69EEA42}" srcOrd="0" destOrd="0" presId="urn:microsoft.com/office/officeart/2017/3/layout/DropPinTimeline#2"/>
    <dgm:cxn modelId="{3B14866C-69D6-4FD2-B3D7-89CF63A762B4}" srcId="{160C5714-0868-4287-90D8-28FB7BF6BD2C}" destId="{09CF5F19-0BA9-4408-852F-A8526E81833F}" srcOrd="11" destOrd="0" parTransId="{6BD1236F-20CF-4E21-9072-26454DE63ED6}" sibTransId="{2D78CACD-0C6A-46B2-BF5C-D9394A114BB3}"/>
    <dgm:cxn modelId="{4312236D-A712-42F1-A1D6-31C4DE9C9881}" type="presOf" srcId="{702F8837-4072-46B4-BE01-3DF1661A02B7}" destId="{DD4C55BD-7F1D-44AB-8645-498827C6691D}" srcOrd="0" destOrd="0" presId="urn:microsoft.com/office/officeart/2017/3/layout/DropPinTimeline#2"/>
    <dgm:cxn modelId="{7D76FC6E-769B-4A2C-8218-9D1ACB2BE228}" type="presOf" srcId="{EDA42953-987D-407E-BFBF-5CDC903BECDB}" destId="{ED46B7E9-79D9-4321-9290-C73C926812DC}" srcOrd="0" destOrd="0" presId="urn:microsoft.com/office/officeart/2017/3/layout/DropPinTimeline#2"/>
    <dgm:cxn modelId="{E3EF4073-625B-46CE-BC65-F89D734EBC60}" srcId="{09CF5F19-0BA9-4408-852F-A8526E81833F}" destId="{136AE955-C862-4DE2-BEB5-B08173AE3E65}" srcOrd="0" destOrd="0" parTransId="{E8E80575-016C-4B6F-BFD8-CEB3A6610F3A}" sibTransId="{0B37259F-19AC-4388-ABB3-B1B927C12B3F}"/>
    <dgm:cxn modelId="{E0928153-4AA9-4AFE-866A-8A45371944BC}" type="presOf" srcId="{EA9CFDAC-1C40-4B49-A7A7-BC982C70618B}" destId="{158552AD-743B-4AC4-840A-6291CBD9A20D}" srcOrd="0" destOrd="0" presId="urn:microsoft.com/office/officeart/2017/3/layout/DropPinTimeline#2"/>
    <dgm:cxn modelId="{12380254-9DF2-4353-B7B6-94C971BD13FC}" srcId="{160C5714-0868-4287-90D8-28FB7BF6BD2C}" destId="{37DBBEDD-4242-4451-AA49-BB8353460E85}" srcOrd="3" destOrd="0" parTransId="{53F9FA8D-F827-4DAE-B045-F132B826C4D5}" sibTransId="{7A77FF49-7F2F-4EBB-A30E-09ECD173881A}"/>
    <dgm:cxn modelId="{5F913354-F0EF-4E53-8808-2996B1C65A2D}" type="presOf" srcId="{93FF5F9D-AAFA-4950-8546-6AECA4470D48}" destId="{52F3B4A2-8EDD-4B40-B5F3-A1CECB56D29F}" srcOrd="0" destOrd="0" presId="urn:microsoft.com/office/officeart/2017/3/layout/DropPinTimeline#2"/>
    <dgm:cxn modelId="{8F666656-C81C-4724-94AE-D4F8A367ABC8}" type="presOf" srcId="{951552F7-E885-4E24-AB6B-DC17BD2FB999}" destId="{160702AF-5F6D-49D6-A7C1-C6F928E795E9}" srcOrd="0" destOrd="0" presId="urn:microsoft.com/office/officeart/2017/3/layout/DropPinTimeline#2"/>
    <dgm:cxn modelId="{A000DF76-6A3A-4AD4-84C8-2BF3D8835CEB}" type="presOf" srcId="{A1D1163B-AC8E-4D8F-8E79-45702290700B}" destId="{6570B502-D2DE-4DA6-910E-11F4CC04BE5D}" srcOrd="0" destOrd="0" presId="urn:microsoft.com/office/officeart/2017/3/layout/DropPinTimeline#2"/>
    <dgm:cxn modelId="{00D3E256-9DED-407C-BC28-07E428E9E46E}" srcId="{5C47BA33-031C-4CC0-9BCF-6601320557BD}" destId="{80A5DDE0-50ED-4BE6-88E2-7749B5346982}" srcOrd="0" destOrd="0" parTransId="{99980031-DA0A-4CF5-9969-9242053039D6}" sibTransId="{54B35F28-11C2-4E13-831E-8C1CA60EA7F0}"/>
    <dgm:cxn modelId="{98B14157-7582-4B55-8D6B-62E61341AE5A}" type="presOf" srcId="{E88DD040-4366-4373-B9F3-E1AAEF056925}" destId="{0F78C5CC-ECAC-497D-88A6-5E4DEDD8FE6C}" srcOrd="0" destOrd="0" presId="urn:microsoft.com/office/officeart/2017/3/layout/DropPinTimeline#2"/>
    <dgm:cxn modelId="{80FEA677-716F-439C-B751-1307A04E78C8}" srcId="{4F9B2EF8-B879-4971-AD26-E1222F6755FA}" destId="{BEE02D24-05EF-4D27-8F54-9D012A71A2D0}" srcOrd="0" destOrd="0" parTransId="{65AC98EB-E698-4D11-9BD6-E03AFE6F9D06}" sibTransId="{0BD26D4E-A061-4AD2-A565-FBD0B3E19374}"/>
    <dgm:cxn modelId="{CE40417A-7AB8-49FC-B473-725CF9885682}" srcId="{160C5714-0868-4287-90D8-28FB7BF6BD2C}" destId="{518B7C48-60E5-41B1-814F-6BCCBD0D31BD}" srcOrd="14" destOrd="0" parTransId="{CA818D2C-16B5-4CCD-ADF1-7BDF49FD2C4C}" sibTransId="{F812D9C7-3E85-408F-AF07-477F18048BBE}"/>
    <dgm:cxn modelId="{2244DB7E-7EB5-44BF-919E-D10CA8D45F77}" type="presOf" srcId="{518B7C48-60E5-41B1-814F-6BCCBD0D31BD}" destId="{BFC6E0C0-1335-4C5C-8288-FB3AD8962580}" srcOrd="0" destOrd="0" presId="urn:microsoft.com/office/officeart/2017/3/layout/DropPinTimeline#2"/>
    <dgm:cxn modelId="{F29B7283-98ED-4356-B770-34C62EFBA2D6}" type="presOf" srcId="{9D775CEA-FB87-47C4-9A33-B679A4F91D5A}" destId="{A292B0A5-8BE5-4E84-8618-26EA28CFF4A3}" srcOrd="0" destOrd="0" presId="urn:microsoft.com/office/officeart/2017/3/layout/DropPinTimeline#2"/>
    <dgm:cxn modelId="{42EC5584-54FA-41E9-B037-32C5A71089C9}" type="presOf" srcId="{7C246739-132B-41AD-8DFA-A108B89D138D}" destId="{C08C98A3-4322-425C-8260-4319044AFBF1}" srcOrd="0" destOrd="0" presId="urn:microsoft.com/office/officeart/2017/3/layout/DropPinTimeline#2"/>
    <dgm:cxn modelId="{FAD50685-A5FB-4AAF-84E0-0BCB32E3DC64}" type="presOf" srcId="{E40F4386-8831-418F-B705-2EF711FB0638}" destId="{AA393DB5-4DAB-4AB9-875A-4BE9E87DA2BF}" srcOrd="0" destOrd="0" presId="urn:microsoft.com/office/officeart/2017/3/layout/DropPinTimeline#2"/>
    <dgm:cxn modelId="{6A020E8A-DF56-40F9-8B68-8ED6B5240CD4}" type="presOf" srcId="{60A9C439-6079-4066-972B-626E5469BAC8}" destId="{C493F16A-BD38-4B56-B63A-9E27F9E41A77}" srcOrd="0" destOrd="0" presId="urn:microsoft.com/office/officeart/2017/3/layout/DropPinTimeline#2"/>
    <dgm:cxn modelId="{56B9978C-82AC-40E5-AE56-CFCE420BD542}" srcId="{12500FBD-A1C7-4C46-B8AC-65A9BD21ECCA}" destId="{37BFFE68-4C4D-43DA-A0EA-4C12D9CEC884}" srcOrd="0" destOrd="0" parTransId="{F0190BAD-C56E-416C-85F5-A7881FB164C1}" sibTransId="{7C51D814-AD2B-4720-B730-CB67F65406FB}"/>
    <dgm:cxn modelId="{A4500293-B2B0-4364-A4CD-EE1A28712044}" type="presOf" srcId="{09CF5F19-0BA9-4408-852F-A8526E81833F}" destId="{D17B12A1-1347-47E9-ABCC-106F4097A6D3}" srcOrd="0" destOrd="0" presId="urn:microsoft.com/office/officeart/2017/3/layout/DropPinTimeline#2"/>
    <dgm:cxn modelId="{C6E55F93-FC03-4B26-AC49-665DA0FC19A8}" srcId="{160C5714-0868-4287-90D8-28FB7BF6BD2C}" destId="{4F9B2EF8-B879-4971-AD26-E1222F6755FA}" srcOrd="7" destOrd="0" parTransId="{0751F5C6-F725-46DA-88CC-2B7305A69EA1}" sibTransId="{B6F740C8-21BF-4DBC-B60F-043BDD839301}"/>
    <dgm:cxn modelId="{E838E793-A019-40FB-B914-D79F65369A06}" type="presOf" srcId="{C9D54AD6-2B46-4A5C-8B15-6EB605017506}" destId="{07310A89-F151-435B-963F-FD9908E8C694}" srcOrd="0" destOrd="0" presId="urn:microsoft.com/office/officeart/2017/3/layout/DropPinTimeline#2"/>
    <dgm:cxn modelId="{59BCD595-58A3-425A-AE58-E58CA64F680C}" type="presOf" srcId="{8BE58971-9A8F-4E94-B344-D6769BAB1032}" destId="{DE4D695E-46B9-4E32-85C7-617B8F870CCE}" srcOrd="0" destOrd="0" presId="urn:microsoft.com/office/officeart/2017/3/layout/DropPinTimeline#2"/>
    <dgm:cxn modelId="{7FD8009C-0CEB-41DE-B0CC-709282B25D15}" srcId="{E40F4386-8831-418F-B705-2EF711FB0638}" destId="{9D775CEA-FB87-47C4-9A33-B679A4F91D5A}" srcOrd="0" destOrd="0" parTransId="{C3B4CFE3-1417-4427-AA54-FBDCAAFFE651}" sibTransId="{DCB568C9-3C02-42D5-BA11-189A5C3024AA}"/>
    <dgm:cxn modelId="{9E20AF9C-E63C-44A0-873D-5DF0895AC917}" type="presOf" srcId="{136AE955-C862-4DE2-BEB5-B08173AE3E65}" destId="{5FCAF842-424B-4185-A937-9FEF21D4AE1C}" srcOrd="0" destOrd="0" presId="urn:microsoft.com/office/officeart/2017/3/layout/DropPinTimeline#2"/>
    <dgm:cxn modelId="{6418E6A5-9A43-4097-8405-9DB9C7860AAA}" srcId="{EDA42953-987D-407E-BFBF-5CDC903BECDB}" destId="{8BE58971-9A8F-4E94-B344-D6769BAB1032}" srcOrd="0" destOrd="0" parTransId="{EC3C20FE-8750-4F90-9A33-0894EFFD612F}" sibTransId="{3982CB9B-EF8A-4570-93DB-86D394813307}"/>
    <dgm:cxn modelId="{6319A4A7-C366-4D06-948D-1FE2531C172E}" type="presOf" srcId="{BEE02D24-05EF-4D27-8F54-9D012A71A2D0}" destId="{52F0FB37-33DC-4F41-85A1-52D2DC02F205}" srcOrd="0" destOrd="0" presId="urn:microsoft.com/office/officeart/2017/3/layout/DropPinTimeline#2"/>
    <dgm:cxn modelId="{6B66E4AD-A573-4A59-BEF6-767B55739978}" type="presOf" srcId="{8AF0620D-5451-475C-9704-A5E8BA8E37FA}" destId="{615904AA-D252-46F1-BDC9-1517767556E0}" srcOrd="0" destOrd="0" presId="urn:microsoft.com/office/officeart/2017/3/layout/DropPinTimeline#2"/>
    <dgm:cxn modelId="{4F815CB3-5316-4061-8DD1-F818FAB6AE0A}" type="presOf" srcId="{CF2E71AA-F066-42B1-9923-8305DF3CD338}" destId="{3A1D35CA-4FC7-4DA1-8237-7B3406B814AB}" srcOrd="0" destOrd="0" presId="urn:microsoft.com/office/officeart/2017/3/layout/DropPinTimeline#2"/>
    <dgm:cxn modelId="{6EAC13B4-9F1A-47CE-999F-5877652F4D42}" srcId="{160C5714-0868-4287-90D8-28FB7BF6BD2C}" destId="{12500FBD-A1C7-4C46-B8AC-65A9BD21ECCA}" srcOrd="13" destOrd="0" parTransId="{201AF3F8-A246-4304-96AD-6952B6C0E9A1}" sibTransId="{CB9D4588-8BD2-4AA1-918D-3973A4A5E35E}"/>
    <dgm:cxn modelId="{3F4101B5-5516-49A3-812B-7DAAD0FA12BB}" srcId="{160C5714-0868-4287-90D8-28FB7BF6BD2C}" destId="{60A9C439-6079-4066-972B-626E5469BAC8}" srcOrd="12" destOrd="0" parTransId="{942CF79F-E626-4BC2-83A8-B779868D4B5B}" sibTransId="{A457F644-E687-4DE9-8772-AF94D6A5EC54}"/>
    <dgm:cxn modelId="{6DB8FFBA-487B-4E87-9D41-FD7AF2F69CF4}" srcId="{160C5714-0868-4287-90D8-28FB7BF6BD2C}" destId="{E40F4386-8831-418F-B705-2EF711FB0638}" srcOrd="0" destOrd="0" parTransId="{BA5DB78F-0BD1-45CF-9B96-46A70AB3D9A2}" sibTransId="{D0CAE994-5783-41EC-9711-4E1D519F3834}"/>
    <dgm:cxn modelId="{6AD375BF-0375-4F2C-8340-2020FF887CF8}" type="presOf" srcId="{86FE4C95-F2A6-4528-AF4D-4E5CC9178F2A}" destId="{56FDDE67-3B5A-4C0F-AAC7-0B4364D21032}" srcOrd="0" destOrd="0" presId="urn:microsoft.com/office/officeart/2017/3/layout/DropPinTimeline#2"/>
    <dgm:cxn modelId="{430BDEBF-B83A-4811-9234-758C88C4FB67}" srcId="{E783135B-F46D-41C1-916F-3C49AA34D52B}" destId="{951552F7-E885-4E24-AB6B-DC17BD2FB999}" srcOrd="0" destOrd="0" parTransId="{B8552D67-186A-401F-9F70-5B94CD614C40}" sibTransId="{CBF97122-DEA6-4824-A996-C25169C101C1}"/>
    <dgm:cxn modelId="{792B05C2-5166-497A-B522-DD33ED15AE00}" srcId="{216BC4CD-18EE-4F27-8680-F1299126CE77}" destId="{C9D54AD6-2B46-4A5C-8B15-6EB605017506}" srcOrd="0" destOrd="0" parTransId="{F129E4C2-7904-46D3-A1B6-3961A818C015}" sibTransId="{BF7E5694-37A7-4053-9E35-03119E673100}"/>
    <dgm:cxn modelId="{995649CF-0DC0-4A8B-B2FB-0D2EEDE9C724}" srcId="{518B7C48-60E5-41B1-814F-6BCCBD0D31BD}" destId="{E88DD040-4366-4373-B9F3-E1AAEF056925}" srcOrd="0" destOrd="0" parTransId="{E55FB0D9-FD17-4FE8-9356-EC74877CA411}" sibTransId="{2AB06019-9183-40CE-A038-BADD80B693DC}"/>
    <dgm:cxn modelId="{522501D7-9FF9-42AE-907A-9913832E9AFE}" srcId="{37DBBEDD-4242-4451-AA49-BB8353460E85}" destId="{12238493-27B4-4B37-97C4-97CD03D50F04}" srcOrd="0" destOrd="0" parTransId="{9709E6A0-33C9-4426-8462-948ABB0FF5CC}" sibTransId="{55774B16-FC9D-4744-9A95-1446752482D0}"/>
    <dgm:cxn modelId="{84D5DBDA-7C14-4601-BBD3-32CD613EC4DA}" srcId="{60A9C439-6079-4066-972B-626E5469BAC8}" destId="{8AF0620D-5451-475C-9704-A5E8BA8E37FA}" srcOrd="0" destOrd="0" parTransId="{007EEA9B-77C9-4ECB-BAC7-9B8938B46FF8}" sibTransId="{B3566147-4AE3-41BB-940E-BD0530CB2CA1}"/>
    <dgm:cxn modelId="{A4AB6EDB-CDF0-4105-8FEA-A1AEFF94D4A6}" srcId="{CF2E71AA-F066-42B1-9923-8305DF3CD338}" destId="{A1D1163B-AC8E-4D8F-8E79-45702290700B}" srcOrd="0" destOrd="0" parTransId="{C6766853-0D72-43E6-AF40-A282347BD95B}" sibTransId="{CAF83C04-1815-4933-B3E1-3DFD7CEAAECF}"/>
    <dgm:cxn modelId="{C32B96EA-C4B6-4A58-843D-C15B847D4987}" type="presOf" srcId="{5C47BA33-031C-4CC0-9BCF-6601320557BD}" destId="{4D733DDC-52FE-4EF8-9F1E-9D68AF5C4AAC}" srcOrd="0" destOrd="0" presId="urn:microsoft.com/office/officeart/2017/3/layout/DropPinTimeline#2"/>
    <dgm:cxn modelId="{DE789BEF-8308-4BF8-906B-9F247387323A}" type="presOf" srcId="{216BC4CD-18EE-4F27-8680-F1299126CE77}" destId="{6386BA6E-453A-41E1-ADAD-7626B92BD1BF}" srcOrd="0" destOrd="0" presId="urn:microsoft.com/office/officeart/2017/3/layout/DropPinTimeline#2"/>
    <dgm:cxn modelId="{06A2C4EF-834F-43FD-B45A-1554E6A68EBB}" srcId="{160C5714-0868-4287-90D8-28FB7BF6BD2C}" destId="{93FF5F9D-AAFA-4950-8546-6AECA4470D48}" srcOrd="5" destOrd="0" parTransId="{3D298734-E7B7-4677-BE81-F586C8D97438}" sibTransId="{38F0A00F-2CCF-46E9-AA53-7C6F7D500B84}"/>
    <dgm:cxn modelId="{1973D0F4-DE04-4614-AA01-986C32F95F9B}" type="presOf" srcId="{80A5DDE0-50ED-4BE6-88E2-7749B5346982}" destId="{45E51A1E-350C-4C54-A95D-AF8C0185BE53}" srcOrd="0" destOrd="0" presId="urn:microsoft.com/office/officeart/2017/3/layout/DropPinTimeline#2"/>
    <dgm:cxn modelId="{BFD4C7FC-100B-4FE1-9B2E-53E2901014F9}" srcId="{160C5714-0868-4287-90D8-28FB7BF6BD2C}" destId="{CF2E71AA-F066-42B1-9923-8305DF3CD338}" srcOrd="10" destOrd="0" parTransId="{4F733196-BE65-4EA4-8190-1C4008608336}" sibTransId="{BF45E620-B155-4F5B-88D9-E1C7EF9D053F}"/>
    <dgm:cxn modelId="{891641A8-7E49-4D0B-BAA3-A7F5E5778C32}" type="presParOf" srcId="{407671DE-689A-4402-8922-08873E63480D}" destId="{1E8C53CE-312B-400D-8E6A-4635CB4CE270}" srcOrd="0" destOrd="0" presId="urn:microsoft.com/office/officeart/2017/3/layout/DropPinTimeline#2"/>
    <dgm:cxn modelId="{AB53855E-260F-45CF-B24B-DFF3E6C0EA83}" type="presParOf" srcId="{407671DE-689A-4402-8922-08873E63480D}" destId="{46D0A0B6-99C1-4C93-9D07-D394FCD06FBC}" srcOrd="1" destOrd="0" presId="urn:microsoft.com/office/officeart/2017/3/layout/DropPinTimeline#2"/>
    <dgm:cxn modelId="{D79442AE-9FBE-444F-9319-0D6866F40BAB}" type="presParOf" srcId="{46D0A0B6-99C1-4C93-9D07-D394FCD06FBC}" destId="{54FA9F05-68DF-4858-B50D-DCEC408D98A0}" srcOrd="0" destOrd="0" presId="urn:microsoft.com/office/officeart/2017/3/layout/DropPinTimeline#2"/>
    <dgm:cxn modelId="{11C7AEBA-047D-4F29-80FE-03B0D18F5D2F}" type="presParOf" srcId="{54FA9F05-68DF-4858-B50D-DCEC408D98A0}" destId="{CDDE1E5C-76D1-411D-97D4-8F1977E9842D}" srcOrd="0" destOrd="0" presId="urn:microsoft.com/office/officeart/2017/3/layout/DropPinTimeline#2"/>
    <dgm:cxn modelId="{5F9F4A3F-E771-491F-861E-96B34ABE1E7F}" type="presParOf" srcId="{54FA9F05-68DF-4858-B50D-DCEC408D98A0}" destId="{A3C084F2-0093-4679-BE5F-A72847C99793}" srcOrd="1" destOrd="0" presId="urn:microsoft.com/office/officeart/2017/3/layout/DropPinTimeline#2"/>
    <dgm:cxn modelId="{4C0EF024-8100-4213-9472-9FA761990D8E}" type="presParOf" srcId="{A3C084F2-0093-4679-BE5F-A72847C99793}" destId="{0A69E26B-610A-460B-8DC9-F49A37B64039}" srcOrd="0" destOrd="0" presId="urn:microsoft.com/office/officeart/2017/3/layout/DropPinTimeline#2"/>
    <dgm:cxn modelId="{AFDC1DD7-1A5B-4278-A66A-8F65ECC170D5}" type="presParOf" srcId="{A3C084F2-0093-4679-BE5F-A72847C99793}" destId="{0D47F3AA-634C-409F-BD69-E4BACD9CCCFA}" srcOrd="1" destOrd="0" presId="urn:microsoft.com/office/officeart/2017/3/layout/DropPinTimeline#2"/>
    <dgm:cxn modelId="{A29546F9-0CEA-4514-8223-79D4475F5480}" type="presParOf" srcId="{54FA9F05-68DF-4858-B50D-DCEC408D98A0}" destId="{A292B0A5-8BE5-4E84-8618-26EA28CFF4A3}" srcOrd="2" destOrd="0" presId="urn:microsoft.com/office/officeart/2017/3/layout/DropPinTimeline#2"/>
    <dgm:cxn modelId="{B7E96640-D743-4216-BCC7-3853A2F2A314}" type="presParOf" srcId="{54FA9F05-68DF-4858-B50D-DCEC408D98A0}" destId="{AA393DB5-4DAB-4AB9-875A-4BE9E87DA2BF}" srcOrd="3" destOrd="0" presId="urn:microsoft.com/office/officeart/2017/3/layout/DropPinTimeline#2"/>
    <dgm:cxn modelId="{C497E7C7-C019-4E5A-8D6C-656AF89B4707}" type="presParOf" srcId="{54FA9F05-68DF-4858-B50D-DCEC408D98A0}" destId="{D10F2BCE-B77B-4F05-95FD-A65109E5DEA0}" srcOrd="4" destOrd="0" presId="urn:microsoft.com/office/officeart/2017/3/layout/DropPinTimeline#2"/>
    <dgm:cxn modelId="{B953B826-A8FE-4795-AD5F-2E82A8F1DA44}" type="presParOf" srcId="{54FA9F05-68DF-4858-B50D-DCEC408D98A0}" destId="{7842451D-72E5-4EF0-B35E-DA20F99FD31B}" srcOrd="5" destOrd="0" presId="urn:microsoft.com/office/officeart/2017/3/layout/DropPinTimeline#2"/>
    <dgm:cxn modelId="{8F193777-9319-403D-A6F2-DDA139698711}" type="presParOf" srcId="{46D0A0B6-99C1-4C93-9D07-D394FCD06FBC}" destId="{B17D2C92-48C0-4F3D-88BD-E2B451D76F57}" srcOrd="1" destOrd="0" presId="urn:microsoft.com/office/officeart/2017/3/layout/DropPinTimeline#2"/>
    <dgm:cxn modelId="{CFDAD717-C638-476E-AE60-093D2D34BE46}" type="presParOf" srcId="{46D0A0B6-99C1-4C93-9D07-D394FCD06FBC}" destId="{FBE92DF5-B8E0-497C-B190-87AC73E45970}" srcOrd="2" destOrd="0" presId="urn:microsoft.com/office/officeart/2017/3/layout/DropPinTimeline#2"/>
    <dgm:cxn modelId="{45E761F9-F461-43BE-B1A7-8CD2CAAA57F7}" type="presParOf" srcId="{FBE92DF5-B8E0-497C-B190-87AC73E45970}" destId="{94B71067-EBEC-4112-A9D1-8B8A7A437FC8}" srcOrd="0" destOrd="0" presId="urn:microsoft.com/office/officeart/2017/3/layout/DropPinTimeline#2"/>
    <dgm:cxn modelId="{8D266677-23EE-4D23-A9E1-01AEB7B9CDF4}" type="presParOf" srcId="{FBE92DF5-B8E0-497C-B190-87AC73E45970}" destId="{7514FAA3-F485-4827-B6A2-FC89911A0BB4}" srcOrd="1" destOrd="0" presId="urn:microsoft.com/office/officeart/2017/3/layout/DropPinTimeline#2"/>
    <dgm:cxn modelId="{FD6D2413-0C19-4E84-A89B-0F878ED8F217}" type="presParOf" srcId="{7514FAA3-F485-4827-B6A2-FC89911A0BB4}" destId="{11AAD205-8152-4363-B661-3C3A26A103FF}" srcOrd="0" destOrd="0" presId="urn:microsoft.com/office/officeart/2017/3/layout/DropPinTimeline#2"/>
    <dgm:cxn modelId="{C583FB53-8447-417A-AFE0-7E3E4221ABB7}" type="presParOf" srcId="{7514FAA3-F485-4827-B6A2-FC89911A0BB4}" destId="{2E4364CD-3B8A-4A42-AB11-744F4277900A}" srcOrd="1" destOrd="0" presId="urn:microsoft.com/office/officeart/2017/3/layout/DropPinTimeline#2"/>
    <dgm:cxn modelId="{2F4EBB25-82AC-4B80-A7F9-C8C76FFAF620}" type="presParOf" srcId="{FBE92DF5-B8E0-497C-B190-87AC73E45970}" destId="{07310A89-F151-435B-963F-FD9908E8C694}" srcOrd="2" destOrd="0" presId="urn:microsoft.com/office/officeart/2017/3/layout/DropPinTimeline#2"/>
    <dgm:cxn modelId="{AF70EB0D-5168-475D-BB80-6B1FC32734A4}" type="presParOf" srcId="{FBE92DF5-B8E0-497C-B190-87AC73E45970}" destId="{6386BA6E-453A-41E1-ADAD-7626B92BD1BF}" srcOrd="3" destOrd="0" presId="urn:microsoft.com/office/officeart/2017/3/layout/DropPinTimeline#2"/>
    <dgm:cxn modelId="{BA126B2F-A442-4429-A7E2-8132490D3D9E}" type="presParOf" srcId="{FBE92DF5-B8E0-497C-B190-87AC73E45970}" destId="{DB95D829-80DF-4ADA-B04C-CE92ADFB6606}" srcOrd="4" destOrd="0" presId="urn:microsoft.com/office/officeart/2017/3/layout/DropPinTimeline#2"/>
    <dgm:cxn modelId="{840C9713-29D2-4F84-B688-7E256189CDB0}" type="presParOf" srcId="{FBE92DF5-B8E0-497C-B190-87AC73E45970}" destId="{CDFB6879-D0D6-43FC-BC0B-D27687D992EB}" srcOrd="5" destOrd="0" presId="urn:microsoft.com/office/officeart/2017/3/layout/DropPinTimeline#2"/>
    <dgm:cxn modelId="{FEEE314B-823A-458C-BA69-4723EFFEC8CF}" type="presParOf" srcId="{46D0A0B6-99C1-4C93-9D07-D394FCD06FBC}" destId="{73F94D99-690C-4CBF-869A-EF5DD70CF6B4}" srcOrd="3" destOrd="0" presId="urn:microsoft.com/office/officeart/2017/3/layout/DropPinTimeline#2"/>
    <dgm:cxn modelId="{F15B13B7-C5A9-4DE9-AD31-AE7F2A9E191B}" type="presParOf" srcId="{46D0A0B6-99C1-4C93-9D07-D394FCD06FBC}" destId="{E5DAE1C7-5EE6-4912-A563-09461F42D62A}" srcOrd="4" destOrd="0" presId="urn:microsoft.com/office/officeart/2017/3/layout/DropPinTimeline#2"/>
    <dgm:cxn modelId="{6A46481E-1BE1-414D-8105-EDC330C72C54}" type="presParOf" srcId="{E5DAE1C7-5EE6-4912-A563-09461F42D62A}" destId="{32D5EBAD-28FA-433F-8FFB-2BD24A55CA87}" srcOrd="0" destOrd="0" presId="urn:microsoft.com/office/officeart/2017/3/layout/DropPinTimeline#2"/>
    <dgm:cxn modelId="{12C9775F-12F4-4B5D-8806-4F7ACFF2EDA8}" type="presParOf" srcId="{E5DAE1C7-5EE6-4912-A563-09461F42D62A}" destId="{DDFCF923-B1B1-4384-870D-1A2AB2EE7DD9}" srcOrd="1" destOrd="0" presId="urn:microsoft.com/office/officeart/2017/3/layout/DropPinTimeline#2"/>
    <dgm:cxn modelId="{C15AF50A-9FB8-4F2A-B590-F5970C166344}" type="presParOf" srcId="{DDFCF923-B1B1-4384-870D-1A2AB2EE7DD9}" destId="{C2A10E59-9AE2-4DF3-96DD-EDCD8C4E8AB4}" srcOrd="0" destOrd="0" presId="urn:microsoft.com/office/officeart/2017/3/layout/DropPinTimeline#2"/>
    <dgm:cxn modelId="{5E3AF91E-F43D-40E6-A484-EFB08DF43E65}" type="presParOf" srcId="{DDFCF923-B1B1-4384-870D-1A2AB2EE7DD9}" destId="{B5FADE15-D8CD-4574-8110-FF5852D1CA0E}" srcOrd="1" destOrd="0" presId="urn:microsoft.com/office/officeart/2017/3/layout/DropPinTimeline#2"/>
    <dgm:cxn modelId="{00567977-F488-4DD4-9021-6A63D8CB252A}" type="presParOf" srcId="{E5DAE1C7-5EE6-4912-A563-09461F42D62A}" destId="{45E51A1E-350C-4C54-A95D-AF8C0185BE53}" srcOrd="2" destOrd="0" presId="urn:microsoft.com/office/officeart/2017/3/layout/DropPinTimeline#2"/>
    <dgm:cxn modelId="{CABF3CF1-1B12-484D-80BC-817AAD7B4156}" type="presParOf" srcId="{E5DAE1C7-5EE6-4912-A563-09461F42D62A}" destId="{4D733DDC-52FE-4EF8-9F1E-9D68AF5C4AAC}" srcOrd="3" destOrd="0" presId="urn:microsoft.com/office/officeart/2017/3/layout/DropPinTimeline#2"/>
    <dgm:cxn modelId="{81DED54F-1FEF-4B63-BAB4-0CCF1D504B03}" type="presParOf" srcId="{E5DAE1C7-5EE6-4912-A563-09461F42D62A}" destId="{545CEC4B-3407-46AF-B442-9369796AE17B}" srcOrd="4" destOrd="0" presId="urn:microsoft.com/office/officeart/2017/3/layout/DropPinTimeline#2"/>
    <dgm:cxn modelId="{85CC5D8E-1692-478C-9F73-54620321C0F6}" type="presParOf" srcId="{E5DAE1C7-5EE6-4912-A563-09461F42D62A}" destId="{12B18705-ED4D-4CEB-A78F-70F0C3BE658F}" srcOrd="5" destOrd="0" presId="urn:microsoft.com/office/officeart/2017/3/layout/DropPinTimeline#2"/>
    <dgm:cxn modelId="{0D101ABC-F6DC-4C05-97C6-A41F19C0F710}" type="presParOf" srcId="{46D0A0B6-99C1-4C93-9D07-D394FCD06FBC}" destId="{AF9BCEB7-DDBB-4C2F-BB24-4480185C225C}" srcOrd="5" destOrd="0" presId="urn:microsoft.com/office/officeart/2017/3/layout/DropPinTimeline#2"/>
    <dgm:cxn modelId="{EE551813-9D34-40B1-823D-8585E749B2FA}" type="presParOf" srcId="{46D0A0B6-99C1-4C93-9D07-D394FCD06FBC}" destId="{E398C27E-AC62-4E71-B804-DFB977180D4B}" srcOrd="6" destOrd="0" presId="urn:microsoft.com/office/officeart/2017/3/layout/DropPinTimeline#2"/>
    <dgm:cxn modelId="{4A4A62DA-5501-4021-8B4B-1B1339C5A6B2}" type="presParOf" srcId="{E398C27E-AC62-4E71-B804-DFB977180D4B}" destId="{9044C62D-5736-4918-BEA6-979249616921}" srcOrd="0" destOrd="0" presId="urn:microsoft.com/office/officeart/2017/3/layout/DropPinTimeline#2"/>
    <dgm:cxn modelId="{5E41AE39-2999-475B-8711-2B6FCC7E356D}" type="presParOf" srcId="{E398C27E-AC62-4E71-B804-DFB977180D4B}" destId="{F483C197-438A-445F-9DF2-3F74CBB0933D}" srcOrd="1" destOrd="0" presId="urn:microsoft.com/office/officeart/2017/3/layout/DropPinTimeline#2"/>
    <dgm:cxn modelId="{78759FC8-6081-4C2F-BA22-9E55698BAF69}" type="presParOf" srcId="{F483C197-438A-445F-9DF2-3F74CBB0933D}" destId="{62ADE0A1-5A96-4EC9-A072-6B7D27E21A40}" srcOrd="0" destOrd="0" presId="urn:microsoft.com/office/officeart/2017/3/layout/DropPinTimeline#2"/>
    <dgm:cxn modelId="{D4C8AD78-0FF9-4326-ABA1-FF92A4279B16}" type="presParOf" srcId="{F483C197-438A-445F-9DF2-3F74CBB0933D}" destId="{76A622F5-DA0B-40BE-9ECF-F90062F2C4A8}" srcOrd="1" destOrd="0" presId="urn:microsoft.com/office/officeart/2017/3/layout/DropPinTimeline#2"/>
    <dgm:cxn modelId="{C6ECEB59-3CA1-4EB6-B949-3E6BCD555C73}" type="presParOf" srcId="{E398C27E-AC62-4E71-B804-DFB977180D4B}" destId="{0C3872F7-BED3-48C7-9E1F-9181A69EEA42}" srcOrd="2" destOrd="0" presId="urn:microsoft.com/office/officeart/2017/3/layout/DropPinTimeline#2"/>
    <dgm:cxn modelId="{2985167F-7A67-41D3-8BA0-2030E4E71F9E}" type="presParOf" srcId="{E398C27E-AC62-4E71-B804-DFB977180D4B}" destId="{AB7575DE-D4B0-429E-A9C3-D5B62FD65975}" srcOrd="3" destOrd="0" presId="urn:microsoft.com/office/officeart/2017/3/layout/DropPinTimeline#2"/>
    <dgm:cxn modelId="{D2D577EB-841A-420F-9B04-73C5049FC856}" type="presParOf" srcId="{E398C27E-AC62-4E71-B804-DFB977180D4B}" destId="{FBE7581B-2DD0-428B-BC70-6879FC1D49F9}" srcOrd="4" destOrd="0" presId="urn:microsoft.com/office/officeart/2017/3/layout/DropPinTimeline#2"/>
    <dgm:cxn modelId="{964CCA48-D359-4C5C-AEBC-EE5215623CEA}" type="presParOf" srcId="{E398C27E-AC62-4E71-B804-DFB977180D4B}" destId="{5AB3A22A-1F09-4D10-8B9A-4312EC97DD39}" srcOrd="5" destOrd="0" presId="urn:microsoft.com/office/officeart/2017/3/layout/DropPinTimeline#2"/>
    <dgm:cxn modelId="{54F4D928-2B3A-4999-AAF9-5EA0AD4AFD5C}" type="presParOf" srcId="{46D0A0B6-99C1-4C93-9D07-D394FCD06FBC}" destId="{07EEC5B9-E8AF-4A06-B479-D165311ACAC5}" srcOrd="7" destOrd="0" presId="urn:microsoft.com/office/officeart/2017/3/layout/DropPinTimeline#2"/>
    <dgm:cxn modelId="{189F66CD-055D-4D89-8631-414C2DAD9494}" type="presParOf" srcId="{46D0A0B6-99C1-4C93-9D07-D394FCD06FBC}" destId="{C4916ADA-CE8A-4EB8-981A-A61CCDF3C818}" srcOrd="8" destOrd="0" presId="urn:microsoft.com/office/officeart/2017/3/layout/DropPinTimeline#2"/>
    <dgm:cxn modelId="{C6B12D8B-65F6-42ED-BFFA-917EBCC1B971}" type="presParOf" srcId="{C4916ADA-CE8A-4EB8-981A-A61CCDF3C818}" destId="{DD729234-455E-4196-84A6-4E90376DB8AA}" srcOrd="0" destOrd="0" presId="urn:microsoft.com/office/officeart/2017/3/layout/DropPinTimeline#2"/>
    <dgm:cxn modelId="{5D05644A-89BC-4499-A70C-197747B85D1B}" type="presParOf" srcId="{C4916ADA-CE8A-4EB8-981A-A61CCDF3C818}" destId="{A03AEBDA-732E-409B-B4BD-46AB83A517E1}" srcOrd="1" destOrd="0" presId="urn:microsoft.com/office/officeart/2017/3/layout/DropPinTimeline#2"/>
    <dgm:cxn modelId="{9AE95117-E961-4FB4-8F5B-77D2225C9CA8}" type="presParOf" srcId="{A03AEBDA-732E-409B-B4BD-46AB83A517E1}" destId="{A4B00C1B-68D7-4826-8BF1-A98B1376B337}" srcOrd="0" destOrd="0" presId="urn:microsoft.com/office/officeart/2017/3/layout/DropPinTimeline#2"/>
    <dgm:cxn modelId="{8FD4D339-5CC6-44F3-A0EC-860992C02F9D}" type="presParOf" srcId="{A03AEBDA-732E-409B-B4BD-46AB83A517E1}" destId="{4E0D9077-E872-4303-9D8D-6A10B15A93FF}" srcOrd="1" destOrd="0" presId="urn:microsoft.com/office/officeart/2017/3/layout/DropPinTimeline#2"/>
    <dgm:cxn modelId="{EAEDDD6B-4D33-4DC8-AF6A-5A2216F56269}" type="presParOf" srcId="{C4916ADA-CE8A-4EB8-981A-A61CCDF3C818}" destId="{DE4D695E-46B9-4E32-85C7-617B8F870CCE}" srcOrd="2" destOrd="0" presId="urn:microsoft.com/office/officeart/2017/3/layout/DropPinTimeline#2"/>
    <dgm:cxn modelId="{A03E7516-0D30-4CAA-BC1C-3B6479E28201}" type="presParOf" srcId="{C4916ADA-CE8A-4EB8-981A-A61CCDF3C818}" destId="{ED46B7E9-79D9-4321-9290-C73C926812DC}" srcOrd="3" destOrd="0" presId="urn:microsoft.com/office/officeart/2017/3/layout/DropPinTimeline#2"/>
    <dgm:cxn modelId="{3F0C27F8-5040-4706-AF84-A61F5B7A5E67}" type="presParOf" srcId="{C4916ADA-CE8A-4EB8-981A-A61CCDF3C818}" destId="{02A82035-3485-42A0-A46F-5103764DADEA}" srcOrd="4" destOrd="0" presId="urn:microsoft.com/office/officeart/2017/3/layout/DropPinTimeline#2"/>
    <dgm:cxn modelId="{9E0D5B20-753D-42AA-8319-67BA9363319D}" type="presParOf" srcId="{C4916ADA-CE8A-4EB8-981A-A61CCDF3C818}" destId="{ABE20E9D-E8C7-4BE7-A25C-55516390A374}" srcOrd="5" destOrd="0" presId="urn:microsoft.com/office/officeart/2017/3/layout/DropPinTimeline#2"/>
    <dgm:cxn modelId="{425A7948-243A-401B-B0FA-6B45B56BA996}" type="presParOf" srcId="{46D0A0B6-99C1-4C93-9D07-D394FCD06FBC}" destId="{681E0409-1BD3-4B40-9D0B-A28B89D584CE}" srcOrd="9" destOrd="0" presId="urn:microsoft.com/office/officeart/2017/3/layout/DropPinTimeline#2"/>
    <dgm:cxn modelId="{C34FFD82-2610-4E88-BD02-C86BEC520807}" type="presParOf" srcId="{46D0A0B6-99C1-4C93-9D07-D394FCD06FBC}" destId="{CEDC3BDA-322C-4005-A3A5-77E148865242}" srcOrd="10" destOrd="0" presId="urn:microsoft.com/office/officeart/2017/3/layout/DropPinTimeline#2"/>
    <dgm:cxn modelId="{1F972AE2-953D-4813-9CEF-2E3FC2F7D4C1}" type="presParOf" srcId="{CEDC3BDA-322C-4005-A3A5-77E148865242}" destId="{83D4573F-3CB1-4541-8BEE-E8224A8ED015}" srcOrd="0" destOrd="0" presId="urn:microsoft.com/office/officeart/2017/3/layout/DropPinTimeline#2"/>
    <dgm:cxn modelId="{A60E9274-243B-4CC8-ACF2-ABCE5F43B578}" type="presParOf" srcId="{CEDC3BDA-322C-4005-A3A5-77E148865242}" destId="{192BBF61-2B64-4E18-92EE-EF8B6030201C}" srcOrd="1" destOrd="0" presId="urn:microsoft.com/office/officeart/2017/3/layout/DropPinTimeline#2"/>
    <dgm:cxn modelId="{1F257BCF-CC28-4B6C-BF04-775847C7D832}" type="presParOf" srcId="{192BBF61-2B64-4E18-92EE-EF8B6030201C}" destId="{63CCDBCC-C40A-41AF-BB40-B20A9AB919D8}" srcOrd="0" destOrd="0" presId="urn:microsoft.com/office/officeart/2017/3/layout/DropPinTimeline#2"/>
    <dgm:cxn modelId="{BFE0A3D5-FFEF-4B62-BABD-E10A66EE2D1A}" type="presParOf" srcId="{192BBF61-2B64-4E18-92EE-EF8B6030201C}" destId="{C25D9000-2762-4B6C-BFD6-7B6C2D0122B9}" srcOrd="1" destOrd="0" presId="urn:microsoft.com/office/officeart/2017/3/layout/DropPinTimeline#2"/>
    <dgm:cxn modelId="{A8B1B718-2271-4C0E-93ED-E9D6D7AEFF8A}" type="presParOf" srcId="{CEDC3BDA-322C-4005-A3A5-77E148865242}" destId="{C08C98A3-4322-425C-8260-4319044AFBF1}" srcOrd="2" destOrd="0" presId="urn:microsoft.com/office/officeart/2017/3/layout/DropPinTimeline#2"/>
    <dgm:cxn modelId="{CFBE9395-B889-48F3-9AC7-7941F4D3B40F}" type="presParOf" srcId="{CEDC3BDA-322C-4005-A3A5-77E148865242}" destId="{52F3B4A2-8EDD-4B40-B5F3-A1CECB56D29F}" srcOrd="3" destOrd="0" presId="urn:microsoft.com/office/officeart/2017/3/layout/DropPinTimeline#2"/>
    <dgm:cxn modelId="{57786B7D-FFD1-4F50-975C-03566D9E28F2}" type="presParOf" srcId="{CEDC3BDA-322C-4005-A3A5-77E148865242}" destId="{4A2B3FB7-F9B6-43D5-A931-C70A3750EA87}" srcOrd="4" destOrd="0" presId="urn:microsoft.com/office/officeart/2017/3/layout/DropPinTimeline#2"/>
    <dgm:cxn modelId="{24E66C38-C85A-45F3-89D1-D5D10059D03A}" type="presParOf" srcId="{CEDC3BDA-322C-4005-A3A5-77E148865242}" destId="{BA1A1A8C-A776-4D01-B097-263B42C05CD4}" srcOrd="5" destOrd="0" presId="urn:microsoft.com/office/officeart/2017/3/layout/DropPinTimeline#2"/>
    <dgm:cxn modelId="{DD2177CC-2DA8-47EF-8920-2563A7C041B7}" type="presParOf" srcId="{46D0A0B6-99C1-4C93-9D07-D394FCD06FBC}" destId="{06E0E481-BB98-4161-9BDE-A1547F63DD20}" srcOrd="11" destOrd="0" presId="urn:microsoft.com/office/officeart/2017/3/layout/DropPinTimeline#2"/>
    <dgm:cxn modelId="{E96227B8-F95B-4786-BB06-E5FCE89739CA}" type="presParOf" srcId="{46D0A0B6-99C1-4C93-9D07-D394FCD06FBC}" destId="{DCD0AC65-403F-4742-B14B-7012AFD2A0D3}" srcOrd="12" destOrd="0" presId="urn:microsoft.com/office/officeart/2017/3/layout/DropPinTimeline#2"/>
    <dgm:cxn modelId="{92642FCE-8ACE-452F-B205-7E6CA5A7BFD3}" type="presParOf" srcId="{DCD0AC65-403F-4742-B14B-7012AFD2A0D3}" destId="{25605CDD-A690-4151-A04D-061B4EFBEECB}" srcOrd="0" destOrd="0" presId="urn:microsoft.com/office/officeart/2017/3/layout/DropPinTimeline#2"/>
    <dgm:cxn modelId="{5145FEA9-3CAD-4FC2-86F5-35FA6F2F2450}" type="presParOf" srcId="{DCD0AC65-403F-4742-B14B-7012AFD2A0D3}" destId="{B2B134B1-35EB-4C9E-8971-9984FBAC3F8A}" srcOrd="1" destOrd="0" presId="urn:microsoft.com/office/officeart/2017/3/layout/DropPinTimeline#2"/>
    <dgm:cxn modelId="{0017CF96-3E43-4CE8-B32E-A208B8CA5D56}" type="presParOf" srcId="{B2B134B1-35EB-4C9E-8971-9984FBAC3F8A}" destId="{45CEDE2E-B759-4DAB-B35E-CAE0A0FAFEBF}" srcOrd="0" destOrd="0" presId="urn:microsoft.com/office/officeart/2017/3/layout/DropPinTimeline#2"/>
    <dgm:cxn modelId="{C1ABE833-2AAF-4CD8-BEEC-F22AD7BB9C59}" type="presParOf" srcId="{B2B134B1-35EB-4C9E-8971-9984FBAC3F8A}" destId="{D9E57991-D825-40A1-AF27-6245C5CDF161}" srcOrd="1" destOrd="0" presId="urn:microsoft.com/office/officeart/2017/3/layout/DropPinTimeline#2"/>
    <dgm:cxn modelId="{EE00C556-48D3-467D-8304-888A908285E4}" type="presParOf" srcId="{DCD0AC65-403F-4742-B14B-7012AFD2A0D3}" destId="{160702AF-5F6D-49D6-A7C1-C6F928E795E9}" srcOrd="2" destOrd="0" presId="urn:microsoft.com/office/officeart/2017/3/layout/DropPinTimeline#2"/>
    <dgm:cxn modelId="{E3B00B6D-49D1-4CBF-829B-26E41496C70E}" type="presParOf" srcId="{DCD0AC65-403F-4742-B14B-7012AFD2A0D3}" destId="{36EAF7F9-5AC6-4478-A931-8A5E17EC7EDA}" srcOrd="3" destOrd="0" presId="urn:microsoft.com/office/officeart/2017/3/layout/DropPinTimeline#2"/>
    <dgm:cxn modelId="{DA0217D4-91EE-4560-8822-E0EAC765B6EA}" type="presParOf" srcId="{DCD0AC65-403F-4742-B14B-7012AFD2A0D3}" destId="{D628E339-EFB8-49B3-B183-490B2A9F19A2}" srcOrd="4" destOrd="0" presId="urn:microsoft.com/office/officeart/2017/3/layout/DropPinTimeline#2"/>
    <dgm:cxn modelId="{B434C8DB-2FD5-4726-8EB0-1006B60E9ED6}" type="presParOf" srcId="{DCD0AC65-403F-4742-B14B-7012AFD2A0D3}" destId="{904A3FD7-23FE-46E5-B3C1-3520BE5AF0A8}" srcOrd="5" destOrd="0" presId="urn:microsoft.com/office/officeart/2017/3/layout/DropPinTimeline#2"/>
    <dgm:cxn modelId="{A340FF2F-F213-414C-BC1A-C55F92F58EDE}" type="presParOf" srcId="{46D0A0B6-99C1-4C93-9D07-D394FCD06FBC}" destId="{D51B2AE1-D0BA-407D-81F6-0A46BDCC2ACC}" srcOrd="13" destOrd="0" presId="urn:microsoft.com/office/officeart/2017/3/layout/DropPinTimeline#2"/>
    <dgm:cxn modelId="{1A79A31F-70D5-4743-AFF9-0319D1CFE5BE}" type="presParOf" srcId="{46D0A0B6-99C1-4C93-9D07-D394FCD06FBC}" destId="{1F47542D-C02E-4575-8274-E316930C2D87}" srcOrd="14" destOrd="0" presId="urn:microsoft.com/office/officeart/2017/3/layout/DropPinTimeline#2"/>
    <dgm:cxn modelId="{33B10B8F-1A17-4900-A029-F53060A43667}" type="presParOf" srcId="{1F47542D-C02E-4575-8274-E316930C2D87}" destId="{05D958D1-23A9-4027-8144-BA74B29CB9C3}" srcOrd="0" destOrd="0" presId="urn:microsoft.com/office/officeart/2017/3/layout/DropPinTimeline#2"/>
    <dgm:cxn modelId="{55CDAB91-64A9-4F8B-A3CF-30F90B6B1287}" type="presParOf" srcId="{1F47542D-C02E-4575-8274-E316930C2D87}" destId="{9675E6F1-90DE-44E5-8909-04C1363BCACA}" srcOrd="1" destOrd="0" presId="urn:microsoft.com/office/officeart/2017/3/layout/DropPinTimeline#2"/>
    <dgm:cxn modelId="{50496CE0-EDF2-41F7-A6AC-A49B1CDA5DBD}" type="presParOf" srcId="{9675E6F1-90DE-44E5-8909-04C1363BCACA}" destId="{B079CD69-4F3F-4FF3-864C-F535C1B87061}" srcOrd="0" destOrd="0" presId="urn:microsoft.com/office/officeart/2017/3/layout/DropPinTimeline#2"/>
    <dgm:cxn modelId="{546733F3-6171-4256-90E2-2881E5ABDDC9}" type="presParOf" srcId="{9675E6F1-90DE-44E5-8909-04C1363BCACA}" destId="{56FAC896-F7A9-4B8B-8C01-895188D17985}" srcOrd="1" destOrd="0" presId="urn:microsoft.com/office/officeart/2017/3/layout/DropPinTimeline#2"/>
    <dgm:cxn modelId="{915EDD8E-1F4E-4065-B1C2-CAFFB1D50E2A}" type="presParOf" srcId="{1F47542D-C02E-4575-8274-E316930C2D87}" destId="{52F0FB37-33DC-4F41-85A1-52D2DC02F205}" srcOrd="2" destOrd="0" presId="urn:microsoft.com/office/officeart/2017/3/layout/DropPinTimeline#2"/>
    <dgm:cxn modelId="{57CD309E-85C5-480F-A2AD-138A088E8723}" type="presParOf" srcId="{1F47542D-C02E-4575-8274-E316930C2D87}" destId="{E3C68463-CA2D-441F-891A-3536F67AC25F}" srcOrd="3" destOrd="0" presId="urn:microsoft.com/office/officeart/2017/3/layout/DropPinTimeline#2"/>
    <dgm:cxn modelId="{50825DDF-4F2C-4FA8-965E-D6E534906258}" type="presParOf" srcId="{1F47542D-C02E-4575-8274-E316930C2D87}" destId="{2A60B37F-94B7-4830-8F57-3E8D9E067521}" srcOrd="4" destOrd="0" presId="urn:microsoft.com/office/officeart/2017/3/layout/DropPinTimeline#2"/>
    <dgm:cxn modelId="{C2D6F6A3-4507-46C4-B9F3-44C66B88B36C}" type="presParOf" srcId="{1F47542D-C02E-4575-8274-E316930C2D87}" destId="{11614BCE-B997-49E8-BF8D-A859C02480B3}" srcOrd="5" destOrd="0" presId="urn:microsoft.com/office/officeart/2017/3/layout/DropPinTimeline#2"/>
    <dgm:cxn modelId="{5032CBFD-4C65-45F3-9474-D5962B2F89C8}" type="presParOf" srcId="{46D0A0B6-99C1-4C93-9D07-D394FCD06FBC}" destId="{934C70F0-7755-4601-8448-9B043CA97082}" srcOrd="15" destOrd="0" presId="urn:microsoft.com/office/officeart/2017/3/layout/DropPinTimeline#2"/>
    <dgm:cxn modelId="{03149F59-9F63-428C-9077-08258FA2DE93}" type="presParOf" srcId="{46D0A0B6-99C1-4C93-9D07-D394FCD06FBC}" destId="{04A88F53-4548-4F75-B727-957747621E79}" srcOrd="16" destOrd="0" presId="urn:microsoft.com/office/officeart/2017/3/layout/DropPinTimeline#2"/>
    <dgm:cxn modelId="{01BB3816-B8F7-4878-950F-F61F43555DCF}" type="presParOf" srcId="{04A88F53-4548-4F75-B727-957747621E79}" destId="{E4D67767-A785-49BD-951B-98D8FC4BD487}" srcOrd="0" destOrd="0" presId="urn:microsoft.com/office/officeart/2017/3/layout/DropPinTimeline#2"/>
    <dgm:cxn modelId="{2B41A80A-8534-4E4E-96CA-2D96D4EAF630}" type="presParOf" srcId="{04A88F53-4548-4F75-B727-957747621E79}" destId="{210001BC-A19C-4AAE-9F25-30515FEC6FC5}" srcOrd="1" destOrd="0" presId="urn:microsoft.com/office/officeart/2017/3/layout/DropPinTimeline#2"/>
    <dgm:cxn modelId="{ABB7D373-B8F4-4AD8-9A07-25C02EB2E43F}" type="presParOf" srcId="{210001BC-A19C-4AAE-9F25-30515FEC6FC5}" destId="{2DCB6F97-B933-48C6-A751-53F8CC8E9F22}" srcOrd="0" destOrd="0" presId="urn:microsoft.com/office/officeart/2017/3/layout/DropPinTimeline#2"/>
    <dgm:cxn modelId="{016A3D79-E801-4ADF-8A94-14C9B2357CFE}" type="presParOf" srcId="{210001BC-A19C-4AAE-9F25-30515FEC6FC5}" destId="{D325B89B-661D-4551-ABFD-D1AC01947E2C}" srcOrd="1" destOrd="0" presId="urn:microsoft.com/office/officeart/2017/3/layout/DropPinTimeline#2"/>
    <dgm:cxn modelId="{5D2748C0-B53B-49BC-9C51-C0B870DCE7D9}" type="presParOf" srcId="{04A88F53-4548-4F75-B727-957747621E79}" destId="{158552AD-743B-4AC4-840A-6291CBD9A20D}" srcOrd="2" destOrd="0" presId="urn:microsoft.com/office/officeart/2017/3/layout/DropPinTimeline#2"/>
    <dgm:cxn modelId="{779F0873-0F47-4E20-8AFD-59D02C143F89}" type="presParOf" srcId="{04A88F53-4548-4F75-B727-957747621E79}" destId="{5AABE0C3-8E74-4143-9DB1-F9B53CAB7BB9}" srcOrd="3" destOrd="0" presId="urn:microsoft.com/office/officeart/2017/3/layout/DropPinTimeline#2"/>
    <dgm:cxn modelId="{26DF4B85-05A0-4A80-92F4-3BBC66FFC978}" type="presParOf" srcId="{04A88F53-4548-4F75-B727-957747621E79}" destId="{B1D1367E-4395-4C49-881C-FF7DBF21DB19}" srcOrd="4" destOrd="0" presId="urn:microsoft.com/office/officeart/2017/3/layout/DropPinTimeline#2"/>
    <dgm:cxn modelId="{751D8F17-E310-4B76-BE03-29919B64878D}" type="presParOf" srcId="{04A88F53-4548-4F75-B727-957747621E79}" destId="{12DFF0F9-3FC1-484F-A6E4-6B7CA58A980D}" srcOrd="5" destOrd="0" presId="urn:microsoft.com/office/officeart/2017/3/layout/DropPinTimeline#2"/>
    <dgm:cxn modelId="{BACA37FB-E0D6-4575-B945-1515164DCECD}" type="presParOf" srcId="{46D0A0B6-99C1-4C93-9D07-D394FCD06FBC}" destId="{60D58F41-2158-41C2-97C4-783478A229FC}" srcOrd="17" destOrd="0" presId="urn:microsoft.com/office/officeart/2017/3/layout/DropPinTimeline#2"/>
    <dgm:cxn modelId="{AECBC9A0-AD9E-4692-B683-F4E72CD8D00C}" type="presParOf" srcId="{46D0A0B6-99C1-4C93-9D07-D394FCD06FBC}" destId="{6327E656-C08F-4E7C-8BDF-7E3455399F17}" srcOrd="18" destOrd="0" presId="urn:microsoft.com/office/officeart/2017/3/layout/DropPinTimeline#2"/>
    <dgm:cxn modelId="{CD782394-785D-42D0-82AD-FE624113C0BB}" type="presParOf" srcId="{6327E656-C08F-4E7C-8BDF-7E3455399F17}" destId="{910E6F5F-7056-4E1F-A55D-38D8E84A7709}" srcOrd="0" destOrd="0" presId="urn:microsoft.com/office/officeart/2017/3/layout/DropPinTimeline#2"/>
    <dgm:cxn modelId="{CC045B2B-21C9-44F0-AA3C-3646C35DECEC}" type="presParOf" srcId="{6327E656-C08F-4E7C-8BDF-7E3455399F17}" destId="{108DEB73-8869-4BFA-BDE0-84ED7A84D7A9}" srcOrd="1" destOrd="0" presId="urn:microsoft.com/office/officeart/2017/3/layout/DropPinTimeline#2"/>
    <dgm:cxn modelId="{91F103A9-A64F-4E3E-B404-9EE5828B054F}" type="presParOf" srcId="{108DEB73-8869-4BFA-BDE0-84ED7A84D7A9}" destId="{63A706CA-C7B9-4C49-AEE8-8721810B9B7A}" srcOrd="0" destOrd="0" presId="urn:microsoft.com/office/officeart/2017/3/layout/DropPinTimeline#2"/>
    <dgm:cxn modelId="{C59F024D-B6F1-4F40-8A8C-C8BB8B82A387}" type="presParOf" srcId="{108DEB73-8869-4BFA-BDE0-84ED7A84D7A9}" destId="{F923C8F8-CBBF-4735-8864-ABDA10A4D169}" srcOrd="1" destOrd="0" presId="urn:microsoft.com/office/officeart/2017/3/layout/DropPinTimeline#2"/>
    <dgm:cxn modelId="{1DAFF928-85C3-4D1A-AADC-26952D2BD891}" type="presParOf" srcId="{6327E656-C08F-4E7C-8BDF-7E3455399F17}" destId="{DD4C55BD-7F1D-44AB-8645-498827C6691D}" srcOrd="2" destOrd="0" presId="urn:microsoft.com/office/officeart/2017/3/layout/DropPinTimeline#2"/>
    <dgm:cxn modelId="{79EB0405-BD7C-4975-9421-BDE672E49C43}" type="presParOf" srcId="{6327E656-C08F-4E7C-8BDF-7E3455399F17}" destId="{56FDDE67-3B5A-4C0F-AAC7-0B4364D21032}" srcOrd="3" destOrd="0" presId="urn:microsoft.com/office/officeart/2017/3/layout/DropPinTimeline#2"/>
    <dgm:cxn modelId="{D80C6FCA-7C06-4B67-ADE3-2D702A089DA6}" type="presParOf" srcId="{6327E656-C08F-4E7C-8BDF-7E3455399F17}" destId="{9AB53359-407E-49DD-BC18-32D7DE556218}" srcOrd="4" destOrd="0" presId="urn:microsoft.com/office/officeart/2017/3/layout/DropPinTimeline#2"/>
    <dgm:cxn modelId="{78B4CDD9-5A00-453C-8F63-9988003917A5}" type="presParOf" srcId="{6327E656-C08F-4E7C-8BDF-7E3455399F17}" destId="{56F966B0-E641-46D8-8973-48696AE93443}" srcOrd="5" destOrd="0" presId="urn:microsoft.com/office/officeart/2017/3/layout/DropPinTimeline#2"/>
    <dgm:cxn modelId="{F55E4B06-60AB-4708-B28B-656E8ADC6D31}" type="presParOf" srcId="{46D0A0B6-99C1-4C93-9D07-D394FCD06FBC}" destId="{737E889E-11AA-47F0-BBE9-28A7DA37AE48}" srcOrd="19" destOrd="0" presId="urn:microsoft.com/office/officeart/2017/3/layout/DropPinTimeline#2"/>
    <dgm:cxn modelId="{167D5394-F6E7-4528-AD46-A56A68F68F36}" type="presParOf" srcId="{46D0A0B6-99C1-4C93-9D07-D394FCD06FBC}" destId="{B360A638-157F-4CA4-A280-3933FA1397F4}" srcOrd="20" destOrd="0" presId="urn:microsoft.com/office/officeart/2017/3/layout/DropPinTimeline#2"/>
    <dgm:cxn modelId="{7781444F-352C-4945-8DCB-016E26D0A823}" type="presParOf" srcId="{B360A638-157F-4CA4-A280-3933FA1397F4}" destId="{C94F2F29-B3C0-4AA3-8CA9-D3491CCF4334}" srcOrd="0" destOrd="0" presId="urn:microsoft.com/office/officeart/2017/3/layout/DropPinTimeline#2"/>
    <dgm:cxn modelId="{D5B02770-BE1E-4AD1-8F29-CE42B4D051A5}" type="presParOf" srcId="{B360A638-157F-4CA4-A280-3933FA1397F4}" destId="{75A1928A-9A2E-4976-8B8F-609FDBB140AF}" srcOrd="1" destOrd="0" presId="urn:microsoft.com/office/officeart/2017/3/layout/DropPinTimeline#2"/>
    <dgm:cxn modelId="{30FF45BE-B1A4-4D2D-9E8F-FBCECEDE014D}" type="presParOf" srcId="{75A1928A-9A2E-4976-8B8F-609FDBB140AF}" destId="{08A72031-FE10-49A1-9564-439E47509A61}" srcOrd="0" destOrd="0" presId="urn:microsoft.com/office/officeart/2017/3/layout/DropPinTimeline#2"/>
    <dgm:cxn modelId="{2EEC71F6-7762-4604-BC2F-DCD8A3AB75EC}" type="presParOf" srcId="{75A1928A-9A2E-4976-8B8F-609FDBB140AF}" destId="{0A8A79EE-2057-49C7-A21F-C4CC9BB57E24}" srcOrd="1" destOrd="0" presId="urn:microsoft.com/office/officeart/2017/3/layout/DropPinTimeline#2"/>
    <dgm:cxn modelId="{B5D4AA0A-7AA1-4D7C-9CEE-1A04BCD111AF}" type="presParOf" srcId="{B360A638-157F-4CA4-A280-3933FA1397F4}" destId="{6570B502-D2DE-4DA6-910E-11F4CC04BE5D}" srcOrd="2" destOrd="0" presId="urn:microsoft.com/office/officeart/2017/3/layout/DropPinTimeline#2"/>
    <dgm:cxn modelId="{C42FAA01-CE8C-417C-82B0-45B2BD815912}" type="presParOf" srcId="{B360A638-157F-4CA4-A280-3933FA1397F4}" destId="{3A1D35CA-4FC7-4DA1-8237-7B3406B814AB}" srcOrd="3" destOrd="0" presId="urn:microsoft.com/office/officeart/2017/3/layout/DropPinTimeline#2"/>
    <dgm:cxn modelId="{730A0146-C16B-4A81-A9EF-4398F6AC29E6}" type="presParOf" srcId="{B360A638-157F-4CA4-A280-3933FA1397F4}" destId="{D7515E2B-1A6A-4263-9CEE-48279B427672}" srcOrd="4" destOrd="0" presId="urn:microsoft.com/office/officeart/2017/3/layout/DropPinTimeline#2"/>
    <dgm:cxn modelId="{3FBF777B-BE0B-40D3-8729-99B8105F4B14}" type="presParOf" srcId="{B360A638-157F-4CA4-A280-3933FA1397F4}" destId="{B45042CD-28C6-4AD2-9853-09DD56522237}" srcOrd="5" destOrd="0" presId="urn:microsoft.com/office/officeart/2017/3/layout/DropPinTimeline#2"/>
    <dgm:cxn modelId="{642AFAA5-8343-47E2-B70C-7471F11FEFA8}" type="presParOf" srcId="{46D0A0B6-99C1-4C93-9D07-D394FCD06FBC}" destId="{35A74B71-A714-47F0-8597-133F4B81C62C}" srcOrd="21" destOrd="0" presId="urn:microsoft.com/office/officeart/2017/3/layout/DropPinTimeline#2"/>
    <dgm:cxn modelId="{624AB960-FA2C-4551-BF46-E8BD40353ED1}" type="presParOf" srcId="{46D0A0B6-99C1-4C93-9D07-D394FCD06FBC}" destId="{040C87CD-3957-4216-9FE9-616BECE30589}" srcOrd="22" destOrd="0" presId="urn:microsoft.com/office/officeart/2017/3/layout/DropPinTimeline#2"/>
    <dgm:cxn modelId="{9F37B47B-F8DF-4158-A9C4-98C246D094C7}" type="presParOf" srcId="{040C87CD-3957-4216-9FE9-616BECE30589}" destId="{DE22486F-742B-4241-A99D-B9DA12108A21}" srcOrd="0" destOrd="0" presId="urn:microsoft.com/office/officeart/2017/3/layout/DropPinTimeline#2"/>
    <dgm:cxn modelId="{B39439B2-67D1-421B-AE63-B6917A788B7D}" type="presParOf" srcId="{040C87CD-3957-4216-9FE9-616BECE30589}" destId="{81941111-E017-4DC5-B4E9-DE008181DE79}" srcOrd="1" destOrd="0" presId="urn:microsoft.com/office/officeart/2017/3/layout/DropPinTimeline#2"/>
    <dgm:cxn modelId="{1E0DBA6D-4AA2-416C-8523-3BDF09676A5C}" type="presParOf" srcId="{81941111-E017-4DC5-B4E9-DE008181DE79}" destId="{D84A1859-08EF-45DE-98E9-6183ABC70357}" srcOrd="0" destOrd="0" presId="urn:microsoft.com/office/officeart/2017/3/layout/DropPinTimeline#2"/>
    <dgm:cxn modelId="{20393E01-1488-4E59-BA98-DC8D2A2FB203}" type="presParOf" srcId="{81941111-E017-4DC5-B4E9-DE008181DE79}" destId="{572076ED-E979-44DD-AA73-0D718DA7DE29}" srcOrd="1" destOrd="0" presId="urn:microsoft.com/office/officeart/2017/3/layout/DropPinTimeline#2"/>
    <dgm:cxn modelId="{6A00D045-E423-4A98-B429-30277C2DD712}" type="presParOf" srcId="{040C87CD-3957-4216-9FE9-616BECE30589}" destId="{5FCAF842-424B-4185-A937-9FEF21D4AE1C}" srcOrd="2" destOrd="0" presId="urn:microsoft.com/office/officeart/2017/3/layout/DropPinTimeline#2"/>
    <dgm:cxn modelId="{E8D610E5-F9AE-474C-97AB-C48BA94104DE}" type="presParOf" srcId="{040C87CD-3957-4216-9FE9-616BECE30589}" destId="{D17B12A1-1347-47E9-ABCC-106F4097A6D3}" srcOrd="3" destOrd="0" presId="urn:microsoft.com/office/officeart/2017/3/layout/DropPinTimeline#2"/>
    <dgm:cxn modelId="{2BBA7D68-70FF-4EAC-A479-2AA3088EAF01}" type="presParOf" srcId="{040C87CD-3957-4216-9FE9-616BECE30589}" destId="{893887EA-D17A-4C02-9DC8-EDF4E8A6A94C}" srcOrd="4" destOrd="0" presId="urn:microsoft.com/office/officeart/2017/3/layout/DropPinTimeline#2"/>
    <dgm:cxn modelId="{C0973101-FCD8-47E4-998E-2A60A5E11F55}" type="presParOf" srcId="{040C87CD-3957-4216-9FE9-616BECE30589}" destId="{FFC81F10-A039-458E-BD37-395B7C36E59D}" srcOrd="5" destOrd="0" presId="urn:microsoft.com/office/officeart/2017/3/layout/DropPinTimeline#2"/>
    <dgm:cxn modelId="{BEEFA9E0-B57A-43FE-9D9E-CAE280101D74}" type="presParOf" srcId="{46D0A0B6-99C1-4C93-9D07-D394FCD06FBC}" destId="{D8AE8F8B-C04E-4DDC-BD6E-877B4DAD514F}" srcOrd="23" destOrd="0" presId="urn:microsoft.com/office/officeart/2017/3/layout/DropPinTimeline#2"/>
    <dgm:cxn modelId="{3754413D-B8FF-4495-A690-79996638505D}" type="presParOf" srcId="{46D0A0B6-99C1-4C93-9D07-D394FCD06FBC}" destId="{27563DE8-1CB0-4DD0-A342-1E66AAE8B498}" srcOrd="24" destOrd="0" presId="urn:microsoft.com/office/officeart/2017/3/layout/DropPinTimeline#2"/>
    <dgm:cxn modelId="{C179BAA1-83B0-4A3B-92FF-524420047941}" type="presParOf" srcId="{27563DE8-1CB0-4DD0-A342-1E66AAE8B498}" destId="{22A755A7-80B8-452F-A42C-2AD6B8707287}" srcOrd="0" destOrd="0" presId="urn:microsoft.com/office/officeart/2017/3/layout/DropPinTimeline#2"/>
    <dgm:cxn modelId="{8A079088-78BF-49EB-B85F-F0E0721DAFA1}" type="presParOf" srcId="{27563DE8-1CB0-4DD0-A342-1E66AAE8B498}" destId="{3ABA8852-391A-4625-BFE9-4EB3881CD2A4}" srcOrd="1" destOrd="0" presId="urn:microsoft.com/office/officeart/2017/3/layout/DropPinTimeline#2"/>
    <dgm:cxn modelId="{B184CAB9-468F-407B-9414-B512B28018C9}" type="presParOf" srcId="{3ABA8852-391A-4625-BFE9-4EB3881CD2A4}" destId="{79178804-E255-4464-BC5C-0AA58A5A4D45}" srcOrd="0" destOrd="0" presId="urn:microsoft.com/office/officeart/2017/3/layout/DropPinTimeline#2"/>
    <dgm:cxn modelId="{1785D6BF-E217-4E4C-9CD8-68553D804D54}" type="presParOf" srcId="{3ABA8852-391A-4625-BFE9-4EB3881CD2A4}" destId="{E922B7E0-B57C-4551-B96D-2F2C0719A5B6}" srcOrd="1" destOrd="0" presId="urn:microsoft.com/office/officeart/2017/3/layout/DropPinTimeline#2"/>
    <dgm:cxn modelId="{15880F28-A814-4883-A829-F58CF92C6B51}" type="presParOf" srcId="{27563DE8-1CB0-4DD0-A342-1E66AAE8B498}" destId="{615904AA-D252-46F1-BDC9-1517767556E0}" srcOrd="2" destOrd="0" presId="urn:microsoft.com/office/officeart/2017/3/layout/DropPinTimeline#2"/>
    <dgm:cxn modelId="{0730E328-CE49-4603-ACDC-6423BE6D4896}" type="presParOf" srcId="{27563DE8-1CB0-4DD0-A342-1E66AAE8B498}" destId="{C493F16A-BD38-4B56-B63A-9E27F9E41A77}" srcOrd="3" destOrd="0" presId="urn:microsoft.com/office/officeart/2017/3/layout/DropPinTimeline#2"/>
    <dgm:cxn modelId="{2CA351F2-45B7-4734-B035-5338EF044B97}" type="presParOf" srcId="{27563DE8-1CB0-4DD0-A342-1E66AAE8B498}" destId="{0B991AE1-03DF-45FD-8BBF-94703686A06D}" srcOrd="4" destOrd="0" presId="urn:microsoft.com/office/officeart/2017/3/layout/DropPinTimeline#2"/>
    <dgm:cxn modelId="{9D244DD3-24D5-4B3B-B2B0-26B444F93408}" type="presParOf" srcId="{27563DE8-1CB0-4DD0-A342-1E66AAE8B498}" destId="{7A75F465-4F11-4781-9394-90BABF1664C3}" srcOrd="5" destOrd="0" presId="urn:microsoft.com/office/officeart/2017/3/layout/DropPinTimeline#2"/>
    <dgm:cxn modelId="{C3232A85-60AE-4A7F-B110-D94F74087E12}" type="presParOf" srcId="{46D0A0B6-99C1-4C93-9D07-D394FCD06FBC}" destId="{95A1C704-98AF-4B59-AE57-4AD27E28BD2D}" srcOrd="25" destOrd="0" presId="urn:microsoft.com/office/officeart/2017/3/layout/DropPinTimeline#2"/>
    <dgm:cxn modelId="{2EF3F1CC-C473-47CB-AFB6-C556C34D6D20}" type="presParOf" srcId="{46D0A0B6-99C1-4C93-9D07-D394FCD06FBC}" destId="{FE1DC94F-965B-424A-9E32-7F74823B6C3F}" srcOrd="26" destOrd="0" presId="urn:microsoft.com/office/officeart/2017/3/layout/DropPinTimeline#2"/>
    <dgm:cxn modelId="{2F30A5B3-EAB9-4CCC-A658-EBDEFC2D985F}" type="presParOf" srcId="{FE1DC94F-965B-424A-9E32-7F74823B6C3F}" destId="{382ED007-0EBF-493C-A920-2DE1ED25AA6D}" srcOrd="0" destOrd="0" presId="urn:microsoft.com/office/officeart/2017/3/layout/DropPinTimeline#2"/>
    <dgm:cxn modelId="{D7B4012D-F085-46C1-84E9-FC78E9F83528}" type="presParOf" srcId="{FE1DC94F-965B-424A-9E32-7F74823B6C3F}" destId="{99044375-959B-44E6-8B93-54ADBB6E2725}" srcOrd="1" destOrd="0" presId="urn:microsoft.com/office/officeart/2017/3/layout/DropPinTimeline#2"/>
    <dgm:cxn modelId="{ECF328C1-A334-49D9-9DDE-D2C9B493359A}" type="presParOf" srcId="{99044375-959B-44E6-8B93-54ADBB6E2725}" destId="{118570BE-901A-49B6-ABA2-E0E0361A153E}" srcOrd="0" destOrd="0" presId="urn:microsoft.com/office/officeart/2017/3/layout/DropPinTimeline#2"/>
    <dgm:cxn modelId="{E5AF4D5A-5198-4272-ACA7-903D19F976B9}" type="presParOf" srcId="{99044375-959B-44E6-8B93-54ADBB6E2725}" destId="{3E84BAAC-54BB-4993-B47E-7130ABC83718}" srcOrd="1" destOrd="0" presId="urn:microsoft.com/office/officeart/2017/3/layout/DropPinTimeline#2"/>
    <dgm:cxn modelId="{27C73549-9DA5-4ED2-9296-6F4489E755A7}" type="presParOf" srcId="{FE1DC94F-965B-424A-9E32-7F74823B6C3F}" destId="{90630412-5EC1-4D5D-9312-A2E7B83CCEED}" srcOrd="2" destOrd="0" presId="urn:microsoft.com/office/officeart/2017/3/layout/DropPinTimeline#2"/>
    <dgm:cxn modelId="{F1F28A2A-119B-454D-AAB6-5A7902F3AC27}" type="presParOf" srcId="{FE1DC94F-965B-424A-9E32-7F74823B6C3F}" destId="{3E21965E-0128-4381-A564-413BB05AED4B}" srcOrd="3" destOrd="0" presId="urn:microsoft.com/office/officeart/2017/3/layout/DropPinTimeline#2"/>
    <dgm:cxn modelId="{8DDD6876-A241-47C3-ABBC-B73E253F2C23}" type="presParOf" srcId="{FE1DC94F-965B-424A-9E32-7F74823B6C3F}" destId="{7240623C-9E59-48ED-BDEB-017165276E05}" srcOrd="4" destOrd="0" presId="urn:microsoft.com/office/officeart/2017/3/layout/DropPinTimeline#2"/>
    <dgm:cxn modelId="{B344ACAF-DE63-490C-9C47-2A594030C696}" type="presParOf" srcId="{FE1DC94F-965B-424A-9E32-7F74823B6C3F}" destId="{04F3D6FE-8E63-442B-BB50-CCF0D81B1788}" srcOrd="5" destOrd="0" presId="urn:microsoft.com/office/officeart/2017/3/layout/DropPinTimeline#2"/>
    <dgm:cxn modelId="{F959A7E0-5E04-43B9-8793-F85F2A925AE8}" type="presParOf" srcId="{46D0A0B6-99C1-4C93-9D07-D394FCD06FBC}" destId="{59FE3D67-DF5A-4CC8-98A4-28C4DDACED3E}" srcOrd="27" destOrd="0" presId="urn:microsoft.com/office/officeart/2017/3/layout/DropPinTimeline#2"/>
    <dgm:cxn modelId="{E8B368E2-0C22-42A4-9C1D-C253951777D5}" type="presParOf" srcId="{46D0A0B6-99C1-4C93-9D07-D394FCD06FBC}" destId="{F40D49BF-13BB-4D14-8716-5BCC99D32EC9}" srcOrd="28" destOrd="0" presId="urn:microsoft.com/office/officeart/2017/3/layout/DropPinTimeline#2"/>
    <dgm:cxn modelId="{3A128E08-9438-4F1B-BB62-49CAE69FA54D}" type="presParOf" srcId="{F40D49BF-13BB-4D14-8716-5BCC99D32EC9}" destId="{468870A9-601E-4832-872F-36BEA47BA1B3}" srcOrd="0" destOrd="0" presId="urn:microsoft.com/office/officeart/2017/3/layout/DropPinTimeline#2"/>
    <dgm:cxn modelId="{0C70567A-69E8-4E2F-ADB0-3EC4E3A48EE7}" type="presParOf" srcId="{F40D49BF-13BB-4D14-8716-5BCC99D32EC9}" destId="{630E75E6-AD1C-4D78-AD01-5AF50B8CD62D}" srcOrd="1" destOrd="0" presId="urn:microsoft.com/office/officeart/2017/3/layout/DropPinTimeline#2"/>
    <dgm:cxn modelId="{43AC7982-FF45-44B7-9123-6A73CC82ADF8}" type="presParOf" srcId="{630E75E6-AD1C-4D78-AD01-5AF50B8CD62D}" destId="{D7C17183-039E-45A0-8DAC-024E3F6324AB}" srcOrd="0" destOrd="0" presId="urn:microsoft.com/office/officeart/2017/3/layout/DropPinTimeline#2"/>
    <dgm:cxn modelId="{BF0DD52C-34A3-4A52-A079-459DA24A4F3E}" type="presParOf" srcId="{630E75E6-AD1C-4D78-AD01-5AF50B8CD62D}" destId="{A74D2C83-0513-43A6-A8FE-6014392E1EBF}" srcOrd="1" destOrd="0" presId="urn:microsoft.com/office/officeart/2017/3/layout/DropPinTimeline#2"/>
    <dgm:cxn modelId="{1BC68B9F-E124-47A0-ADDC-67593515F035}" type="presParOf" srcId="{F40D49BF-13BB-4D14-8716-5BCC99D32EC9}" destId="{0F78C5CC-ECAC-497D-88A6-5E4DEDD8FE6C}" srcOrd="2" destOrd="0" presId="urn:microsoft.com/office/officeart/2017/3/layout/DropPinTimeline#2"/>
    <dgm:cxn modelId="{D4F9CB36-7622-4D01-A654-84B1DFA60D0F}" type="presParOf" srcId="{F40D49BF-13BB-4D14-8716-5BCC99D32EC9}" destId="{BFC6E0C0-1335-4C5C-8288-FB3AD8962580}" srcOrd="3" destOrd="0" presId="urn:microsoft.com/office/officeart/2017/3/layout/DropPinTimeline#2"/>
    <dgm:cxn modelId="{B648CD9E-2D50-4F8E-961B-8AA8C53867F0}" type="presParOf" srcId="{F40D49BF-13BB-4D14-8716-5BCC99D32EC9}" destId="{99930C4E-FFE6-4C81-8FC1-5B9DA5CD88F7}" srcOrd="4" destOrd="0" presId="urn:microsoft.com/office/officeart/2017/3/layout/DropPinTimeline#2"/>
    <dgm:cxn modelId="{BBFAF489-48CE-45E7-87D5-5DD523815784}" type="presParOf" srcId="{F40D49BF-13BB-4D14-8716-5BCC99D32EC9}" destId="{0812276A-4AB3-45FA-ABEC-EDBFC530FA41}" srcOrd="5" destOrd="0" presId="urn:microsoft.com/office/officeart/2017/3/layout/DropPinTimelin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067164-1A8E-4142-B189-78A2290E2B8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01243E6-8CC7-472D-9D36-67CCBE05ED42}">
      <dgm:prSet/>
      <dgm:spPr/>
      <dgm:t>
        <a:bodyPr/>
        <a:lstStyle/>
        <a:p>
          <a:r>
            <a:rPr lang="en-US"/>
            <a:t>Today 71% of Connecticut’s Zoning Regulations Allow for a change of one nonconforming use to another less nonconforming use.</a:t>
          </a:r>
        </a:p>
      </dgm:t>
    </dgm:pt>
    <dgm:pt modelId="{8CD65182-7DF5-49C8-86CF-09D8411F6981}" type="parTrans" cxnId="{300E5861-F93A-4431-9E45-D4C5A76A1306}">
      <dgm:prSet/>
      <dgm:spPr/>
      <dgm:t>
        <a:bodyPr/>
        <a:lstStyle/>
        <a:p>
          <a:endParaRPr lang="en-US"/>
        </a:p>
      </dgm:t>
    </dgm:pt>
    <dgm:pt modelId="{A7DAF690-E810-4304-98A2-BE27D93AB5C0}" type="sibTrans" cxnId="{300E5861-F93A-4431-9E45-D4C5A76A1306}">
      <dgm:prSet/>
      <dgm:spPr/>
      <dgm:t>
        <a:bodyPr/>
        <a:lstStyle/>
        <a:p>
          <a:endParaRPr lang="en-US"/>
        </a:p>
      </dgm:t>
    </dgm:pt>
    <dgm:pt modelId="{55EC352F-E31B-4991-B4E5-6685C97A443D}">
      <dgm:prSet/>
      <dgm:spPr/>
      <dgm:t>
        <a:bodyPr/>
        <a:lstStyle/>
        <a:p>
          <a:r>
            <a:rPr lang="en-US"/>
            <a:t>Yet there is room for improvement: decision making criteria range from primitive to sophisticated.</a:t>
          </a:r>
        </a:p>
      </dgm:t>
    </dgm:pt>
    <dgm:pt modelId="{211C2CC7-E3BC-4BF1-AF2B-F415A728F433}" type="parTrans" cxnId="{B3CD5CA4-0B8A-4586-81BE-50C9F9BB8735}">
      <dgm:prSet/>
      <dgm:spPr/>
      <dgm:t>
        <a:bodyPr/>
        <a:lstStyle/>
        <a:p>
          <a:endParaRPr lang="en-US"/>
        </a:p>
      </dgm:t>
    </dgm:pt>
    <dgm:pt modelId="{D5963E96-F5E9-4A25-A987-E921FA39F950}" type="sibTrans" cxnId="{B3CD5CA4-0B8A-4586-81BE-50C9F9BB8735}">
      <dgm:prSet/>
      <dgm:spPr/>
      <dgm:t>
        <a:bodyPr/>
        <a:lstStyle/>
        <a:p>
          <a:endParaRPr lang="en-US"/>
        </a:p>
      </dgm:t>
    </dgm:pt>
    <dgm:pt modelId="{DBA8C94A-2D6A-4BD2-B6EC-125BED8BE347}">
      <dgm:prSet/>
      <dgm:spPr/>
      <dgm:t>
        <a:bodyPr/>
        <a:lstStyle/>
        <a:p>
          <a:r>
            <a:rPr lang="en-US"/>
            <a:t>A 1979 Connecticut Supreme Court decision allowed a change of one nonconforming use to another. Avoids inadvertent takings of property without compensation.  </a:t>
          </a:r>
        </a:p>
      </dgm:t>
    </dgm:pt>
    <dgm:pt modelId="{3AA3CFBE-BBB6-487A-90DC-B097AC69882E}" type="parTrans" cxnId="{733F7A12-B214-47F0-8A76-577190527CD3}">
      <dgm:prSet/>
      <dgm:spPr/>
      <dgm:t>
        <a:bodyPr/>
        <a:lstStyle/>
        <a:p>
          <a:endParaRPr lang="en-US"/>
        </a:p>
      </dgm:t>
    </dgm:pt>
    <dgm:pt modelId="{121848B3-2740-451B-A184-1B1B9627D31F}" type="sibTrans" cxnId="{733F7A12-B214-47F0-8A76-577190527CD3}">
      <dgm:prSet/>
      <dgm:spPr/>
      <dgm:t>
        <a:bodyPr/>
        <a:lstStyle/>
        <a:p>
          <a:endParaRPr lang="en-US"/>
        </a:p>
      </dgm:t>
    </dgm:pt>
    <dgm:pt modelId="{BCBA6D17-71B4-44E7-B963-19C785520AD5}">
      <dgm:prSet/>
      <dgm:spPr/>
      <dgm:t>
        <a:bodyPr/>
        <a:lstStyle/>
        <a:p>
          <a:r>
            <a:rPr lang="en-US" dirty="0"/>
            <a:t>(Point O’Woods Association, Inc. v Old Lyme Zoning Board of Appeals.  178 Conn 364 (1979)</a:t>
          </a:r>
        </a:p>
      </dgm:t>
    </dgm:pt>
    <dgm:pt modelId="{15B7E66F-0C7C-4776-B47E-E29EBE7F001E}" type="parTrans" cxnId="{D5815D52-909D-42DE-BF95-D2BFB3FDEFF0}">
      <dgm:prSet/>
      <dgm:spPr/>
      <dgm:t>
        <a:bodyPr/>
        <a:lstStyle/>
        <a:p>
          <a:endParaRPr lang="en-US"/>
        </a:p>
      </dgm:t>
    </dgm:pt>
    <dgm:pt modelId="{F2BAE871-7D27-4035-8BE3-65FCC2F0B606}" type="sibTrans" cxnId="{D5815D52-909D-42DE-BF95-D2BFB3FDEFF0}">
      <dgm:prSet/>
      <dgm:spPr/>
      <dgm:t>
        <a:bodyPr/>
        <a:lstStyle/>
        <a:p>
          <a:endParaRPr lang="en-US"/>
        </a:p>
      </dgm:t>
    </dgm:pt>
    <dgm:pt modelId="{18278DA0-5FE5-471D-BD8A-5511F15F19AB}" type="pres">
      <dgm:prSet presAssocID="{10067164-1A8E-4142-B189-78A2290E2B8A}" presName="linear" presStyleCnt="0">
        <dgm:presLayoutVars>
          <dgm:animLvl val="lvl"/>
          <dgm:resizeHandles val="exact"/>
        </dgm:presLayoutVars>
      </dgm:prSet>
      <dgm:spPr/>
    </dgm:pt>
    <dgm:pt modelId="{C698B555-3E2C-44E6-A24E-A8240913E406}" type="pres">
      <dgm:prSet presAssocID="{201243E6-8CC7-472D-9D36-67CCBE05ED42}" presName="parentText" presStyleLbl="node1" presStyleIdx="0" presStyleCnt="3">
        <dgm:presLayoutVars>
          <dgm:chMax val="0"/>
          <dgm:bulletEnabled val="1"/>
        </dgm:presLayoutVars>
      </dgm:prSet>
      <dgm:spPr/>
    </dgm:pt>
    <dgm:pt modelId="{85738380-C673-40C1-9075-9B4CC994ADAF}" type="pres">
      <dgm:prSet presAssocID="{A7DAF690-E810-4304-98A2-BE27D93AB5C0}" presName="spacer" presStyleCnt="0"/>
      <dgm:spPr/>
    </dgm:pt>
    <dgm:pt modelId="{A368D309-9A02-4E93-9441-068E3CA87475}" type="pres">
      <dgm:prSet presAssocID="{55EC352F-E31B-4991-B4E5-6685C97A443D}" presName="parentText" presStyleLbl="node1" presStyleIdx="1" presStyleCnt="3">
        <dgm:presLayoutVars>
          <dgm:chMax val="0"/>
          <dgm:bulletEnabled val="1"/>
        </dgm:presLayoutVars>
      </dgm:prSet>
      <dgm:spPr/>
    </dgm:pt>
    <dgm:pt modelId="{1BE9B878-46F0-4E05-949C-D350D473ADA7}" type="pres">
      <dgm:prSet presAssocID="{D5963E96-F5E9-4A25-A987-E921FA39F950}" presName="spacer" presStyleCnt="0"/>
      <dgm:spPr/>
    </dgm:pt>
    <dgm:pt modelId="{95D80460-9F1C-4D73-BFB0-ADB2859ABCF5}" type="pres">
      <dgm:prSet presAssocID="{DBA8C94A-2D6A-4BD2-B6EC-125BED8BE347}" presName="parentText" presStyleLbl="node1" presStyleIdx="2" presStyleCnt="3">
        <dgm:presLayoutVars>
          <dgm:chMax val="0"/>
          <dgm:bulletEnabled val="1"/>
        </dgm:presLayoutVars>
      </dgm:prSet>
      <dgm:spPr/>
    </dgm:pt>
    <dgm:pt modelId="{464E4DB9-54F4-4A33-A939-7C2292A7EDA9}" type="pres">
      <dgm:prSet presAssocID="{DBA8C94A-2D6A-4BD2-B6EC-125BED8BE347}" presName="childText" presStyleLbl="revTx" presStyleIdx="0" presStyleCnt="1">
        <dgm:presLayoutVars>
          <dgm:bulletEnabled val="1"/>
        </dgm:presLayoutVars>
      </dgm:prSet>
      <dgm:spPr/>
    </dgm:pt>
  </dgm:ptLst>
  <dgm:cxnLst>
    <dgm:cxn modelId="{CAEE070B-B338-4B6A-9ABD-CCBD10F1C167}" type="presOf" srcId="{10067164-1A8E-4142-B189-78A2290E2B8A}" destId="{18278DA0-5FE5-471D-BD8A-5511F15F19AB}" srcOrd="0" destOrd="0" presId="urn:microsoft.com/office/officeart/2005/8/layout/vList2"/>
    <dgm:cxn modelId="{733F7A12-B214-47F0-8A76-577190527CD3}" srcId="{10067164-1A8E-4142-B189-78A2290E2B8A}" destId="{DBA8C94A-2D6A-4BD2-B6EC-125BED8BE347}" srcOrd="2" destOrd="0" parTransId="{3AA3CFBE-BBB6-487A-90DC-B097AC69882E}" sibTransId="{121848B3-2740-451B-A184-1B1B9627D31F}"/>
    <dgm:cxn modelId="{300E5861-F93A-4431-9E45-D4C5A76A1306}" srcId="{10067164-1A8E-4142-B189-78A2290E2B8A}" destId="{201243E6-8CC7-472D-9D36-67CCBE05ED42}" srcOrd="0" destOrd="0" parTransId="{8CD65182-7DF5-49C8-86CF-09D8411F6981}" sibTransId="{A7DAF690-E810-4304-98A2-BE27D93AB5C0}"/>
    <dgm:cxn modelId="{C2B6D54A-16E7-49A6-B164-6DCA58B2F5BD}" type="presOf" srcId="{DBA8C94A-2D6A-4BD2-B6EC-125BED8BE347}" destId="{95D80460-9F1C-4D73-BFB0-ADB2859ABCF5}" srcOrd="0" destOrd="0" presId="urn:microsoft.com/office/officeart/2005/8/layout/vList2"/>
    <dgm:cxn modelId="{D5815D52-909D-42DE-BF95-D2BFB3FDEFF0}" srcId="{DBA8C94A-2D6A-4BD2-B6EC-125BED8BE347}" destId="{BCBA6D17-71B4-44E7-B963-19C785520AD5}" srcOrd="0" destOrd="0" parTransId="{15B7E66F-0C7C-4776-B47E-E29EBE7F001E}" sibTransId="{F2BAE871-7D27-4035-8BE3-65FCC2F0B606}"/>
    <dgm:cxn modelId="{B3CD5CA4-0B8A-4586-81BE-50C9F9BB8735}" srcId="{10067164-1A8E-4142-B189-78A2290E2B8A}" destId="{55EC352F-E31B-4991-B4E5-6685C97A443D}" srcOrd="1" destOrd="0" parTransId="{211C2CC7-E3BC-4BF1-AF2B-F415A728F433}" sibTransId="{D5963E96-F5E9-4A25-A987-E921FA39F950}"/>
    <dgm:cxn modelId="{9BF89ABF-3873-478A-AC63-161618E8A31B}" type="presOf" srcId="{201243E6-8CC7-472D-9D36-67CCBE05ED42}" destId="{C698B555-3E2C-44E6-A24E-A8240913E406}" srcOrd="0" destOrd="0" presId="urn:microsoft.com/office/officeart/2005/8/layout/vList2"/>
    <dgm:cxn modelId="{667D06DC-1E6F-445A-AF58-7F0454818707}" type="presOf" srcId="{BCBA6D17-71B4-44E7-B963-19C785520AD5}" destId="{464E4DB9-54F4-4A33-A939-7C2292A7EDA9}" srcOrd="0" destOrd="0" presId="urn:microsoft.com/office/officeart/2005/8/layout/vList2"/>
    <dgm:cxn modelId="{C2A815E9-8E30-4B98-B99F-2C3620EB8CAC}" type="presOf" srcId="{55EC352F-E31B-4991-B4E5-6685C97A443D}" destId="{A368D309-9A02-4E93-9441-068E3CA87475}" srcOrd="0" destOrd="0" presId="urn:microsoft.com/office/officeart/2005/8/layout/vList2"/>
    <dgm:cxn modelId="{FE7AED24-8E51-44B9-B19B-7D46BBB42F05}" type="presParOf" srcId="{18278DA0-5FE5-471D-BD8A-5511F15F19AB}" destId="{C698B555-3E2C-44E6-A24E-A8240913E406}" srcOrd="0" destOrd="0" presId="urn:microsoft.com/office/officeart/2005/8/layout/vList2"/>
    <dgm:cxn modelId="{BBAB5030-798D-4895-9901-5051F89B2760}" type="presParOf" srcId="{18278DA0-5FE5-471D-BD8A-5511F15F19AB}" destId="{85738380-C673-40C1-9075-9B4CC994ADAF}" srcOrd="1" destOrd="0" presId="urn:microsoft.com/office/officeart/2005/8/layout/vList2"/>
    <dgm:cxn modelId="{5A615CB6-EDF6-4714-B089-66546F1C445F}" type="presParOf" srcId="{18278DA0-5FE5-471D-BD8A-5511F15F19AB}" destId="{A368D309-9A02-4E93-9441-068E3CA87475}" srcOrd="2" destOrd="0" presId="urn:microsoft.com/office/officeart/2005/8/layout/vList2"/>
    <dgm:cxn modelId="{AA94CD04-C539-4026-8571-FAFEEE3C2294}" type="presParOf" srcId="{18278DA0-5FE5-471D-BD8A-5511F15F19AB}" destId="{1BE9B878-46F0-4E05-949C-D350D473ADA7}" srcOrd="3" destOrd="0" presId="urn:microsoft.com/office/officeart/2005/8/layout/vList2"/>
    <dgm:cxn modelId="{935DD25B-41AA-4241-99FA-9342DD15718B}" type="presParOf" srcId="{18278DA0-5FE5-471D-BD8A-5511F15F19AB}" destId="{95D80460-9F1C-4D73-BFB0-ADB2859ABCF5}" srcOrd="4" destOrd="0" presId="urn:microsoft.com/office/officeart/2005/8/layout/vList2"/>
    <dgm:cxn modelId="{AA66ABC1-28C1-43CF-89A8-7BED8073D1F9}" type="presParOf" srcId="{18278DA0-5FE5-471D-BD8A-5511F15F19AB}" destId="{464E4DB9-54F4-4A33-A939-7C2292A7EDA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22E494-8E72-42DC-B16F-244324D3B9D6}" type="doc">
      <dgm:prSet loTypeId="urn:microsoft.com/office/officeart/2016/7/layout/VerticalHollowActionList" loCatId="List" qsTypeId="urn:microsoft.com/office/officeart/2005/8/quickstyle/simple2" qsCatId="simple" csTypeId="urn:microsoft.com/office/officeart/2005/8/colors/colorful1" csCatId="colorful" phldr="1"/>
      <dgm:spPr/>
      <dgm:t>
        <a:bodyPr/>
        <a:lstStyle/>
        <a:p>
          <a:endParaRPr lang="en-US"/>
        </a:p>
      </dgm:t>
    </dgm:pt>
    <dgm:pt modelId="{D25EB36C-9A87-4DE1-A277-8E0AB5B55C5F}">
      <dgm:prSet/>
      <dgm:spPr/>
      <dgm:t>
        <a:bodyPr/>
        <a:lstStyle/>
        <a:p>
          <a:r>
            <a:rPr lang="en-US" dirty="0"/>
            <a:t>Approving a change to a new Nonconforming Use</a:t>
          </a:r>
        </a:p>
      </dgm:t>
    </dgm:pt>
    <dgm:pt modelId="{74E4EB20-4891-44E2-AD66-73B962C56148}" type="parTrans" cxnId="{E3287D5A-44E9-4A29-9942-25E3642C8B0A}">
      <dgm:prSet/>
      <dgm:spPr/>
      <dgm:t>
        <a:bodyPr/>
        <a:lstStyle/>
        <a:p>
          <a:endParaRPr lang="en-US"/>
        </a:p>
      </dgm:t>
    </dgm:pt>
    <dgm:pt modelId="{BDA6AB71-46BF-4DE3-98BE-599353F26C76}" type="sibTrans" cxnId="{E3287D5A-44E9-4A29-9942-25E3642C8B0A}">
      <dgm:prSet/>
      <dgm:spPr/>
      <dgm:t>
        <a:bodyPr/>
        <a:lstStyle/>
        <a:p>
          <a:endParaRPr lang="en-US"/>
        </a:p>
      </dgm:t>
    </dgm:pt>
    <dgm:pt modelId="{D7AF5C1E-8EA5-4889-B33A-F0DE3C64B2EB}">
      <dgm:prSet custT="1"/>
      <dgm:spPr/>
      <dgm:t>
        <a:bodyPr/>
        <a:lstStyle/>
        <a:p>
          <a:r>
            <a:rPr lang="en-US" sz="2800" dirty="0"/>
            <a:t>New Use must not enlarge or extend nonconforming use.</a:t>
          </a:r>
        </a:p>
      </dgm:t>
    </dgm:pt>
    <dgm:pt modelId="{6D723655-518B-4507-8993-2149B2C0CDC9}" type="parTrans" cxnId="{228BF9D2-2BA1-4E6D-938D-C564D2742377}">
      <dgm:prSet/>
      <dgm:spPr/>
      <dgm:t>
        <a:bodyPr/>
        <a:lstStyle/>
        <a:p>
          <a:endParaRPr lang="en-US"/>
        </a:p>
      </dgm:t>
    </dgm:pt>
    <dgm:pt modelId="{1018CC2C-2751-4EFF-B3BE-3F3E5E7C0352}" type="sibTrans" cxnId="{228BF9D2-2BA1-4E6D-938D-C564D2742377}">
      <dgm:prSet/>
      <dgm:spPr/>
      <dgm:t>
        <a:bodyPr/>
        <a:lstStyle/>
        <a:p>
          <a:endParaRPr lang="en-US"/>
        </a:p>
      </dgm:t>
    </dgm:pt>
    <dgm:pt modelId="{7C4DF0A1-481B-4CEF-BE03-4A654FD08790}">
      <dgm:prSet custT="1"/>
      <dgm:spPr/>
      <dgm:t>
        <a:bodyPr/>
        <a:lstStyle/>
        <a:p>
          <a:r>
            <a:rPr lang="en-US" sz="2800" dirty="0"/>
            <a:t>Zoning Regulations must provide for this liberal approach to maintaining a nonconforming use in lieu of requiring abandonment.</a:t>
          </a:r>
        </a:p>
      </dgm:t>
    </dgm:pt>
    <dgm:pt modelId="{889649B2-D3F9-431C-857C-CB39F3A71AC0}" type="parTrans" cxnId="{392A82BC-C7B0-468B-9143-AAC4A7D406E4}">
      <dgm:prSet/>
      <dgm:spPr/>
      <dgm:t>
        <a:bodyPr/>
        <a:lstStyle/>
        <a:p>
          <a:endParaRPr lang="en-US"/>
        </a:p>
      </dgm:t>
    </dgm:pt>
    <dgm:pt modelId="{1AA90B84-AD00-40A0-B40E-8401779668EC}" type="sibTrans" cxnId="{392A82BC-C7B0-468B-9143-AAC4A7D406E4}">
      <dgm:prSet/>
      <dgm:spPr/>
      <dgm:t>
        <a:bodyPr/>
        <a:lstStyle/>
        <a:p>
          <a:endParaRPr lang="en-US"/>
        </a:p>
      </dgm:t>
    </dgm:pt>
    <dgm:pt modelId="{0D6C4B6C-671E-4D13-9413-14C87EACAB63}">
      <dgm:prSet/>
      <dgm:spPr/>
      <dgm:t>
        <a:bodyPr/>
        <a:lstStyle/>
        <a:p>
          <a:r>
            <a:rPr lang="en-US" dirty="0"/>
            <a:t>Point O’Woods Association, Inc. v Old Lyme Zoning Board of Appeals.  178 Conn 364 (1979), CT Supreme Court</a:t>
          </a:r>
        </a:p>
      </dgm:t>
    </dgm:pt>
    <dgm:pt modelId="{A7F16936-9B77-43AA-A0D0-40BD55C113A5}" type="parTrans" cxnId="{A3115385-93A3-4A1C-AEB3-7C2D8BA3CA2C}">
      <dgm:prSet/>
      <dgm:spPr/>
      <dgm:t>
        <a:bodyPr/>
        <a:lstStyle/>
        <a:p>
          <a:endParaRPr lang="en-US"/>
        </a:p>
      </dgm:t>
    </dgm:pt>
    <dgm:pt modelId="{4AFEA252-950B-4658-9F02-994F939CB9FC}" type="sibTrans" cxnId="{A3115385-93A3-4A1C-AEB3-7C2D8BA3CA2C}">
      <dgm:prSet/>
      <dgm:spPr/>
      <dgm:t>
        <a:bodyPr/>
        <a:lstStyle/>
        <a:p>
          <a:endParaRPr lang="en-US"/>
        </a:p>
      </dgm:t>
    </dgm:pt>
    <dgm:pt modelId="{37127F2B-AE97-44F2-9453-25EC5067E53F}">
      <dgm:prSet custT="1"/>
      <dgm:spPr/>
      <dgm:t>
        <a:bodyPr/>
        <a:lstStyle/>
        <a:p>
          <a:r>
            <a:rPr lang="en-US" sz="2800" dirty="0"/>
            <a:t>Case involved conversion of a two unit building with a general store on the first floor and a 900 square foot apartment on second floor to a two-apartment building.</a:t>
          </a:r>
        </a:p>
      </dgm:t>
    </dgm:pt>
    <dgm:pt modelId="{23F64D87-185D-429D-B8E7-CE1218C0BA92}" type="parTrans" cxnId="{2EAAF3CD-36BB-4C81-8385-AF32AB4E91F4}">
      <dgm:prSet/>
      <dgm:spPr/>
      <dgm:t>
        <a:bodyPr/>
        <a:lstStyle/>
        <a:p>
          <a:endParaRPr lang="en-US"/>
        </a:p>
      </dgm:t>
    </dgm:pt>
    <dgm:pt modelId="{9ACEBB25-013D-434C-A93D-FE1E8A7E6AF8}" type="sibTrans" cxnId="{2EAAF3CD-36BB-4C81-8385-AF32AB4E91F4}">
      <dgm:prSet/>
      <dgm:spPr/>
      <dgm:t>
        <a:bodyPr/>
        <a:lstStyle/>
        <a:p>
          <a:endParaRPr lang="en-US"/>
        </a:p>
      </dgm:t>
    </dgm:pt>
    <dgm:pt modelId="{D9C91B5C-8738-437A-A88E-203495A557B1}" type="pres">
      <dgm:prSet presAssocID="{8F22E494-8E72-42DC-B16F-244324D3B9D6}" presName="Name0" presStyleCnt="0">
        <dgm:presLayoutVars>
          <dgm:dir/>
          <dgm:animLvl val="lvl"/>
          <dgm:resizeHandles val="exact"/>
        </dgm:presLayoutVars>
      </dgm:prSet>
      <dgm:spPr/>
    </dgm:pt>
    <dgm:pt modelId="{D71B3F35-F1BE-4284-BB5F-FC738768122C}" type="pres">
      <dgm:prSet presAssocID="{D25EB36C-9A87-4DE1-A277-8E0AB5B55C5F}" presName="linNode" presStyleCnt="0"/>
      <dgm:spPr/>
    </dgm:pt>
    <dgm:pt modelId="{CF4A6649-2C37-46B5-B406-0F88A9F7DCC5}" type="pres">
      <dgm:prSet presAssocID="{D25EB36C-9A87-4DE1-A277-8E0AB5B55C5F}" presName="parentText" presStyleLbl="solidFgAcc1" presStyleIdx="0" presStyleCnt="2">
        <dgm:presLayoutVars>
          <dgm:chMax val="1"/>
          <dgm:bulletEnabled/>
        </dgm:presLayoutVars>
      </dgm:prSet>
      <dgm:spPr/>
    </dgm:pt>
    <dgm:pt modelId="{ABE70B72-D1C3-48D0-A87B-BB8CBE94A13D}" type="pres">
      <dgm:prSet presAssocID="{D25EB36C-9A87-4DE1-A277-8E0AB5B55C5F}" presName="descendantText" presStyleLbl="alignNode1" presStyleIdx="0" presStyleCnt="2">
        <dgm:presLayoutVars>
          <dgm:bulletEnabled/>
        </dgm:presLayoutVars>
      </dgm:prSet>
      <dgm:spPr/>
    </dgm:pt>
    <dgm:pt modelId="{3845855E-4B41-4DA2-B2AD-49F0294914A8}" type="pres">
      <dgm:prSet presAssocID="{BDA6AB71-46BF-4DE3-98BE-599353F26C76}" presName="sp" presStyleCnt="0"/>
      <dgm:spPr/>
    </dgm:pt>
    <dgm:pt modelId="{6F95A7D8-3FE0-4EDC-95D5-5421AF0DAF6E}" type="pres">
      <dgm:prSet presAssocID="{0D6C4B6C-671E-4D13-9413-14C87EACAB63}" presName="linNode" presStyleCnt="0"/>
      <dgm:spPr/>
    </dgm:pt>
    <dgm:pt modelId="{51E6D3F4-E734-44BC-BE93-FA800460E774}" type="pres">
      <dgm:prSet presAssocID="{0D6C4B6C-671E-4D13-9413-14C87EACAB63}" presName="parentText" presStyleLbl="solidFgAcc1" presStyleIdx="1" presStyleCnt="2">
        <dgm:presLayoutVars>
          <dgm:chMax val="1"/>
          <dgm:bulletEnabled/>
        </dgm:presLayoutVars>
      </dgm:prSet>
      <dgm:spPr/>
    </dgm:pt>
    <dgm:pt modelId="{3B04C189-B9F7-4A21-9FD7-CAD505DF9ED8}" type="pres">
      <dgm:prSet presAssocID="{0D6C4B6C-671E-4D13-9413-14C87EACAB63}" presName="descendantText" presStyleLbl="alignNode1" presStyleIdx="1" presStyleCnt="2">
        <dgm:presLayoutVars>
          <dgm:bulletEnabled/>
        </dgm:presLayoutVars>
      </dgm:prSet>
      <dgm:spPr/>
    </dgm:pt>
  </dgm:ptLst>
  <dgm:cxnLst>
    <dgm:cxn modelId="{B510152F-C874-49D2-A792-BC4ECD554D1B}" type="presOf" srcId="{8F22E494-8E72-42DC-B16F-244324D3B9D6}" destId="{D9C91B5C-8738-437A-A88E-203495A557B1}" srcOrd="0" destOrd="0" presId="urn:microsoft.com/office/officeart/2016/7/layout/VerticalHollowActionList"/>
    <dgm:cxn modelId="{1155974B-79FB-4C9C-93C0-C44F354C2339}" type="presOf" srcId="{37127F2B-AE97-44F2-9453-25EC5067E53F}" destId="{3B04C189-B9F7-4A21-9FD7-CAD505DF9ED8}" srcOrd="0" destOrd="0" presId="urn:microsoft.com/office/officeart/2016/7/layout/VerticalHollowActionList"/>
    <dgm:cxn modelId="{E3287D5A-44E9-4A29-9942-25E3642C8B0A}" srcId="{8F22E494-8E72-42DC-B16F-244324D3B9D6}" destId="{D25EB36C-9A87-4DE1-A277-8E0AB5B55C5F}" srcOrd="0" destOrd="0" parTransId="{74E4EB20-4891-44E2-AD66-73B962C56148}" sibTransId="{BDA6AB71-46BF-4DE3-98BE-599353F26C76}"/>
    <dgm:cxn modelId="{A3115385-93A3-4A1C-AEB3-7C2D8BA3CA2C}" srcId="{8F22E494-8E72-42DC-B16F-244324D3B9D6}" destId="{0D6C4B6C-671E-4D13-9413-14C87EACAB63}" srcOrd="1" destOrd="0" parTransId="{A7F16936-9B77-43AA-A0D0-40BD55C113A5}" sibTransId="{4AFEA252-950B-4658-9F02-994F939CB9FC}"/>
    <dgm:cxn modelId="{D39877AB-8BF3-4A13-96D6-96CDC6066B04}" type="presOf" srcId="{D7AF5C1E-8EA5-4889-B33A-F0DE3C64B2EB}" destId="{ABE70B72-D1C3-48D0-A87B-BB8CBE94A13D}" srcOrd="0" destOrd="0" presId="urn:microsoft.com/office/officeart/2016/7/layout/VerticalHollowActionList"/>
    <dgm:cxn modelId="{CCB017B9-58AA-4AB7-A7BD-8ECE8812F802}" type="presOf" srcId="{0D6C4B6C-671E-4D13-9413-14C87EACAB63}" destId="{51E6D3F4-E734-44BC-BE93-FA800460E774}" srcOrd="0" destOrd="0" presId="urn:microsoft.com/office/officeart/2016/7/layout/VerticalHollowActionList"/>
    <dgm:cxn modelId="{392A82BC-C7B0-468B-9143-AAC4A7D406E4}" srcId="{D25EB36C-9A87-4DE1-A277-8E0AB5B55C5F}" destId="{7C4DF0A1-481B-4CEF-BE03-4A654FD08790}" srcOrd="1" destOrd="0" parTransId="{889649B2-D3F9-431C-857C-CB39F3A71AC0}" sibTransId="{1AA90B84-AD00-40A0-B40E-8401779668EC}"/>
    <dgm:cxn modelId="{2EAAF3CD-36BB-4C81-8385-AF32AB4E91F4}" srcId="{0D6C4B6C-671E-4D13-9413-14C87EACAB63}" destId="{37127F2B-AE97-44F2-9453-25EC5067E53F}" srcOrd="0" destOrd="0" parTransId="{23F64D87-185D-429D-B8E7-CE1218C0BA92}" sibTransId="{9ACEBB25-013D-434C-A93D-FE1E8A7E6AF8}"/>
    <dgm:cxn modelId="{228BF9D2-2BA1-4E6D-938D-C564D2742377}" srcId="{D25EB36C-9A87-4DE1-A277-8E0AB5B55C5F}" destId="{D7AF5C1E-8EA5-4889-B33A-F0DE3C64B2EB}" srcOrd="0" destOrd="0" parTransId="{6D723655-518B-4507-8993-2149B2C0CDC9}" sibTransId="{1018CC2C-2751-4EFF-B3BE-3F3E5E7C0352}"/>
    <dgm:cxn modelId="{098E05E7-AF8C-4445-8B60-3A8EC0C587EE}" type="presOf" srcId="{7C4DF0A1-481B-4CEF-BE03-4A654FD08790}" destId="{ABE70B72-D1C3-48D0-A87B-BB8CBE94A13D}" srcOrd="0" destOrd="1" presId="urn:microsoft.com/office/officeart/2016/7/layout/VerticalHollowActionList"/>
    <dgm:cxn modelId="{85334BFB-B48D-4EF8-A05D-1DB6F38131A4}" type="presOf" srcId="{D25EB36C-9A87-4DE1-A277-8E0AB5B55C5F}" destId="{CF4A6649-2C37-46B5-B406-0F88A9F7DCC5}" srcOrd="0" destOrd="0" presId="urn:microsoft.com/office/officeart/2016/7/layout/VerticalHollowActionList"/>
    <dgm:cxn modelId="{093AF4AF-2794-4661-B651-3EA31AB33D00}" type="presParOf" srcId="{D9C91B5C-8738-437A-A88E-203495A557B1}" destId="{D71B3F35-F1BE-4284-BB5F-FC738768122C}" srcOrd="0" destOrd="0" presId="urn:microsoft.com/office/officeart/2016/7/layout/VerticalHollowActionList"/>
    <dgm:cxn modelId="{9E632C5C-F98C-4327-8BD1-563F95C69270}" type="presParOf" srcId="{D71B3F35-F1BE-4284-BB5F-FC738768122C}" destId="{CF4A6649-2C37-46B5-B406-0F88A9F7DCC5}" srcOrd="0" destOrd="0" presId="urn:microsoft.com/office/officeart/2016/7/layout/VerticalHollowActionList"/>
    <dgm:cxn modelId="{8D0FCDD2-801B-4F75-9EDD-9F2BD0D7FFA8}" type="presParOf" srcId="{D71B3F35-F1BE-4284-BB5F-FC738768122C}" destId="{ABE70B72-D1C3-48D0-A87B-BB8CBE94A13D}" srcOrd="1" destOrd="0" presId="urn:microsoft.com/office/officeart/2016/7/layout/VerticalHollowActionList"/>
    <dgm:cxn modelId="{BCB3667A-43BF-4518-ABA4-F49F62220587}" type="presParOf" srcId="{D9C91B5C-8738-437A-A88E-203495A557B1}" destId="{3845855E-4B41-4DA2-B2AD-49F0294914A8}" srcOrd="1" destOrd="0" presId="urn:microsoft.com/office/officeart/2016/7/layout/VerticalHollowActionList"/>
    <dgm:cxn modelId="{61F77ACA-F870-4AA3-B611-4C50B289C80E}" type="presParOf" srcId="{D9C91B5C-8738-437A-A88E-203495A557B1}" destId="{6F95A7D8-3FE0-4EDC-95D5-5421AF0DAF6E}" srcOrd="2" destOrd="0" presId="urn:microsoft.com/office/officeart/2016/7/layout/VerticalHollowActionList"/>
    <dgm:cxn modelId="{FA01F1D8-D5F3-4429-93EF-06B2C119C15F}" type="presParOf" srcId="{6F95A7D8-3FE0-4EDC-95D5-5421AF0DAF6E}" destId="{51E6D3F4-E734-44BC-BE93-FA800460E774}" srcOrd="0" destOrd="0" presId="urn:microsoft.com/office/officeart/2016/7/layout/VerticalHollowActionList"/>
    <dgm:cxn modelId="{B70B38BC-65B4-47CF-81F2-B962F2140EFF}" type="presParOf" srcId="{6F95A7D8-3FE0-4EDC-95D5-5421AF0DAF6E}" destId="{3B04C189-B9F7-4A21-9FD7-CAD505DF9ED8}"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AE37A-755C-43A9-89F5-E00D06E5A03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8429B85-8F18-4BAD-A409-D8E760641BB3}">
      <dgm:prSet/>
      <dgm:spPr/>
      <dgm:t>
        <a:bodyPr/>
        <a:lstStyle/>
        <a:p>
          <a:r>
            <a:rPr lang="en-US"/>
            <a:t>Two Appellate Court decisions in the 1980s allowed cessation of use to extinguish a nonconforming use.  The goal was abolishing nonconforming uses.  Those decisions created a problem of non-constitutional taking of property rights.  </a:t>
          </a:r>
        </a:p>
      </dgm:t>
    </dgm:pt>
    <dgm:pt modelId="{FDF20F2B-14A4-42BF-A221-7251028E131B}" type="parTrans" cxnId="{BACDADE8-8D81-4D93-B079-A7D9C1ADBE5C}">
      <dgm:prSet/>
      <dgm:spPr/>
      <dgm:t>
        <a:bodyPr/>
        <a:lstStyle/>
        <a:p>
          <a:endParaRPr lang="en-US"/>
        </a:p>
      </dgm:t>
    </dgm:pt>
    <dgm:pt modelId="{2BF87A82-597F-4FDA-B190-31134AD6CD5D}" type="sibTrans" cxnId="{BACDADE8-8D81-4D93-B079-A7D9C1ADBE5C}">
      <dgm:prSet/>
      <dgm:spPr/>
      <dgm:t>
        <a:bodyPr/>
        <a:lstStyle/>
        <a:p>
          <a:endParaRPr lang="en-US"/>
        </a:p>
      </dgm:t>
    </dgm:pt>
    <dgm:pt modelId="{26FE382C-F842-49D0-A306-A9B8DBCD03FA}">
      <dgm:prSet/>
      <dgm:spPr/>
      <dgm:t>
        <a:bodyPr/>
        <a:lstStyle/>
        <a:p>
          <a:r>
            <a:rPr lang="en-US"/>
            <a:t>Public Act 89–277 held that a failure to use a nonconforming use for a period is not enough to abandon it. In addition to mere non-use of property, there must be the owner’s intent to permanently cease the use to establish abandonment. </a:t>
          </a:r>
        </a:p>
      </dgm:t>
    </dgm:pt>
    <dgm:pt modelId="{47B7F4D7-0815-4F55-A320-0984D685D824}" type="parTrans" cxnId="{A6C16A5B-AA82-4362-9AD5-92D1B3350B5F}">
      <dgm:prSet/>
      <dgm:spPr/>
      <dgm:t>
        <a:bodyPr/>
        <a:lstStyle/>
        <a:p>
          <a:endParaRPr lang="en-US"/>
        </a:p>
      </dgm:t>
    </dgm:pt>
    <dgm:pt modelId="{B9DCA995-3B54-4890-A8B8-49EB1DF3518C}" type="sibTrans" cxnId="{A6C16A5B-AA82-4362-9AD5-92D1B3350B5F}">
      <dgm:prSet/>
      <dgm:spPr/>
      <dgm:t>
        <a:bodyPr/>
        <a:lstStyle/>
        <a:p>
          <a:endParaRPr lang="en-US"/>
        </a:p>
      </dgm:t>
    </dgm:pt>
    <dgm:pt modelId="{BEF5EDDB-E886-40C7-9110-DA2B5474453C}">
      <dgm:prSet/>
      <dgm:spPr/>
      <dgm:t>
        <a:bodyPr/>
        <a:lstStyle/>
        <a:p>
          <a:r>
            <a:rPr lang="en-US"/>
            <a:t>To establish abandonment of a nonconforming use it must be proven that:  (1) there was a voluntary discontinuance of the use, and (2) the voluntary discontinuance was accompanied by an intent not to reestablish that use.” </a:t>
          </a:r>
        </a:p>
      </dgm:t>
    </dgm:pt>
    <dgm:pt modelId="{71F607DD-7D26-4BC7-BDA3-37EA88452EF9}" type="parTrans" cxnId="{7E7BB330-F00B-43D5-A43B-D69C606E691B}">
      <dgm:prSet/>
      <dgm:spPr/>
      <dgm:t>
        <a:bodyPr/>
        <a:lstStyle/>
        <a:p>
          <a:endParaRPr lang="en-US"/>
        </a:p>
      </dgm:t>
    </dgm:pt>
    <dgm:pt modelId="{BA4524A8-322C-4DAE-869F-6288A1DBC177}" type="sibTrans" cxnId="{7E7BB330-F00B-43D5-A43B-D69C606E691B}">
      <dgm:prSet/>
      <dgm:spPr/>
      <dgm:t>
        <a:bodyPr/>
        <a:lstStyle/>
        <a:p>
          <a:endParaRPr lang="en-US"/>
        </a:p>
      </dgm:t>
    </dgm:pt>
    <dgm:pt modelId="{65B8C99C-6BA9-4579-9F79-37B7C2D222B5}" type="pres">
      <dgm:prSet presAssocID="{247AE37A-755C-43A9-89F5-E00D06E5A038}" presName="linear" presStyleCnt="0">
        <dgm:presLayoutVars>
          <dgm:animLvl val="lvl"/>
          <dgm:resizeHandles val="exact"/>
        </dgm:presLayoutVars>
      </dgm:prSet>
      <dgm:spPr/>
    </dgm:pt>
    <dgm:pt modelId="{94F32B09-8F2F-4665-A4A3-D7827E137F21}" type="pres">
      <dgm:prSet presAssocID="{08429B85-8F18-4BAD-A409-D8E760641BB3}" presName="parentText" presStyleLbl="node1" presStyleIdx="0" presStyleCnt="3">
        <dgm:presLayoutVars>
          <dgm:chMax val="0"/>
          <dgm:bulletEnabled val="1"/>
        </dgm:presLayoutVars>
      </dgm:prSet>
      <dgm:spPr/>
    </dgm:pt>
    <dgm:pt modelId="{2353A0C2-0AB9-49C5-90D9-041CE1BCB191}" type="pres">
      <dgm:prSet presAssocID="{2BF87A82-597F-4FDA-B190-31134AD6CD5D}" presName="spacer" presStyleCnt="0"/>
      <dgm:spPr/>
    </dgm:pt>
    <dgm:pt modelId="{30699401-DE9E-467A-99BB-505BA3ADC651}" type="pres">
      <dgm:prSet presAssocID="{26FE382C-F842-49D0-A306-A9B8DBCD03FA}" presName="parentText" presStyleLbl="node1" presStyleIdx="1" presStyleCnt="3">
        <dgm:presLayoutVars>
          <dgm:chMax val="0"/>
          <dgm:bulletEnabled val="1"/>
        </dgm:presLayoutVars>
      </dgm:prSet>
      <dgm:spPr/>
    </dgm:pt>
    <dgm:pt modelId="{5DC5DE87-97B4-4F9A-BAF5-E8D85E861CAA}" type="pres">
      <dgm:prSet presAssocID="{B9DCA995-3B54-4890-A8B8-49EB1DF3518C}" presName="spacer" presStyleCnt="0"/>
      <dgm:spPr/>
    </dgm:pt>
    <dgm:pt modelId="{3C137971-58C6-44A6-914C-9094249CB99C}" type="pres">
      <dgm:prSet presAssocID="{BEF5EDDB-E886-40C7-9110-DA2B5474453C}" presName="parentText" presStyleLbl="node1" presStyleIdx="2" presStyleCnt="3">
        <dgm:presLayoutVars>
          <dgm:chMax val="0"/>
          <dgm:bulletEnabled val="1"/>
        </dgm:presLayoutVars>
      </dgm:prSet>
      <dgm:spPr/>
    </dgm:pt>
  </dgm:ptLst>
  <dgm:cxnLst>
    <dgm:cxn modelId="{64893510-3BAE-4673-A19C-F267D247D9E1}" type="presOf" srcId="{08429B85-8F18-4BAD-A409-D8E760641BB3}" destId="{94F32B09-8F2F-4665-A4A3-D7827E137F21}" srcOrd="0" destOrd="0" presId="urn:microsoft.com/office/officeart/2005/8/layout/vList2"/>
    <dgm:cxn modelId="{7E7BB330-F00B-43D5-A43B-D69C606E691B}" srcId="{247AE37A-755C-43A9-89F5-E00D06E5A038}" destId="{BEF5EDDB-E886-40C7-9110-DA2B5474453C}" srcOrd="2" destOrd="0" parTransId="{71F607DD-7D26-4BC7-BDA3-37EA88452EF9}" sibTransId="{BA4524A8-322C-4DAE-869F-6288A1DBC177}"/>
    <dgm:cxn modelId="{A6C16A5B-AA82-4362-9AD5-92D1B3350B5F}" srcId="{247AE37A-755C-43A9-89F5-E00D06E5A038}" destId="{26FE382C-F842-49D0-A306-A9B8DBCD03FA}" srcOrd="1" destOrd="0" parTransId="{47B7F4D7-0815-4F55-A320-0984D685D824}" sibTransId="{B9DCA995-3B54-4890-A8B8-49EB1DF3518C}"/>
    <dgm:cxn modelId="{BA99996E-7A03-4F40-902D-6C1ED3960335}" type="presOf" srcId="{26FE382C-F842-49D0-A306-A9B8DBCD03FA}" destId="{30699401-DE9E-467A-99BB-505BA3ADC651}" srcOrd="0" destOrd="0" presId="urn:microsoft.com/office/officeart/2005/8/layout/vList2"/>
    <dgm:cxn modelId="{842B057C-6585-410E-9680-D2ED53ADD4D5}" type="presOf" srcId="{BEF5EDDB-E886-40C7-9110-DA2B5474453C}" destId="{3C137971-58C6-44A6-914C-9094249CB99C}" srcOrd="0" destOrd="0" presId="urn:microsoft.com/office/officeart/2005/8/layout/vList2"/>
    <dgm:cxn modelId="{96293680-428F-4345-AEDE-00E1E005769A}" type="presOf" srcId="{247AE37A-755C-43A9-89F5-E00D06E5A038}" destId="{65B8C99C-6BA9-4579-9F79-37B7C2D222B5}" srcOrd="0" destOrd="0" presId="urn:microsoft.com/office/officeart/2005/8/layout/vList2"/>
    <dgm:cxn modelId="{BACDADE8-8D81-4D93-B079-A7D9C1ADBE5C}" srcId="{247AE37A-755C-43A9-89F5-E00D06E5A038}" destId="{08429B85-8F18-4BAD-A409-D8E760641BB3}" srcOrd="0" destOrd="0" parTransId="{FDF20F2B-14A4-42BF-A221-7251028E131B}" sibTransId="{2BF87A82-597F-4FDA-B190-31134AD6CD5D}"/>
    <dgm:cxn modelId="{F139B948-091D-4407-B536-65D496605B15}" type="presParOf" srcId="{65B8C99C-6BA9-4579-9F79-37B7C2D222B5}" destId="{94F32B09-8F2F-4665-A4A3-D7827E137F21}" srcOrd="0" destOrd="0" presId="urn:microsoft.com/office/officeart/2005/8/layout/vList2"/>
    <dgm:cxn modelId="{3A0B7DB5-559B-466F-A659-D1B20322C6AC}" type="presParOf" srcId="{65B8C99C-6BA9-4579-9F79-37B7C2D222B5}" destId="{2353A0C2-0AB9-49C5-90D9-041CE1BCB191}" srcOrd="1" destOrd="0" presId="urn:microsoft.com/office/officeart/2005/8/layout/vList2"/>
    <dgm:cxn modelId="{91AEBBB3-71BB-4726-80B3-985325E89E05}" type="presParOf" srcId="{65B8C99C-6BA9-4579-9F79-37B7C2D222B5}" destId="{30699401-DE9E-467A-99BB-505BA3ADC651}" srcOrd="2" destOrd="0" presId="urn:microsoft.com/office/officeart/2005/8/layout/vList2"/>
    <dgm:cxn modelId="{C38FA4F1-0160-403E-8DB4-AE51D83D4DF3}" type="presParOf" srcId="{65B8C99C-6BA9-4579-9F79-37B7C2D222B5}" destId="{5DC5DE87-97B4-4F9A-BAF5-E8D85E861CAA}" srcOrd="3" destOrd="0" presId="urn:microsoft.com/office/officeart/2005/8/layout/vList2"/>
    <dgm:cxn modelId="{00E6F0B5-3A62-4FF6-94C8-552D328DB516}" type="presParOf" srcId="{65B8C99C-6BA9-4579-9F79-37B7C2D222B5}" destId="{3C137971-58C6-44A6-914C-9094249CB99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60CBA-3AEB-4464-8FD4-0D52B65E9C4C}">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EA7802-97F6-46AD-BC19-67328B762F93}">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Definitions, Case Law &amp; History</a:t>
          </a:r>
        </a:p>
      </dsp:txBody>
      <dsp:txXfrm>
        <a:off x="0" y="2124"/>
        <a:ext cx="10515600" cy="724514"/>
      </dsp:txXfrm>
    </dsp:sp>
    <dsp:sp modelId="{6F9D2F30-4482-447E-8756-C904DA6AAB9C}">
      <dsp:nvSpPr>
        <dsp:cNvPr id="0" name=""/>
        <dsp:cNvSpPr/>
      </dsp:nvSpPr>
      <dsp:spPr>
        <a:xfrm>
          <a:off x="0" y="72663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610C9-A71D-4FF7-B74C-CFF0399460AC}">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Approving Changes to Nonconformities</a:t>
          </a:r>
        </a:p>
      </dsp:txBody>
      <dsp:txXfrm>
        <a:off x="0" y="726639"/>
        <a:ext cx="10515600" cy="724514"/>
      </dsp:txXfrm>
    </dsp:sp>
    <dsp:sp modelId="{852BBF43-CD0B-4134-9E50-42D832992DEA}">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C9EA3-2A1F-4E15-B8E6-02206E60FD2A}">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Scope of Nonconformities in Connecticut</a:t>
          </a:r>
        </a:p>
      </dsp:txBody>
      <dsp:txXfrm>
        <a:off x="0" y="1451154"/>
        <a:ext cx="10515600" cy="724514"/>
      </dsp:txXfrm>
    </dsp:sp>
    <dsp:sp modelId="{53619119-EF47-4A3D-821B-C036DA031E58}">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32F79-2F0E-4023-B92B-DD941583195E}">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Criteria for Change of Nonconformities</a:t>
          </a:r>
        </a:p>
      </dsp:txBody>
      <dsp:txXfrm>
        <a:off x="0" y="2175669"/>
        <a:ext cx="10515600" cy="724514"/>
      </dsp:txXfrm>
    </dsp:sp>
    <dsp:sp modelId="{57045E22-AE1A-4C82-AC90-3D745756A5A4}">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FAEB5-488A-4767-9B64-9B57BFDFD813}">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Nonconformities: Exceptions and Expansions</a:t>
          </a:r>
        </a:p>
      </dsp:txBody>
      <dsp:txXfrm>
        <a:off x="0" y="2900183"/>
        <a:ext cx="10515600" cy="724514"/>
      </dsp:txXfrm>
    </dsp:sp>
    <dsp:sp modelId="{C4E0F0CA-08E6-488B-85EB-CD62C99BD629}">
      <dsp:nvSpPr>
        <dsp:cNvPr id="0" name=""/>
        <dsp:cNvSpPr/>
      </dsp:nvSpPr>
      <dsp:spPr>
        <a:xfrm>
          <a:off x="0" y="362469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43505-AE13-4B77-8855-DA1A1957649F}">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Conformity versus Intent of Property Owner</a:t>
          </a:r>
        </a:p>
      </dsp:txBody>
      <dsp:txXfrm>
        <a:off x="0" y="3624698"/>
        <a:ext cx="10515600" cy="72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C53CE-312B-400D-8E6A-4635CB4CE270}">
      <dsp:nvSpPr>
        <dsp:cNvPr id="0" name=""/>
        <dsp:cNvSpPr/>
      </dsp:nvSpPr>
      <dsp:spPr>
        <a:xfrm>
          <a:off x="0" y="2540793"/>
          <a:ext cx="12063410" cy="0"/>
        </a:xfrm>
        <a:prstGeom prst="line">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tailEnd type="triangle" w="lg" len="lg"/>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A69E26B-610A-460B-8DC9-F49A37B64039}">
      <dsp:nvSpPr>
        <dsp:cNvPr id="0" name=""/>
        <dsp:cNvSpPr/>
      </dsp:nvSpPr>
      <dsp:spPr>
        <a:xfrm rot="8100000">
          <a:off x="367731" y="618145"/>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D47F3AA-634C-409F-BD69-E4BACD9CCCFA}">
      <dsp:nvSpPr>
        <dsp:cNvPr id="0" name=""/>
        <dsp:cNvSpPr/>
      </dsp:nvSpPr>
      <dsp:spPr>
        <a:xfrm>
          <a:off x="402004" y="652418"/>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292B0A5-8BE5-4E84-8618-26EA28CFF4A3}">
      <dsp:nvSpPr>
        <dsp:cNvPr id="0" name=""/>
        <dsp:cNvSpPr/>
      </dsp:nvSpPr>
      <dsp:spPr>
        <a:xfrm>
          <a:off x="740137" y="103664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t" anchorCtr="0">
          <a:noAutofit/>
        </a:bodyPr>
        <a:lstStyle/>
        <a:p>
          <a:pPr marL="0" lvl="0" indent="0" algn="l" defTabSz="622300">
            <a:lnSpc>
              <a:spcPct val="90000"/>
            </a:lnSpc>
            <a:spcBef>
              <a:spcPct val="0"/>
            </a:spcBef>
            <a:spcAft>
              <a:spcPct val="35000"/>
            </a:spcAft>
            <a:buNone/>
          </a:pPr>
          <a:r>
            <a:rPr lang="en-US" sz="1400" kern="1200" dirty="0"/>
            <a:t>Legislature establishes Zoning Enabling Act </a:t>
          </a:r>
        </a:p>
      </dsp:txBody>
      <dsp:txXfrm>
        <a:off x="740137" y="1036643"/>
        <a:ext cx="1035237" cy="1504149"/>
      </dsp:txXfrm>
    </dsp:sp>
    <dsp:sp modelId="{AA393DB5-4DAB-4AB9-875A-4BE9E87DA2BF}">
      <dsp:nvSpPr>
        <dsp:cNvPr id="0" name=""/>
        <dsp:cNvSpPr/>
      </dsp:nvSpPr>
      <dsp:spPr>
        <a:xfrm>
          <a:off x="740137" y="508158"/>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1925</a:t>
          </a:r>
        </a:p>
      </dsp:txBody>
      <dsp:txXfrm>
        <a:off x="740137" y="508158"/>
        <a:ext cx="1035237" cy="528484"/>
      </dsp:txXfrm>
    </dsp:sp>
    <dsp:sp modelId="{D10F2BCE-B77B-4F05-95FD-A65109E5DEA0}">
      <dsp:nvSpPr>
        <dsp:cNvPr id="0" name=""/>
        <dsp:cNvSpPr/>
      </dsp:nvSpPr>
      <dsp:spPr>
        <a:xfrm>
          <a:off x="521987" y="103664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DDE1E5C-76D1-411D-97D4-8F1977E9842D}">
      <dsp:nvSpPr>
        <dsp:cNvPr id="0" name=""/>
        <dsp:cNvSpPr/>
      </dsp:nvSpPr>
      <dsp:spPr>
        <a:xfrm>
          <a:off x="488541"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1AAD205-8152-4363-B661-3C3A26A103FF}">
      <dsp:nvSpPr>
        <dsp:cNvPr id="0" name=""/>
        <dsp:cNvSpPr/>
      </dsp:nvSpPr>
      <dsp:spPr>
        <a:xfrm rot="18900000">
          <a:off x="902217" y="4175952"/>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E4364CD-3B8A-4A42-AB11-744F4277900A}">
      <dsp:nvSpPr>
        <dsp:cNvPr id="0" name=""/>
        <dsp:cNvSpPr/>
      </dsp:nvSpPr>
      <dsp:spPr>
        <a:xfrm>
          <a:off x="936490" y="4210225"/>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7310A89-F151-435B-963F-FD9908E8C694}">
      <dsp:nvSpPr>
        <dsp:cNvPr id="0" name=""/>
        <dsp:cNvSpPr/>
      </dsp:nvSpPr>
      <dsp:spPr>
        <a:xfrm>
          <a:off x="1274623" y="2561816"/>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b" anchorCtr="0">
          <a:noAutofit/>
        </a:bodyPr>
        <a:lstStyle/>
        <a:p>
          <a:pPr marL="0" lvl="0" indent="0" algn="l" defTabSz="622300">
            <a:lnSpc>
              <a:spcPct val="90000"/>
            </a:lnSpc>
            <a:spcBef>
              <a:spcPct val="0"/>
            </a:spcBef>
            <a:spcAft>
              <a:spcPct val="35000"/>
            </a:spcAft>
            <a:buNone/>
          </a:pPr>
          <a:r>
            <a:rPr lang="en-US" sz="1400" kern="1200" dirty="0"/>
            <a:t>PA 61-569  eliminates rule that nonconform building can’t be rebuilt</a:t>
          </a:r>
        </a:p>
      </dsp:txBody>
      <dsp:txXfrm>
        <a:off x="1274623" y="2561816"/>
        <a:ext cx="1035237" cy="1504149"/>
      </dsp:txXfrm>
    </dsp:sp>
    <dsp:sp modelId="{6386BA6E-453A-41E1-ADAD-7626B92BD1BF}">
      <dsp:nvSpPr>
        <dsp:cNvPr id="0" name=""/>
        <dsp:cNvSpPr/>
      </dsp:nvSpPr>
      <dsp:spPr>
        <a:xfrm>
          <a:off x="1274623" y="4065965"/>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1961</a:t>
          </a:r>
        </a:p>
      </dsp:txBody>
      <dsp:txXfrm>
        <a:off x="1274623" y="4065965"/>
        <a:ext cx="1035237" cy="528484"/>
      </dsp:txXfrm>
    </dsp:sp>
    <dsp:sp modelId="{DB95D829-80DF-4ADA-B04C-CE92ADFB6606}">
      <dsp:nvSpPr>
        <dsp:cNvPr id="0" name=""/>
        <dsp:cNvSpPr/>
      </dsp:nvSpPr>
      <dsp:spPr>
        <a:xfrm>
          <a:off x="1056472" y="2561816"/>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4B71067-EBEC-4112-A9D1-8B8A7A437FC8}">
      <dsp:nvSpPr>
        <dsp:cNvPr id="0" name=""/>
        <dsp:cNvSpPr/>
      </dsp:nvSpPr>
      <dsp:spPr>
        <a:xfrm>
          <a:off x="1023027" y="2514252"/>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2A10E59-9AE2-4DF3-96DD-EDCD8C4E8AB4}">
      <dsp:nvSpPr>
        <dsp:cNvPr id="0" name=""/>
        <dsp:cNvSpPr/>
      </dsp:nvSpPr>
      <dsp:spPr>
        <a:xfrm rot="8100000">
          <a:off x="1667922" y="649674"/>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5FADE15-D8CD-4574-8110-FF5852D1CA0E}">
      <dsp:nvSpPr>
        <dsp:cNvPr id="0" name=""/>
        <dsp:cNvSpPr/>
      </dsp:nvSpPr>
      <dsp:spPr>
        <a:xfrm>
          <a:off x="1702195" y="683947"/>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5E51A1E-350C-4C54-A95D-AF8C0185BE53}">
      <dsp:nvSpPr>
        <dsp:cNvPr id="0" name=""/>
        <dsp:cNvSpPr/>
      </dsp:nvSpPr>
      <dsp:spPr>
        <a:xfrm>
          <a:off x="2040328" y="1068172"/>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t" anchorCtr="0">
          <a:noAutofit/>
        </a:bodyPr>
        <a:lstStyle/>
        <a:p>
          <a:pPr marL="0" lvl="0" indent="0" algn="l" defTabSz="622300">
            <a:lnSpc>
              <a:spcPct val="90000"/>
            </a:lnSpc>
            <a:spcBef>
              <a:spcPct val="0"/>
            </a:spcBef>
            <a:spcAft>
              <a:spcPct val="35000"/>
            </a:spcAft>
            <a:buNone/>
          </a:pPr>
          <a:r>
            <a:rPr lang="en-US" sz="1400" kern="1200" dirty="0"/>
            <a:t>PA 67-896 Declares 5 year violation without enforcement become a non-conform</a:t>
          </a:r>
        </a:p>
      </dsp:txBody>
      <dsp:txXfrm>
        <a:off x="2040328" y="1068172"/>
        <a:ext cx="1035237" cy="1504149"/>
      </dsp:txXfrm>
    </dsp:sp>
    <dsp:sp modelId="{4D733DDC-52FE-4EF8-9F1E-9D68AF5C4AAC}">
      <dsp:nvSpPr>
        <dsp:cNvPr id="0" name=""/>
        <dsp:cNvSpPr/>
      </dsp:nvSpPr>
      <dsp:spPr>
        <a:xfrm>
          <a:off x="2040328" y="539688"/>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1967</a:t>
          </a:r>
        </a:p>
      </dsp:txBody>
      <dsp:txXfrm>
        <a:off x="2040328" y="539688"/>
        <a:ext cx="1035237" cy="528484"/>
      </dsp:txXfrm>
    </dsp:sp>
    <dsp:sp modelId="{545CEC4B-3407-46AF-B442-9369796AE17B}">
      <dsp:nvSpPr>
        <dsp:cNvPr id="0" name=""/>
        <dsp:cNvSpPr/>
      </dsp:nvSpPr>
      <dsp:spPr>
        <a:xfrm>
          <a:off x="1822178" y="1068172"/>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32D5EBAD-28FA-433F-8FFB-2BD24A55CA87}">
      <dsp:nvSpPr>
        <dsp:cNvPr id="0" name=""/>
        <dsp:cNvSpPr/>
      </dsp:nvSpPr>
      <dsp:spPr>
        <a:xfrm>
          <a:off x="1788732" y="2524758"/>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2ADE0A1-5A96-4EC9-A072-6B7D27E21A40}">
      <dsp:nvSpPr>
        <dsp:cNvPr id="0" name=""/>
        <dsp:cNvSpPr/>
      </dsp:nvSpPr>
      <dsp:spPr>
        <a:xfrm rot="18900000">
          <a:off x="2507203" y="4154929"/>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6A622F5-DA0B-40BE-9ECF-F90062F2C4A8}">
      <dsp:nvSpPr>
        <dsp:cNvPr id="0" name=""/>
        <dsp:cNvSpPr/>
      </dsp:nvSpPr>
      <dsp:spPr>
        <a:xfrm>
          <a:off x="2541475" y="4189202"/>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C3872F7-BED3-48C7-9E1F-9181A69EEA42}">
      <dsp:nvSpPr>
        <dsp:cNvPr id="0" name=""/>
        <dsp:cNvSpPr/>
      </dsp:nvSpPr>
      <dsp:spPr>
        <a:xfrm>
          <a:off x="2879609" y="254079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b" anchorCtr="0">
          <a:noAutofit/>
        </a:bodyPr>
        <a:lstStyle/>
        <a:p>
          <a:pPr marL="0" lvl="0" indent="0" algn="l" defTabSz="622300">
            <a:lnSpc>
              <a:spcPct val="90000"/>
            </a:lnSpc>
            <a:spcBef>
              <a:spcPct val="0"/>
            </a:spcBef>
            <a:spcAft>
              <a:spcPct val="35000"/>
            </a:spcAft>
            <a:buNone/>
          </a:pPr>
          <a:r>
            <a:rPr lang="en-US" sz="1400" kern="1200" dirty="0"/>
            <a:t>PA 71-388 Declares 3- year violation without enforcement becomes a non-conform</a:t>
          </a:r>
        </a:p>
      </dsp:txBody>
      <dsp:txXfrm>
        <a:off x="2879609" y="2540793"/>
        <a:ext cx="1035237" cy="1504149"/>
      </dsp:txXfrm>
    </dsp:sp>
    <dsp:sp modelId="{AB7575DE-D4B0-429E-A9C3-D5B62FD65975}">
      <dsp:nvSpPr>
        <dsp:cNvPr id="0" name=""/>
        <dsp:cNvSpPr/>
      </dsp:nvSpPr>
      <dsp:spPr>
        <a:xfrm>
          <a:off x="2879609" y="4044942"/>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1971</a:t>
          </a:r>
        </a:p>
      </dsp:txBody>
      <dsp:txXfrm>
        <a:off x="2879609" y="4044942"/>
        <a:ext cx="1035237" cy="528484"/>
      </dsp:txXfrm>
    </dsp:sp>
    <dsp:sp modelId="{FBE7581B-2DD0-428B-BC70-6879FC1D49F9}">
      <dsp:nvSpPr>
        <dsp:cNvPr id="0" name=""/>
        <dsp:cNvSpPr/>
      </dsp:nvSpPr>
      <dsp:spPr>
        <a:xfrm>
          <a:off x="2661458" y="254079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044C62D-5736-4918-BEA6-979249616921}">
      <dsp:nvSpPr>
        <dsp:cNvPr id="0" name=""/>
        <dsp:cNvSpPr/>
      </dsp:nvSpPr>
      <dsp:spPr>
        <a:xfrm>
          <a:off x="2628012"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4B00C1B-68D7-4826-8BF1-A98B1376B337}">
      <dsp:nvSpPr>
        <dsp:cNvPr id="0" name=""/>
        <dsp:cNvSpPr/>
      </dsp:nvSpPr>
      <dsp:spPr>
        <a:xfrm rot="8100000">
          <a:off x="3220360" y="618145"/>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E0D9077-E872-4303-9D8D-6A10B15A93FF}">
      <dsp:nvSpPr>
        <dsp:cNvPr id="0" name=""/>
        <dsp:cNvSpPr/>
      </dsp:nvSpPr>
      <dsp:spPr>
        <a:xfrm>
          <a:off x="3254632" y="652418"/>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E4D695E-46B9-4E32-85C7-617B8F870CCE}">
      <dsp:nvSpPr>
        <dsp:cNvPr id="0" name=""/>
        <dsp:cNvSpPr/>
      </dsp:nvSpPr>
      <dsp:spPr>
        <a:xfrm>
          <a:off x="3592766" y="103664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t" anchorCtr="0">
          <a:noAutofit/>
        </a:bodyPr>
        <a:lstStyle/>
        <a:p>
          <a:pPr marL="0" lvl="0" indent="0" algn="l" defTabSz="622300">
            <a:lnSpc>
              <a:spcPct val="90000"/>
            </a:lnSpc>
            <a:spcBef>
              <a:spcPct val="0"/>
            </a:spcBef>
            <a:spcAft>
              <a:spcPct val="35000"/>
            </a:spcAft>
            <a:buNone/>
          </a:pPr>
          <a:r>
            <a:rPr lang="en-US" sz="1400" kern="1200" dirty="0"/>
            <a:t>PA  77-509  requires conformity with </a:t>
          </a:r>
          <a:r>
            <a:rPr lang="en-US" sz="1400" kern="1200"/>
            <a:t>zoning to </a:t>
          </a:r>
          <a:r>
            <a:rPr lang="en-US" sz="1400" kern="1200" dirty="0"/>
            <a:t>get a building  permit</a:t>
          </a:r>
        </a:p>
      </dsp:txBody>
      <dsp:txXfrm>
        <a:off x="3592766" y="1036643"/>
        <a:ext cx="1035237" cy="1504149"/>
      </dsp:txXfrm>
    </dsp:sp>
    <dsp:sp modelId="{ED46B7E9-79D9-4321-9290-C73C926812DC}">
      <dsp:nvSpPr>
        <dsp:cNvPr id="0" name=""/>
        <dsp:cNvSpPr/>
      </dsp:nvSpPr>
      <dsp:spPr>
        <a:xfrm>
          <a:off x="3592766" y="508158"/>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1977</a:t>
          </a:r>
        </a:p>
      </dsp:txBody>
      <dsp:txXfrm>
        <a:off x="3592766" y="508158"/>
        <a:ext cx="1035237" cy="528484"/>
      </dsp:txXfrm>
    </dsp:sp>
    <dsp:sp modelId="{02A82035-3485-42A0-A46F-5103764DADEA}">
      <dsp:nvSpPr>
        <dsp:cNvPr id="0" name=""/>
        <dsp:cNvSpPr/>
      </dsp:nvSpPr>
      <dsp:spPr>
        <a:xfrm>
          <a:off x="3374615" y="103664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DD729234-455E-4196-84A6-4E90376DB8AA}">
      <dsp:nvSpPr>
        <dsp:cNvPr id="0" name=""/>
        <dsp:cNvSpPr/>
      </dsp:nvSpPr>
      <dsp:spPr>
        <a:xfrm>
          <a:off x="3341169"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3CCDBCC-C40A-41AF-BB40-B20A9AB919D8}">
      <dsp:nvSpPr>
        <dsp:cNvPr id="0" name=""/>
        <dsp:cNvSpPr/>
      </dsp:nvSpPr>
      <dsp:spPr>
        <a:xfrm rot="18900000">
          <a:off x="3933517" y="4154929"/>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25D9000-2762-4B6C-BFD6-7B6C2D0122B9}">
      <dsp:nvSpPr>
        <dsp:cNvPr id="0" name=""/>
        <dsp:cNvSpPr/>
      </dsp:nvSpPr>
      <dsp:spPr>
        <a:xfrm>
          <a:off x="3967790" y="4189202"/>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08C98A3-4322-425C-8260-4319044AFBF1}">
      <dsp:nvSpPr>
        <dsp:cNvPr id="0" name=""/>
        <dsp:cNvSpPr/>
      </dsp:nvSpPr>
      <dsp:spPr>
        <a:xfrm>
          <a:off x="4305923" y="254079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b" anchorCtr="0">
          <a:noAutofit/>
        </a:bodyPr>
        <a:lstStyle/>
        <a:p>
          <a:pPr marL="0" lvl="0" indent="0" algn="l" defTabSz="622300">
            <a:lnSpc>
              <a:spcPct val="90000"/>
            </a:lnSpc>
            <a:spcBef>
              <a:spcPct val="0"/>
            </a:spcBef>
            <a:spcAft>
              <a:spcPct val="35000"/>
            </a:spcAft>
            <a:buNone/>
          </a:pPr>
          <a:r>
            <a:rPr lang="en-US" sz="1400" kern="1200" dirty="0"/>
            <a:t>CT Supreme Court holds owner’s   property rights  not lost by NC registration</a:t>
          </a:r>
        </a:p>
      </dsp:txBody>
      <dsp:txXfrm>
        <a:off x="4305923" y="2540793"/>
        <a:ext cx="1035237" cy="1504149"/>
      </dsp:txXfrm>
    </dsp:sp>
    <dsp:sp modelId="{52F3B4A2-8EDD-4B40-B5F3-A1CECB56D29F}">
      <dsp:nvSpPr>
        <dsp:cNvPr id="0" name=""/>
        <dsp:cNvSpPr/>
      </dsp:nvSpPr>
      <dsp:spPr>
        <a:xfrm>
          <a:off x="4305923" y="4044942"/>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1981</a:t>
          </a:r>
        </a:p>
      </dsp:txBody>
      <dsp:txXfrm>
        <a:off x="4305923" y="4044942"/>
        <a:ext cx="1035237" cy="528484"/>
      </dsp:txXfrm>
    </dsp:sp>
    <dsp:sp modelId="{4A2B3FB7-F9B6-43D5-A931-C70A3750EA87}">
      <dsp:nvSpPr>
        <dsp:cNvPr id="0" name=""/>
        <dsp:cNvSpPr/>
      </dsp:nvSpPr>
      <dsp:spPr>
        <a:xfrm>
          <a:off x="4087772" y="254079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83D4573F-3CB1-4541-8BEE-E8224A8ED015}">
      <dsp:nvSpPr>
        <dsp:cNvPr id="0" name=""/>
        <dsp:cNvSpPr/>
      </dsp:nvSpPr>
      <dsp:spPr>
        <a:xfrm>
          <a:off x="4054326"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5CEDE2E-B759-4DAB-B35E-CAE0A0FAFEBF}">
      <dsp:nvSpPr>
        <dsp:cNvPr id="0" name=""/>
        <dsp:cNvSpPr/>
      </dsp:nvSpPr>
      <dsp:spPr>
        <a:xfrm rot="8100000">
          <a:off x="4646674" y="618145"/>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9E57991-D825-40A1-AF27-6245C5CDF161}">
      <dsp:nvSpPr>
        <dsp:cNvPr id="0" name=""/>
        <dsp:cNvSpPr/>
      </dsp:nvSpPr>
      <dsp:spPr>
        <a:xfrm>
          <a:off x="4680947" y="652418"/>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60702AF-5F6D-49D6-A7C1-C6F928E795E9}">
      <dsp:nvSpPr>
        <dsp:cNvPr id="0" name=""/>
        <dsp:cNvSpPr/>
      </dsp:nvSpPr>
      <dsp:spPr>
        <a:xfrm>
          <a:off x="5019080" y="103664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t" anchorCtr="0">
          <a:noAutofit/>
        </a:bodyPr>
        <a:lstStyle/>
        <a:p>
          <a:pPr marL="0" lvl="0" indent="0" algn="l" defTabSz="622300">
            <a:lnSpc>
              <a:spcPct val="90000"/>
            </a:lnSpc>
            <a:spcBef>
              <a:spcPct val="0"/>
            </a:spcBef>
            <a:spcAft>
              <a:spcPct val="35000"/>
            </a:spcAft>
            <a:buNone/>
          </a:pPr>
          <a:r>
            <a:rPr lang="en-US" sz="1400" kern="1200" dirty="0"/>
            <a:t>PA 89-277 ensures NC use not terminated without property owner intent</a:t>
          </a:r>
        </a:p>
      </dsp:txBody>
      <dsp:txXfrm>
        <a:off x="5019080" y="1036643"/>
        <a:ext cx="1035237" cy="1504149"/>
      </dsp:txXfrm>
    </dsp:sp>
    <dsp:sp modelId="{36EAF7F9-5AC6-4478-A931-8A5E17EC7EDA}">
      <dsp:nvSpPr>
        <dsp:cNvPr id="0" name=""/>
        <dsp:cNvSpPr/>
      </dsp:nvSpPr>
      <dsp:spPr>
        <a:xfrm>
          <a:off x="5019080" y="508158"/>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1989</a:t>
          </a:r>
        </a:p>
      </dsp:txBody>
      <dsp:txXfrm>
        <a:off x="5019080" y="508158"/>
        <a:ext cx="1035237" cy="528484"/>
      </dsp:txXfrm>
    </dsp:sp>
    <dsp:sp modelId="{D628E339-EFB8-49B3-B183-490B2A9F19A2}">
      <dsp:nvSpPr>
        <dsp:cNvPr id="0" name=""/>
        <dsp:cNvSpPr/>
      </dsp:nvSpPr>
      <dsp:spPr>
        <a:xfrm>
          <a:off x="4800929" y="103664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5605CDD-A690-4151-A04D-061B4EFBEECB}">
      <dsp:nvSpPr>
        <dsp:cNvPr id="0" name=""/>
        <dsp:cNvSpPr/>
      </dsp:nvSpPr>
      <dsp:spPr>
        <a:xfrm>
          <a:off x="4767483"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079CD69-4F3F-4FF3-864C-F535C1B87061}">
      <dsp:nvSpPr>
        <dsp:cNvPr id="0" name=""/>
        <dsp:cNvSpPr/>
      </dsp:nvSpPr>
      <dsp:spPr>
        <a:xfrm rot="18900000">
          <a:off x="5359831" y="4154929"/>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6FAC896-F7A9-4B8B-8C01-895188D17985}">
      <dsp:nvSpPr>
        <dsp:cNvPr id="0" name=""/>
        <dsp:cNvSpPr/>
      </dsp:nvSpPr>
      <dsp:spPr>
        <a:xfrm>
          <a:off x="5394104" y="4189202"/>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2F0FB37-33DC-4F41-85A1-52D2DC02F205}">
      <dsp:nvSpPr>
        <dsp:cNvPr id="0" name=""/>
        <dsp:cNvSpPr/>
      </dsp:nvSpPr>
      <dsp:spPr>
        <a:xfrm>
          <a:off x="5732237" y="254079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b" anchorCtr="0">
          <a:noAutofit/>
        </a:bodyPr>
        <a:lstStyle/>
        <a:p>
          <a:pPr marL="0" lvl="0" indent="0" algn="l" defTabSz="622300">
            <a:lnSpc>
              <a:spcPct val="90000"/>
            </a:lnSpc>
            <a:spcBef>
              <a:spcPct val="0"/>
            </a:spcBef>
            <a:spcAft>
              <a:spcPct val="35000"/>
            </a:spcAft>
            <a:buNone/>
          </a:pPr>
          <a:r>
            <a:rPr lang="en-US" sz="1400" kern="1200" dirty="0"/>
            <a:t>PA 91-199 expands 3- year violation without enforcement on lot line violation</a:t>
          </a:r>
        </a:p>
      </dsp:txBody>
      <dsp:txXfrm>
        <a:off x="5732237" y="2540793"/>
        <a:ext cx="1035237" cy="1504149"/>
      </dsp:txXfrm>
    </dsp:sp>
    <dsp:sp modelId="{E3C68463-CA2D-441F-891A-3536F67AC25F}">
      <dsp:nvSpPr>
        <dsp:cNvPr id="0" name=""/>
        <dsp:cNvSpPr/>
      </dsp:nvSpPr>
      <dsp:spPr>
        <a:xfrm>
          <a:off x="5732237" y="4044942"/>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1991</a:t>
          </a:r>
        </a:p>
      </dsp:txBody>
      <dsp:txXfrm>
        <a:off x="5732237" y="4044942"/>
        <a:ext cx="1035237" cy="528484"/>
      </dsp:txXfrm>
    </dsp:sp>
    <dsp:sp modelId="{2A60B37F-94B7-4830-8F57-3E8D9E067521}">
      <dsp:nvSpPr>
        <dsp:cNvPr id="0" name=""/>
        <dsp:cNvSpPr/>
      </dsp:nvSpPr>
      <dsp:spPr>
        <a:xfrm>
          <a:off x="5514086" y="254079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05D958D1-23A9-4027-8144-BA74B29CB9C3}">
      <dsp:nvSpPr>
        <dsp:cNvPr id="0" name=""/>
        <dsp:cNvSpPr/>
      </dsp:nvSpPr>
      <dsp:spPr>
        <a:xfrm>
          <a:off x="5480641"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DCB6F97-B933-48C6-A751-53F8CC8E9F22}">
      <dsp:nvSpPr>
        <dsp:cNvPr id="0" name=""/>
        <dsp:cNvSpPr/>
      </dsp:nvSpPr>
      <dsp:spPr>
        <a:xfrm rot="8100000">
          <a:off x="6072988" y="618145"/>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325B89B-661D-4551-ABFD-D1AC01947E2C}">
      <dsp:nvSpPr>
        <dsp:cNvPr id="0" name=""/>
        <dsp:cNvSpPr/>
      </dsp:nvSpPr>
      <dsp:spPr>
        <a:xfrm>
          <a:off x="6107261" y="652418"/>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158552AD-743B-4AC4-840A-6291CBD9A20D}">
      <dsp:nvSpPr>
        <dsp:cNvPr id="0" name=""/>
        <dsp:cNvSpPr/>
      </dsp:nvSpPr>
      <dsp:spPr>
        <a:xfrm>
          <a:off x="6445394" y="103664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t" anchorCtr="0">
          <a:noAutofit/>
        </a:bodyPr>
        <a:lstStyle/>
        <a:p>
          <a:pPr marL="0" lvl="0" indent="0" algn="l" defTabSz="622300">
            <a:lnSpc>
              <a:spcPct val="90000"/>
            </a:lnSpc>
            <a:spcBef>
              <a:spcPct val="0"/>
            </a:spcBef>
            <a:spcAft>
              <a:spcPct val="35000"/>
            </a:spcAft>
            <a:buNone/>
          </a:pPr>
          <a:r>
            <a:rPr lang="en-US" sz="1400" kern="1200" dirty="0"/>
            <a:t>CT Supreme Court identifies criteria for NC use expansion v. intensified</a:t>
          </a:r>
        </a:p>
      </dsp:txBody>
      <dsp:txXfrm>
        <a:off x="6445394" y="1036643"/>
        <a:ext cx="1035237" cy="1504149"/>
      </dsp:txXfrm>
    </dsp:sp>
    <dsp:sp modelId="{5AABE0C3-8E74-4143-9DB1-F9B53CAB7BB9}">
      <dsp:nvSpPr>
        <dsp:cNvPr id="0" name=""/>
        <dsp:cNvSpPr/>
      </dsp:nvSpPr>
      <dsp:spPr>
        <a:xfrm>
          <a:off x="6445394" y="508158"/>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1991</a:t>
          </a:r>
        </a:p>
      </dsp:txBody>
      <dsp:txXfrm>
        <a:off x="6445394" y="508158"/>
        <a:ext cx="1035237" cy="528484"/>
      </dsp:txXfrm>
    </dsp:sp>
    <dsp:sp modelId="{B1D1367E-4395-4C49-881C-FF7DBF21DB19}">
      <dsp:nvSpPr>
        <dsp:cNvPr id="0" name=""/>
        <dsp:cNvSpPr/>
      </dsp:nvSpPr>
      <dsp:spPr>
        <a:xfrm>
          <a:off x="6227243" y="103664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E4D67767-A785-49BD-951B-98D8FC4BD487}">
      <dsp:nvSpPr>
        <dsp:cNvPr id="0" name=""/>
        <dsp:cNvSpPr/>
      </dsp:nvSpPr>
      <dsp:spPr>
        <a:xfrm>
          <a:off x="6193798"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3A706CA-C7B9-4C49-AEE8-8721810B9B7A}">
      <dsp:nvSpPr>
        <dsp:cNvPr id="0" name=""/>
        <dsp:cNvSpPr/>
      </dsp:nvSpPr>
      <dsp:spPr>
        <a:xfrm rot="18900000">
          <a:off x="6786145" y="4154929"/>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923C8F8-CBBF-4735-8864-ABDA10A4D169}">
      <dsp:nvSpPr>
        <dsp:cNvPr id="0" name=""/>
        <dsp:cNvSpPr/>
      </dsp:nvSpPr>
      <dsp:spPr>
        <a:xfrm>
          <a:off x="6820418" y="4189202"/>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D4C55BD-7F1D-44AB-8645-498827C6691D}">
      <dsp:nvSpPr>
        <dsp:cNvPr id="0" name=""/>
        <dsp:cNvSpPr/>
      </dsp:nvSpPr>
      <dsp:spPr>
        <a:xfrm>
          <a:off x="7158551" y="254079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b" anchorCtr="0">
          <a:noAutofit/>
        </a:bodyPr>
        <a:lstStyle/>
        <a:p>
          <a:pPr marL="0" lvl="0" indent="0" algn="l" defTabSz="622300">
            <a:lnSpc>
              <a:spcPct val="90000"/>
            </a:lnSpc>
            <a:spcBef>
              <a:spcPct val="0"/>
            </a:spcBef>
            <a:spcAft>
              <a:spcPct val="35000"/>
            </a:spcAft>
            <a:buNone/>
          </a:pPr>
          <a:r>
            <a:rPr lang="en-US" sz="1400" kern="1200" dirty="0"/>
            <a:t>Public Act 97-296 exempts industries with years of operation as valid NC</a:t>
          </a:r>
        </a:p>
      </dsp:txBody>
      <dsp:txXfrm>
        <a:off x="7158551" y="2540793"/>
        <a:ext cx="1035237" cy="1504149"/>
      </dsp:txXfrm>
    </dsp:sp>
    <dsp:sp modelId="{56FDDE67-3B5A-4C0F-AAC7-0B4364D21032}">
      <dsp:nvSpPr>
        <dsp:cNvPr id="0" name=""/>
        <dsp:cNvSpPr/>
      </dsp:nvSpPr>
      <dsp:spPr>
        <a:xfrm>
          <a:off x="7158551" y="4044942"/>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1997</a:t>
          </a:r>
        </a:p>
      </dsp:txBody>
      <dsp:txXfrm>
        <a:off x="7158551" y="4044942"/>
        <a:ext cx="1035237" cy="528484"/>
      </dsp:txXfrm>
    </dsp:sp>
    <dsp:sp modelId="{9AB53359-407E-49DD-BC18-32D7DE556218}">
      <dsp:nvSpPr>
        <dsp:cNvPr id="0" name=""/>
        <dsp:cNvSpPr/>
      </dsp:nvSpPr>
      <dsp:spPr>
        <a:xfrm>
          <a:off x="6940401" y="254079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910E6F5F-7056-4E1F-A55D-38D8E84A7709}">
      <dsp:nvSpPr>
        <dsp:cNvPr id="0" name=""/>
        <dsp:cNvSpPr/>
      </dsp:nvSpPr>
      <dsp:spPr>
        <a:xfrm>
          <a:off x="6906955"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8A72031-FE10-49A1-9564-439E47509A61}">
      <dsp:nvSpPr>
        <dsp:cNvPr id="0" name=""/>
        <dsp:cNvSpPr/>
      </dsp:nvSpPr>
      <dsp:spPr>
        <a:xfrm rot="8100000">
          <a:off x="7499302" y="618145"/>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0A8A79EE-2057-49C7-A21F-C4CC9BB57E24}">
      <dsp:nvSpPr>
        <dsp:cNvPr id="0" name=""/>
        <dsp:cNvSpPr/>
      </dsp:nvSpPr>
      <dsp:spPr>
        <a:xfrm>
          <a:off x="7533575" y="652418"/>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570B502-D2DE-4DA6-910E-11F4CC04BE5D}">
      <dsp:nvSpPr>
        <dsp:cNvPr id="0" name=""/>
        <dsp:cNvSpPr/>
      </dsp:nvSpPr>
      <dsp:spPr>
        <a:xfrm>
          <a:off x="7871708" y="103664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t" anchorCtr="0">
          <a:noAutofit/>
        </a:bodyPr>
        <a:lstStyle/>
        <a:p>
          <a:pPr marL="0" lvl="0" indent="0" algn="l" defTabSz="622300">
            <a:lnSpc>
              <a:spcPct val="90000"/>
            </a:lnSpc>
            <a:spcBef>
              <a:spcPct val="0"/>
            </a:spcBef>
            <a:spcAft>
              <a:spcPct val="35000"/>
            </a:spcAft>
            <a:buNone/>
          </a:pPr>
          <a:r>
            <a:rPr lang="en-US" sz="1400" kern="1200" dirty="0"/>
            <a:t>CT Supreme Court upholds uniformity rule in Mackenzie v. Monroe PZC</a:t>
          </a:r>
        </a:p>
      </dsp:txBody>
      <dsp:txXfrm>
        <a:off x="7871708" y="1036643"/>
        <a:ext cx="1035237" cy="1504149"/>
      </dsp:txXfrm>
    </dsp:sp>
    <dsp:sp modelId="{3A1D35CA-4FC7-4DA1-8237-7B3406B814AB}">
      <dsp:nvSpPr>
        <dsp:cNvPr id="0" name=""/>
        <dsp:cNvSpPr/>
      </dsp:nvSpPr>
      <dsp:spPr>
        <a:xfrm>
          <a:off x="7871708" y="508158"/>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2013</a:t>
          </a:r>
        </a:p>
      </dsp:txBody>
      <dsp:txXfrm>
        <a:off x="7871708" y="508158"/>
        <a:ext cx="1035237" cy="528484"/>
      </dsp:txXfrm>
    </dsp:sp>
    <dsp:sp modelId="{D7515E2B-1A6A-4263-9CEE-48279B427672}">
      <dsp:nvSpPr>
        <dsp:cNvPr id="0" name=""/>
        <dsp:cNvSpPr/>
      </dsp:nvSpPr>
      <dsp:spPr>
        <a:xfrm>
          <a:off x="7653558" y="103664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C94F2F29-B3C0-4AA3-8CA9-D3491CCF4334}">
      <dsp:nvSpPr>
        <dsp:cNvPr id="0" name=""/>
        <dsp:cNvSpPr/>
      </dsp:nvSpPr>
      <dsp:spPr>
        <a:xfrm>
          <a:off x="7620112"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84A1859-08EF-45DE-98E9-6183ABC70357}">
      <dsp:nvSpPr>
        <dsp:cNvPr id="0" name=""/>
        <dsp:cNvSpPr/>
      </dsp:nvSpPr>
      <dsp:spPr>
        <a:xfrm rot="18900000">
          <a:off x="8212459" y="4154929"/>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72076ED-E979-44DD-AA73-0D718DA7DE29}">
      <dsp:nvSpPr>
        <dsp:cNvPr id="0" name=""/>
        <dsp:cNvSpPr/>
      </dsp:nvSpPr>
      <dsp:spPr>
        <a:xfrm>
          <a:off x="8246732" y="4189202"/>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FCAF842-424B-4185-A937-9FEF21D4AE1C}">
      <dsp:nvSpPr>
        <dsp:cNvPr id="0" name=""/>
        <dsp:cNvSpPr/>
      </dsp:nvSpPr>
      <dsp:spPr>
        <a:xfrm>
          <a:off x="8584865" y="254079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b" anchorCtr="0">
          <a:noAutofit/>
        </a:bodyPr>
        <a:lstStyle/>
        <a:p>
          <a:pPr marL="0" lvl="0" indent="0" algn="l" defTabSz="622300">
            <a:lnSpc>
              <a:spcPct val="90000"/>
            </a:lnSpc>
            <a:spcBef>
              <a:spcPct val="0"/>
            </a:spcBef>
            <a:spcAft>
              <a:spcPct val="35000"/>
            </a:spcAft>
            <a:buNone/>
          </a:pPr>
          <a:r>
            <a:rPr lang="en-US" sz="1400" kern="1200" dirty="0"/>
            <a:t>PA 13-9 Property owner bears burden of proving non-conformity exists</a:t>
          </a:r>
        </a:p>
      </dsp:txBody>
      <dsp:txXfrm>
        <a:off x="8584865" y="2540793"/>
        <a:ext cx="1035237" cy="1504149"/>
      </dsp:txXfrm>
    </dsp:sp>
    <dsp:sp modelId="{D17B12A1-1347-47E9-ABCC-106F4097A6D3}">
      <dsp:nvSpPr>
        <dsp:cNvPr id="0" name=""/>
        <dsp:cNvSpPr/>
      </dsp:nvSpPr>
      <dsp:spPr>
        <a:xfrm>
          <a:off x="8584865" y="4044942"/>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2013</a:t>
          </a:r>
        </a:p>
      </dsp:txBody>
      <dsp:txXfrm>
        <a:off x="8584865" y="4044942"/>
        <a:ext cx="1035237" cy="528484"/>
      </dsp:txXfrm>
    </dsp:sp>
    <dsp:sp modelId="{893887EA-D17A-4C02-9DC8-EDF4E8A6A94C}">
      <dsp:nvSpPr>
        <dsp:cNvPr id="0" name=""/>
        <dsp:cNvSpPr/>
      </dsp:nvSpPr>
      <dsp:spPr>
        <a:xfrm>
          <a:off x="8366715" y="254079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DE22486F-742B-4241-A99D-B9DA12108A21}">
      <dsp:nvSpPr>
        <dsp:cNvPr id="0" name=""/>
        <dsp:cNvSpPr/>
      </dsp:nvSpPr>
      <dsp:spPr>
        <a:xfrm>
          <a:off x="8333269"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9178804-E255-4464-BC5C-0AA58A5A4D45}">
      <dsp:nvSpPr>
        <dsp:cNvPr id="0" name=""/>
        <dsp:cNvSpPr/>
      </dsp:nvSpPr>
      <dsp:spPr>
        <a:xfrm rot="8100000">
          <a:off x="8925616" y="618145"/>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922B7E0-B57C-4551-B96D-2F2C0719A5B6}">
      <dsp:nvSpPr>
        <dsp:cNvPr id="0" name=""/>
        <dsp:cNvSpPr/>
      </dsp:nvSpPr>
      <dsp:spPr>
        <a:xfrm>
          <a:off x="8959889" y="652418"/>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15904AA-D252-46F1-BDC9-1517767556E0}">
      <dsp:nvSpPr>
        <dsp:cNvPr id="0" name=""/>
        <dsp:cNvSpPr/>
      </dsp:nvSpPr>
      <dsp:spPr>
        <a:xfrm>
          <a:off x="9298022" y="103664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t" anchorCtr="0">
          <a:noAutofit/>
        </a:bodyPr>
        <a:lstStyle/>
        <a:p>
          <a:pPr marL="0" lvl="0" indent="0" algn="l" defTabSz="622300">
            <a:lnSpc>
              <a:spcPct val="90000"/>
            </a:lnSpc>
            <a:spcBef>
              <a:spcPct val="0"/>
            </a:spcBef>
            <a:spcAft>
              <a:spcPct val="35000"/>
            </a:spcAft>
            <a:buNone/>
          </a:pPr>
          <a:r>
            <a:rPr lang="en-US" sz="1400" kern="1200" dirty="0"/>
            <a:t>PA 17-39 declares property owner determines when Bldg. is discontinued</a:t>
          </a:r>
        </a:p>
      </dsp:txBody>
      <dsp:txXfrm>
        <a:off x="9298022" y="1036643"/>
        <a:ext cx="1035237" cy="1504149"/>
      </dsp:txXfrm>
    </dsp:sp>
    <dsp:sp modelId="{C493F16A-BD38-4B56-B63A-9E27F9E41A77}">
      <dsp:nvSpPr>
        <dsp:cNvPr id="0" name=""/>
        <dsp:cNvSpPr/>
      </dsp:nvSpPr>
      <dsp:spPr>
        <a:xfrm>
          <a:off x="9298022" y="508158"/>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2017</a:t>
          </a:r>
        </a:p>
      </dsp:txBody>
      <dsp:txXfrm>
        <a:off x="9298022" y="508158"/>
        <a:ext cx="1035237" cy="528484"/>
      </dsp:txXfrm>
    </dsp:sp>
    <dsp:sp modelId="{0B991AE1-03DF-45FD-8BBF-94703686A06D}">
      <dsp:nvSpPr>
        <dsp:cNvPr id="0" name=""/>
        <dsp:cNvSpPr/>
      </dsp:nvSpPr>
      <dsp:spPr>
        <a:xfrm>
          <a:off x="9079872" y="103664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22A755A7-80B8-452F-A42C-2AD6B8707287}">
      <dsp:nvSpPr>
        <dsp:cNvPr id="0" name=""/>
        <dsp:cNvSpPr/>
      </dsp:nvSpPr>
      <dsp:spPr>
        <a:xfrm>
          <a:off x="9046426"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18570BE-901A-49B6-ABA2-E0E0361A153E}">
      <dsp:nvSpPr>
        <dsp:cNvPr id="0" name=""/>
        <dsp:cNvSpPr/>
      </dsp:nvSpPr>
      <dsp:spPr>
        <a:xfrm rot="18900000">
          <a:off x="9638773" y="4154929"/>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E84BAAC-54BB-4993-B47E-7130ABC83718}">
      <dsp:nvSpPr>
        <dsp:cNvPr id="0" name=""/>
        <dsp:cNvSpPr/>
      </dsp:nvSpPr>
      <dsp:spPr>
        <a:xfrm>
          <a:off x="9673046" y="4189202"/>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0630412-5EC1-4D5D-9312-A2E7B83CCEED}">
      <dsp:nvSpPr>
        <dsp:cNvPr id="0" name=""/>
        <dsp:cNvSpPr/>
      </dsp:nvSpPr>
      <dsp:spPr>
        <a:xfrm>
          <a:off x="10011179" y="254079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b" anchorCtr="0">
          <a:noAutofit/>
        </a:bodyPr>
        <a:lstStyle/>
        <a:p>
          <a:pPr marL="0" lvl="0" indent="0" algn="l" defTabSz="622300">
            <a:lnSpc>
              <a:spcPct val="90000"/>
            </a:lnSpc>
            <a:spcBef>
              <a:spcPct val="0"/>
            </a:spcBef>
            <a:spcAft>
              <a:spcPct val="35000"/>
            </a:spcAft>
            <a:buNone/>
          </a:pPr>
          <a:r>
            <a:rPr lang="en-US" sz="1400" kern="1200" dirty="0"/>
            <a:t>CT Supreme Court rules 4 types of NC uses must evaluated on its own merits</a:t>
          </a:r>
        </a:p>
      </dsp:txBody>
      <dsp:txXfrm>
        <a:off x="10011179" y="2540793"/>
        <a:ext cx="1035237" cy="1504149"/>
      </dsp:txXfrm>
    </dsp:sp>
    <dsp:sp modelId="{3E21965E-0128-4381-A564-413BB05AED4B}">
      <dsp:nvSpPr>
        <dsp:cNvPr id="0" name=""/>
        <dsp:cNvSpPr/>
      </dsp:nvSpPr>
      <dsp:spPr>
        <a:xfrm>
          <a:off x="10011179" y="4044942"/>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2024</a:t>
          </a:r>
        </a:p>
      </dsp:txBody>
      <dsp:txXfrm>
        <a:off x="10011179" y="4044942"/>
        <a:ext cx="1035237" cy="528484"/>
      </dsp:txXfrm>
    </dsp:sp>
    <dsp:sp modelId="{7240623C-9E59-48ED-BDEB-017165276E05}">
      <dsp:nvSpPr>
        <dsp:cNvPr id="0" name=""/>
        <dsp:cNvSpPr/>
      </dsp:nvSpPr>
      <dsp:spPr>
        <a:xfrm>
          <a:off x="9793029" y="254079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382ED007-0EBF-493C-A920-2DE1ED25AA6D}">
      <dsp:nvSpPr>
        <dsp:cNvPr id="0" name=""/>
        <dsp:cNvSpPr/>
      </dsp:nvSpPr>
      <dsp:spPr>
        <a:xfrm>
          <a:off x="9759583"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7C17183-039E-45A0-8DAC-024E3F6324AB}">
      <dsp:nvSpPr>
        <dsp:cNvPr id="0" name=""/>
        <dsp:cNvSpPr/>
      </dsp:nvSpPr>
      <dsp:spPr>
        <a:xfrm rot="8100000">
          <a:off x="10351930" y="618145"/>
          <a:ext cx="308511" cy="3085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74D2C83-0513-43A6-A8FE-6014392E1EBF}">
      <dsp:nvSpPr>
        <dsp:cNvPr id="0" name=""/>
        <dsp:cNvSpPr/>
      </dsp:nvSpPr>
      <dsp:spPr>
        <a:xfrm>
          <a:off x="10386203" y="652418"/>
          <a:ext cx="239965" cy="239965"/>
        </a:xfrm>
        <a:prstGeom prst="ellipse">
          <a:avLst/>
        </a:prstGeom>
        <a:solidFill>
          <a:schemeClr val="lt1">
            <a:alpha val="90000"/>
            <a:hueOff val="0"/>
            <a:satOff val="0"/>
            <a:lumOff val="0"/>
            <a:alphaOff val="0"/>
          </a:schemeClr>
        </a:solid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F78C5CC-ECAC-497D-88A6-5E4DEDD8FE6C}">
      <dsp:nvSpPr>
        <dsp:cNvPr id="0" name=""/>
        <dsp:cNvSpPr/>
      </dsp:nvSpPr>
      <dsp:spPr>
        <a:xfrm>
          <a:off x="10724336" y="1036643"/>
          <a:ext cx="1035237" cy="1504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1838" rIns="0" bIns="31838" numCol="1" spcCol="1270" anchor="t" anchorCtr="0">
          <a:noAutofit/>
        </a:bodyPr>
        <a:lstStyle/>
        <a:p>
          <a:pPr marL="0" lvl="0" indent="0" algn="l" defTabSz="622300">
            <a:lnSpc>
              <a:spcPct val="90000"/>
            </a:lnSpc>
            <a:spcBef>
              <a:spcPct val="0"/>
            </a:spcBef>
            <a:spcAft>
              <a:spcPct val="35000"/>
            </a:spcAft>
            <a:buNone/>
          </a:pPr>
          <a:r>
            <a:rPr lang="en-US" sz="1400" kern="1200" dirty="0" err="1"/>
            <a:t>WestCOG</a:t>
          </a:r>
          <a:r>
            <a:rPr lang="en-US" sz="1400" kern="1200" dirty="0"/>
            <a:t> releases analysis of zoning practices impacting NC Uses.</a:t>
          </a:r>
        </a:p>
      </dsp:txBody>
      <dsp:txXfrm>
        <a:off x="10724336" y="1036643"/>
        <a:ext cx="1035237" cy="1504149"/>
      </dsp:txXfrm>
    </dsp:sp>
    <dsp:sp modelId="{BFC6E0C0-1335-4C5C-8288-FB3AD8962580}">
      <dsp:nvSpPr>
        <dsp:cNvPr id="0" name=""/>
        <dsp:cNvSpPr/>
      </dsp:nvSpPr>
      <dsp:spPr>
        <a:xfrm>
          <a:off x="10724336" y="508158"/>
          <a:ext cx="1035237" cy="528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2025</a:t>
          </a:r>
        </a:p>
      </dsp:txBody>
      <dsp:txXfrm>
        <a:off x="10724336" y="508158"/>
        <a:ext cx="1035237" cy="528484"/>
      </dsp:txXfrm>
    </dsp:sp>
    <dsp:sp modelId="{99930C4E-FFE6-4C81-8FC1-5B9DA5CD88F7}">
      <dsp:nvSpPr>
        <dsp:cNvPr id="0" name=""/>
        <dsp:cNvSpPr/>
      </dsp:nvSpPr>
      <dsp:spPr>
        <a:xfrm>
          <a:off x="10506186" y="1036643"/>
          <a:ext cx="0" cy="1504149"/>
        </a:xfrm>
        <a:prstGeom prst="line">
          <a:avLst/>
        </a:prstGeom>
        <a:noFill/>
        <a:ln w="6350" cap="flat" cmpd="sng" algn="ctr">
          <a:solidFill>
            <a:schemeClr val="accent1">
              <a:hueOff val="0"/>
              <a:satOff val="0"/>
              <a:lumOff val="0"/>
              <a:alphaOff val="0"/>
            </a:schemeClr>
          </a:solidFill>
          <a:prstDash val="dash"/>
          <a:miter lim="800000"/>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sp>
    <dsp:sp modelId="{468870A9-601E-4832-872F-36BEA47BA1B3}">
      <dsp:nvSpPr>
        <dsp:cNvPr id="0" name=""/>
        <dsp:cNvSpPr/>
      </dsp:nvSpPr>
      <dsp:spPr>
        <a:xfrm>
          <a:off x="10472740" y="2493229"/>
          <a:ext cx="78534" cy="9512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8B555-3E2C-44E6-A24E-A8240913E406}">
      <dsp:nvSpPr>
        <dsp:cNvPr id="0" name=""/>
        <dsp:cNvSpPr/>
      </dsp:nvSpPr>
      <dsp:spPr>
        <a:xfrm>
          <a:off x="0" y="100962"/>
          <a:ext cx="6364224" cy="15500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Today 71% of Connecticut’s Zoning Regulations Allow for a change of one nonconforming use to another less nonconforming use.</a:t>
          </a:r>
        </a:p>
      </dsp:txBody>
      <dsp:txXfrm>
        <a:off x="75666" y="176628"/>
        <a:ext cx="6212892" cy="1398698"/>
      </dsp:txXfrm>
    </dsp:sp>
    <dsp:sp modelId="{A368D309-9A02-4E93-9441-068E3CA87475}">
      <dsp:nvSpPr>
        <dsp:cNvPr id="0" name=""/>
        <dsp:cNvSpPr/>
      </dsp:nvSpPr>
      <dsp:spPr>
        <a:xfrm>
          <a:off x="0" y="1714353"/>
          <a:ext cx="6364224" cy="155003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Yet there is room for improvement: decision making criteria range from primitive to sophisticated.</a:t>
          </a:r>
        </a:p>
      </dsp:txBody>
      <dsp:txXfrm>
        <a:off x="75666" y="1790019"/>
        <a:ext cx="6212892" cy="1398698"/>
      </dsp:txXfrm>
    </dsp:sp>
    <dsp:sp modelId="{95D80460-9F1C-4D73-BFB0-ADB2859ABCF5}">
      <dsp:nvSpPr>
        <dsp:cNvPr id="0" name=""/>
        <dsp:cNvSpPr/>
      </dsp:nvSpPr>
      <dsp:spPr>
        <a:xfrm>
          <a:off x="0" y="3327743"/>
          <a:ext cx="6364224" cy="155003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 1979 Connecticut Supreme Court decision allowed a change of one nonconforming use to another. Avoids inadvertent takings of property without compensation.  </a:t>
          </a:r>
        </a:p>
      </dsp:txBody>
      <dsp:txXfrm>
        <a:off x="75666" y="3403409"/>
        <a:ext cx="6212892" cy="1398698"/>
      </dsp:txXfrm>
    </dsp:sp>
    <dsp:sp modelId="{464E4DB9-54F4-4A33-A939-7C2292A7EDA9}">
      <dsp:nvSpPr>
        <dsp:cNvPr id="0" name=""/>
        <dsp:cNvSpPr/>
      </dsp:nvSpPr>
      <dsp:spPr>
        <a:xfrm>
          <a:off x="0" y="4877774"/>
          <a:ext cx="6364224"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06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(Point O’Woods Association, Inc. v Old Lyme Zoning Board of Appeals.  178 Conn 364 (1979)</a:t>
          </a:r>
        </a:p>
      </dsp:txBody>
      <dsp:txXfrm>
        <a:off x="0" y="4877774"/>
        <a:ext cx="6364224" cy="535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70B72-D1C3-48D0-A87B-BB8CBE94A13D}">
      <dsp:nvSpPr>
        <dsp:cNvPr id="0" name=""/>
        <dsp:cNvSpPr/>
      </dsp:nvSpPr>
      <dsp:spPr>
        <a:xfrm>
          <a:off x="2103120" y="382"/>
          <a:ext cx="8412480" cy="2111928"/>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536430" rIns="163225" bIns="536430" numCol="1" spcCol="1270" anchor="ctr" anchorCtr="0">
          <a:noAutofit/>
        </a:bodyPr>
        <a:lstStyle/>
        <a:p>
          <a:pPr marL="0" lvl="0" indent="0" algn="l" defTabSz="1244600">
            <a:lnSpc>
              <a:spcPct val="90000"/>
            </a:lnSpc>
            <a:spcBef>
              <a:spcPct val="0"/>
            </a:spcBef>
            <a:spcAft>
              <a:spcPct val="35000"/>
            </a:spcAft>
            <a:buNone/>
          </a:pPr>
          <a:r>
            <a:rPr lang="en-US" sz="2800" kern="1200" dirty="0"/>
            <a:t>New Use must not enlarge or extend nonconforming use.</a:t>
          </a:r>
        </a:p>
        <a:p>
          <a:pPr marL="0" lvl="0" indent="0" algn="l" defTabSz="1244600">
            <a:lnSpc>
              <a:spcPct val="90000"/>
            </a:lnSpc>
            <a:spcBef>
              <a:spcPct val="0"/>
            </a:spcBef>
            <a:spcAft>
              <a:spcPct val="35000"/>
            </a:spcAft>
            <a:buNone/>
          </a:pPr>
          <a:r>
            <a:rPr lang="en-US" sz="2800" kern="1200" dirty="0"/>
            <a:t>Zoning Regulations must provide for this liberal approach to maintaining a nonconforming use in lieu of requiring abandonment.</a:t>
          </a:r>
        </a:p>
      </dsp:txBody>
      <dsp:txXfrm>
        <a:off x="2103120" y="382"/>
        <a:ext cx="8412480" cy="2111928"/>
      </dsp:txXfrm>
    </dsp:sp>
    <dsp:sp modelId="{CF4A6649-2C37-46B5-B406-0F88A9F7DCC5}">
      <dsp:nvSpPr>
        <dsp:cNvPr id="0" name=""/>
        <dsp:cNvSpPr/>
      </dsp:nvSpPr>
      <dsp:spPr>
        <a:xfrm>
          <a:off x="0" y="382"/>
          <a:ext cx="2103120" cy="2111928"/>
        </a:xfrm>
        <a:prstGeom prst="rect">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208612" rIns="111290" bIns="208612" numCol="1" spcCol="1270" anchor="ctr" anchorCtr="0">
          <a:noAutofit/>
        </a:bodyPr>
        <a:lstStyle/>
        <a:p>
          <a:pPr marL="0" lvl="0" indent="0" algn="ctr" defTabSz="755650">
            <a:lnSpc>
              <a:spcPct val="90000"/>
            </a:lnSpc>
            <a:spcBef>
              <a:spcPct val="0"/>
            </a:spcBef>
            <a:spcAft>
              <a:spcPct val="35000"/>
            </a:spcAft>
            <a:buNone/>
          </a:pPr>
          <a:r>
            <a:rPr lang="en-US" sz="1700" kern="1200" dirty="0"/>
            <a:t>Approving a change to a new Nonconforming Use</a:t>
          </a:r>
        </a:p>
      </dsp:txBody>
      <dsp:txXfrm>
        <a:off x="0" y="382"/>
        <a:ext cx="2103120" cy="2111928"/>
      </dsp:txXfrm>
    </dsp:sp>
    <dsp:sp modelId="{3B04C189-B9F7-4A21-9FD7-CAD505DF9ED8}">
      <dsp:nvSpPr>
        <dsp:cNvPr id="0" name=""/>
        <dsp:cNvSpPr/>
      </dsp:nvSpPr>
      <dsp:spPr>
        <a:xfrm>
          <a:off x="2103120" y="2239026"/>
          <a:ext cx="8412480" cy="2111928"/>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225" tIns="536430" rIns="163225" bIns="536430" numCol="1" spcCol="1270" anchor="ctr" anchorCtr="0">
          <a:noAutofit/>
        </a:bodyPr>
        <a:lstStyle/>
        <a:p>
          <a:pPr marL="0" lvl="0" indent="0" algn="l" defTabSz="1244600">
            <a:lnSpc>
              <a:spcPct val="90000"/>
            </a:lnSpc>
            <a:spcBef>
              <a:spcPct val="0"/>
            </a:spcBef>
            <a:spcAft>
              <a:spcPct val="35000"/>
            </a:spcAft>
            <a:buNone/>
          </a:pPr>
          <a:r>
            <a:rPr lang="en-US" sz="2800" kern="1200" dirty="0"/>
            <a:t>Case involved conversion of a two unit building with a general store on the first floor and a 900 square foot apartment on second floor to a two-apartment building.</a:t>
          </a:r>
        </a:p>
      </dsp:txBody>
      <dsp:txXfrm>
        <a:off x="2103120" y="2239026"/>
        <a:ext cx="8412480" cy="2111928"/>
      </dsp:txXfrm>
    </dsp:sp>
    <dsp:sp modelId="{51E6D3F4-E734-44BC-BE93-FA800460E774}">
      <dsp:nvSpPr>
        <dsp:cNvPr id="0" name=""/>
        <dsp:cNvSpPr/>
      </dsp:nvSpPr>
      <dsp:spPr>
        <a:xfrm>
          <a:off x="0" y="2239026"/>
          <a:ext cx="2103120" cy="2111928"/>
        </a:xfrm>
        <a:prstGeom prst="rect">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208612" rIns="111290" bIns="208612" numCol="1" spcCol="1270" anchor="ctr" anchorCtr="0">
          <a:noAutofit/>
        </a:bodyPr>
        <a:lstStyle/>
        <a:p>
          <a:pPr marL="0" lvl="0" indent="0" algn="ctr" defTabSz="755650">
            <a:lnSpc>
              <a:spcPct val="90000"/>
            </a:lnSpc>
            <a:spcBef>
              <a:spcPct val="0"/>
            </a:spcBef>
            <a:spcAft>
              <a:spcPct val="35000"/>
            </a:spcAft>
            <a:buNone/>
          </a:pPr>
          <a:r>
            <a:rPr lang="en-US" sz="1700" kern="1200" dirty="0"/>
            <a:t>Point O’Woods Association, Inc. v Old Lyme Zoning Board of Appeals.  178 Conn 364 (1979), CT Supreme Court</a:t>
          </a:r>
        </a:p>
      </dsp:txBody>
      <dsp:txXfrm>
        <a:off x="0" y="2239026"/>
        <a:ext cx="2103120" cy="21119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2B09-8F2F-4665-A4A3-D7827E137F21}">
      <dsp:nvSpPr>
        <dsp:cNvPr id="0" name=""/>
        <dsp:cNvSpPr/>
      </dsp:nvSpPr>
      <dsp:spPr>
        <a:xfrm>
          <a:off x="0" y="113070"/>
          <a:ext cx="6900512" cy="1731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Two Appellate Court decisions in the 1980s allowed cessation of use to extinguish a nonconforming use.  The goal was abolishing nonconforming uses.  Those decisions created a problem of non-constitutional taking of property rights.  </a:t>
          </a:r>
        </a:p>
      </dsp:txBody>
      <dsp:txXfrm>
        <a:off x="84530" y="197600"/>
        <a:ext cx="6731452" cy="1562540"/>
      </dsp:txXfrm>
    </dsp:sp>
    <dsp:sp modelId="{30699401-DE9E-467A-99BB-505BA3ADC651}">
      <dsp:nvSpPr>
        <dsp:cNvPr id="0" name=""/>
        <dsp:cNvSpPr/>
      </dsp:nvSpPr>
      <dsp:spPr>
        <a:xfrm>
          <a:off x="0" y="1902270"/>
          <a:ext cx="6900512" cy="173160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Public Act 89–277 held that a failure to use a nonconforming use for a period is not enough to abandon it. In addition to mere non-use of property, there must be the owner’s intent to permanently cease the use to establish abandonment. </a:t>
          </a:r>
        </a:p>
      </dsp:txBody>
      <dsp:txXfrm>
        <a:off x="84530" y="1986800"/>
        <a:ext cx="6731452" cy="1562540"/>
      </dsp:txXfrm>
    </dsp:sp>
    <dsp:sp modelId="{3C137971-58C6-44A6-914C-9094249CB99C}">
      <dsp:nvSpPr>
        <dsp:cNvPr id="0" name=""/>
        <dsp:cNvSpPr/>
      </dsp:nvSpPr>
      <dsp:spPr>
        <a:xfrm>
          <a:off x="0" y="3691470"/>
          <a:ext cx="6900512" cy="173160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establish abandonment of a nonconforming use it must be proven that:  (1) there was a voluntary discontinuance of the use, and (2) the voluntary discontinuance was accompanied by an intent not to reestablish that use.” </a:t>
          </a:r>
        </a:p>
      </dsp:txBody>
      <dsp:txXfrm>
        <a:off x="84530" y="3776000"/>
        <a:ext cx="6731452" cy="15625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2">
  <dgm:title val="Drop Pin Timeline"/>
  <dgm:desc val="Use to show a list of events in chronological order. The rectangular shape contains the description while the date is shown near the circular dot. It’s the perfect SmartArt for displaying large amount of text with a short date format."/>
  <dgm:catLst>
    <dgm:cat type="timeline" pri="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dir/>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h" for="ch" forName="L2TextContainer1" refType="h" op="gte" fact="0.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DropPinPlaceHolder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h" for="ch" forName="L2TextContainer1" refType="h" op="gte" fact="0.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L1TextContainer">
                <dgm:alg type="sp"/>
                <dgm:shape xmlns:r="http://schemas.openxmlformats.org/officeDocument/2006/relationships" type="ellipse" r:blip="" zOrderOff="10">
                  <dgm:adjLst/>
                </dgm:shape>
                <dgm:presOf/>
                <dgm:constrLst/>
              </dgm:layoutNode>
              <dgm:layoutNode name="DropPinPlaceHolder1" moveWith="L1TextContainer">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1">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1" styleLbl="sibTrans1D1" moveWith="L1TextContainer">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h" for="ch" forName="L2TextContainer" refType="h" op="gte" fact="0.1"/>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h" for="ch" forName="L2TextContainer" refType="h" op="gte" fact="0.1"/>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L1TextContainer">
                <dgm:alg type="sp"/>
                <dgm:shape xmlns:r="http://schemas.openxmlformats.org/officeDocument/2006/relationships" type="ellipse" r:blip="" zOrderOff="10">
                  <dgm:adjLst/>
                </dgm:shape>
                <dgm:presOf/>
                <dgm:constrLst/>
              </dgm:layoutNode>
              <dgm:layoutNode name="DropPinPlaceHolder" moveWith="L1TextContain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if>
                  <dgm:else name="Name88">
                    <dgm:alg type="tx">
                      <dgm:param type="txAnchorVert" val="b"/>
                      <dgm:param type="parTxLTRAlign" val="l"/>
                      <dgm:param type="parTxRTLAlign" val="l"/>
                      <dgm:param type="txAnchorVertCh" val="b"/>
                      <dgm:param type="shpTxRTLAlignCh" val="l"/>
                      <dgm:param type="shpTxLTRAlignCh" val="l"/>
                    </dgm:alg>
                  </dgm:else>
                </dgm:choose>
                <dgm:shape xmlns:r="http://schemas.openxmlformats.org/officeDocument/2006/relationships" type="rect" r:blip="">
                  <dgm:adjLst/>
                </dgm:shape>
                <dgm:presOf axis="des" ptType="node"/>
                <dgm:constrLst>
                  <dgm:constr type="lMarg"/>
                  <dgm:constr type="rMarg"/>
                  <dgm:constr type="tMarg" refType="h" fact="0.06"/>
                  <dgm:constr type="bMarg" refType="h" fact="0.06"/>
                </dgm:constrLst>
                <dgm:ruleLst>
                  <dgm:rule type="h" val="INF"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13" fact="NaN" max="NaN"/>
                </dgm:ruleLst>
              </dgm:layoutNode>
              <dgm:layoutNode name="ConnectLine" styleLbl="sibTrans1D1" moveWith="L1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94B672-6CB5-48A4-8C84-6787ABE850FB}" type="datetimeFigureOut">
              <a:rPr lang="en-US" smtClean="0"/>
              <a:t>12/15/2025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BF7C1F-BE6E-4EFA-9042-120039FFE0D9}" type="slidenum">
              <a:rPr lang="en-US" smtClean="0"/>
              <a:t>‹#›</a:t>
            </a:fld>
            <a:endParaRPr lang="en-US"/>
          </a:p>
        </p:txBody>
      </p:sp>
    </p:spTree>
    <p:extLst>
      <p:ext uri="{BB962C8B-B14F-4D97-AF65-F5344CB8AC3E}">
        <p14:creationId xmlns:p14="http://schemas.microsoft.com/office/powerpoint/2010/main" val="113125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84693"/>
          </a:xfrm>
        </p:spPr>
        <p:txBody>
          <a:bodyPr/>
          <a:lstStyle/>
          <a:p>
            <a:r>
              <a:rPr lang="en-US" dirty="0"/>
              <a:t>My Name is Charles Vidich, and I am the senior project manager at the Western Connecticut Council of Governments, and I am joined by Tucker Becket, Senior Planner at </a:t>
            </a:r>
            <a:r>
              <a:rPr lang="en-US" dirty="0" err="1"/>
              <a:t>WestCOG</a:t>
            </a:r>
            <a:r>
              <a:rPr lang="en-US" dirty="0"/>
              <a:t>. Today we will review how nonconformities are regulated by municipalities in Connecticut. This training course reviews the range of approaches taken to protect nonconformities in Connecticut. The training includes the first ever analysis of all nonconforming use regulations in Connecticut.  We also review legislative and case law authority for its use. The goal of this presentation is to familiarize you with the legal requirements for regulating nonconforming buildings, structures, use and lots. We will discuss how zoning regulations have taken widely different approaches to the goal of achieving the goal of increasing the conformity of nonconforming uses. As a planning and zoning commission member or member of a zoning board of appeals, you are required to understand how nonconforming buildings and uses are regulated and the legal responsibilities that apply to your decision making.</a:t>
            </a:r>
          </a:p>
          <a:p>
            <a:endParaRPr lang="en-US" dirty="0"/>
          </a:p>
          <a:p>
            <a:r>
              <a:rPr lang="en-US" dirty="0"/>
              <a:t>This one-hour training session fulfills your requirement to receive at least one of the four hours of training relevant to your role as a planning and zoning commission or zoning board of appeals member every four years. If your term is longer than four years, then you must receive the required training during the term of your service on the commission.</a:t>
            </a:r>
          </a:p>
          <a:p>
            <a:endParaRPr lang="en-US" dirty="0"/>
          </a:p>
          <a:p>
            <a:r>
              <a:rPr lang="en-US" dirty="0"/>
              <a:t>The image on this  first slide is of a nonconforming commercial building in Putnam built in 1800. It is an important cultural relic in eastern Connecticut.</a:t>
            </a:r>
          </a:p>
          <a:p>
            <a:endParaRPr lang="en-US" dirty="0"/>
          </a:p>
        </p:txBody>
      </p:sp>
      <p:sp>
        <p:nvSpPr>
          <p:cNvPr id="4" name="Slide Number Placeholder 3"/>
          <p:cNvSpPr>
            <a:spLocks noGrp="1"/>
          </p:cNvSpPr>
          <p:nvPr>
            <p:ph type="sldNum" sz="quarter" idx="5"/>
          </p:nvPr>
        </p:nvSpPr>
        <p:spPr/>
        <p:txBody>
          <a:bodyPr/>
          <a:lstStyle/>
          <a:p>
            <a:fld id="{47BF7C1F-BE6E-4EFA-9042-120039FFE0D9}" type="slidenum">
              <a:rPr lang="en-US" smtClean="0"/>
              <a:t>1</a:t>
            </a:fld>
            <a:endParaRPr lang="en-US"/>
          </a:p>
        </p:txBody>
      </p:sp>
    </p:spTree>
    <p:extLst>
      <p:ext uri="{BB962C8B-B14F-4D97-AF65-F5344CB8AC3E}">
        <p14:creationId xmlns:p14="http://schemas.microsoft.com/office/powerpoint/2010/main" val="341034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goal of zoning is to eliminate nonconformities to the greatest extent possible, from a practical matter, most zoning commissions have recognized the need for more nuanced approaches to regulating changes of one nonconforming use to another nonconforming use that is of equal or less neighborhood impact than the existing use.</a:t>
            </a:r>
          </a:p>
          <a:p>
            <a:endParaRPr lang="en-US" dirty="0"/>
          </a:p>
          <a:p>
            <a:r>
              <a:rPr lang="en-US" dirty="0"/>
              <a:t>The Connecticut Supreme Court has established a three-fold test determine whether a change one nonconforming use to another is acceptable. We would encourage you to read the decision in Zachs v. Zoning Board of Appeals and apply its principles to customized special permit review procedures for nonconforming uses.</a:t>
            </a:r>
          </a:p>
        </p:txBody>
      </p:sp>
      <p:sp>
        <p:nvSpPr>
          <p:cNvPr id="4" name="Slide Number Placeholder 3"/>
          <p:cNvSpPr>
            <a:spLocks noGrp="1"/>
          </p:cNvSpPr>
          <p:nvPr>
            <p:ph type="sldNum" sz="quarter" idx="5"/>
          </p:nvPr>
        </p:nvSpPr>
        <p:spPr/>
        <p:txBody>
          <a:bodyPr/>
          <a:lstStyle/>
          <a:p>
            <a:fld id="{47BF7C1F-BE6E-4EFA-9042-120039FFE0D9}" type="slidenum">
              <a:rPr lang="en-US" smtClean="0"/>
              <a:t>10</a:t>
            </a:fld>
            <a:endParaRPr lang="en-US"/>
          </a:p>
        </p:txBody>
      </p:sp>
    </p:spTree>
    <p:extLst>
      <p:ext uri="{BB962C8B-B14F-4D97-AF65-F5344CB8AC3E}">
        <p14:creationId xmlns:p14="http://schemas.microsoft.com/office/powerpoint/2010/main" val="234742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the Connecticut Supreme Court recently ruled that extending seasonal uses to year-round uses constitutes an impermissible expansion of a nonconforming use. The court suggested that the fundamental nature of the use was changed from the original nonconforming use and would have greater impacts on the neighborhood.  While the court’s decision was fact based and specific to a proposed development in Kent, Connecticut, it reveals that dramatic changes in activities – seasonal to year-round use – are not consistent with the limitations imposed on nonconforming uses in Connecticut.</a:t>
            </a:r>
          </a:p>
        </p:txBody>
      </p:sp>
      <p:sp>
        <p:nvSpPr>
          <p:cNvPr id="4" name="Slide Number Placeholder 3"/>
          <p:cNvSpPr>
            <a:spLocks noGrp="1"/>
          </p:cNvSpPr>
          <p:nvPr>
            <p:ph type="sldNum" sz="quarter" idx="5"/>
          </p:nvPr>
        </p:nvSpPr>
        <p:spPr/>
        <p:txBody>
          <a:bodyPr/>
          <a:lstStyle/>
          <a:p>
            <a:fld id="{47BF7C1F-BE6E-4EFA-9042-120039FFE0D9}" type="slidenum">
              <a:rPr lang="en-US" smtClean="0"/>
              <a:t>11</a:t>
            </a:fld>
            <a:endParaRPr lang="en-US"/>
          </a:p>
        </p:txBody>
      </p:sp>
    </p:spTree>
    <p:extLst>
      <p:ext uri="{BB962C8B-B14F-4D97-AF65-F5344CB8AC3E}">
        <p14:creationId xmlns:p14="http://schemas.microsoft.com/office/powerpoint/2010/main" val="36747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544" y="4624265"/>
            <a:ext cx="5860348" cy="4442073"/>
          </a:xfrm>
        </p:spPr>
        <p:txBody>
          <a:bodyPr/>
          <a:lstStyle/>
          <a:p>
            <a:r>
              <a:rPr lang="en-US" dirty="0"/>
              <a:t>The Connecticut legislature authorized the use of zoning since 1925. In 1961 the state legislature eliminated requirements that prevented nonconforming building from being rebuilt. Yet despite that important legislation, many zoning commissions have continued to adopt regulations that directly or indirectly aim to eliminate their reconstruction.  In 1967 the legislature declared that if a building was in violation of zoning for 5 years without enforcement it was </a:t>
            </a:r>
            <a:r>
              <a:rPr lang="en-US" dirty="0" err="1"/>
              <a:t>defacto</a:t>
            </a:r>
            <a:r>
              <a:rPr lang="en-US" dirty="0"/>
              <a:t> a nonconforming use. Four years later, in 1971 the law was changed so that it would take only three years before non-enforcement of existing violation created a “get out of jail” card to make the use nonconforming.   In 1977 the legislature required building permits to be issued only after determining the development conforms with the zoning regulations. In 1981, the CT Supreme Court upheld the rights of property owner over what was overly ambitious program for registering nonconforming properties in the Noank Fire District.  </a:t>
            </a:r>
          </a:p>
          <a:p>
            <a:r>
              <a:rPr lang="en-US" dirty="0"/>
              <a:t>In 1989, the state legislature made it clear that only the property owner can determine if their property should be terminated.  In 1991, the CT Supreme Court has established its test of whether a change to a nonconforming use is an intensification or expansion of the existing use.  In 2013 the Court once again established an important rule in the Mackenzie decision that requires uniformity of regulations within any given zoning district. In that same year, the legislature placed the burden on the property owner to determine the nonconformity status of their property.  In 2017 the legislature, expanded the property rights of nonconforming uses and buildings by declaring only they can voluntarily surrender that right.</a:t>
            </a:r>
          </a:p>
        </p:txBody>
      </p:sp>
      <p:sp>
        <p:nvSpPr>
          <p:cNvPr id="4" name="Slide Number Placeholder 3"/>
          <p:cNvSpPr>
            <a:spLocks noGrp="1"/>
          </p:cNvSpPr>
          <p:nvPr>
            <p:ph type="sldNum" sz="quarter" idx="5"/>
          </p:nvPr>
        </p:nvSpPr>
        <p:spPr/>
        <p:txBody>
          <a:bodyPr/>
          <a:lstStyle/>
          <a:p>
            <a:pPr defTabSz="949478">
              <a:defRPr/>
            </a:pPr>
            <a:fld id="{89E3F049-54A9-4E04-982E-43FF3D559508}" type="slidenum">
              <a:rPr lang="en-US">
                <a:solidFill>
                  <a:prstClr val="black"/>
                </a:solidFill>
                <a:latin typeface="Calibri" panose="020F0502020204030204"/>
              </a:rPr>
              <a:pPr defTabSz="949478">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35470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may believe that nonconforming buildings cannot be altered. Well, that is a myth. In Connecticut, nonconforming buildings and uses are to be protected but not necessarily expanded – except as we will now discuss.</a:t>
            </a:r>
          </a:p>
        </p:txBody>
      </p:sp>
      <p:sp>
        <p:nvSpPr>
          <p:cNvPr id="4" name="Slide Number Placeholder 3"/>
          <p:cNvSpPr>
            <a:spLocks noGrp="1"/>
          </p:cNvSpPr>
          <p:nvPr>
            <p:ph type="sldNum" sz="quarter" idx="5"/>
          </p:nvPr>
        </p:nvSpPr>
        <p:spPr/>
        <p:txBody>
          <a:bodyPr/>
          <a:lstStyle/>
          <a:p>
            <a:fld id="{47BF7C1F-BE6E-4EFA-9042-120039FFE0D9}" type="slidenum">
              <a:rPr lang="en-US" smtClean="0"/>
              <a:t>13</a:t>
            </a:fld>
            <a:endParaRPr lang="en-US"/>
          </a:p>
        </p:txBody>
      </p:sp>
    </p:spTree>
    <p:extLst>
      <p:ext uri="{BB962C8B-B14F-4D97-AF65-F5344CB8AC3E}">
        <p14:creationId xmlns:p14="http://schemas.microsoft.com/office/powerpoint/2010/main" val="163899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surprising from our analysis of Connecticut’s nonconforming use and building regulations is that 48 municipalities do not allow a change of a nonconforming use to another one.  In contrast 119 municipalities allow for a change of one nonconforming use to another one of same or lesser impact.  The overwhelming majority (73) allow for this approach through the special permit procedure, also called special exception. In addition, 25 municipalities do not specify the permit procedure, leaving it to the commission to decide on a case- by-case basis what type of permit is most appropriate. The wide range of approaches taken, clearly reveals the lack of statewide standards for managing nonconforming uses in Connecticut.</a:t>
            </a:r>
          </a:p>
        </p:txBody>
      </p:sp>
      <p:sp>
        <p:nvSpPr>
          <p:cNvPr id="4" name="Slide Number Placeholder 3"/>
          <p:cNvSpPr>
            <a:spLocks noGrp="1"/>
          </p:cNvSpPr>
          <p:nvPr>
            <p:ph type="sldNum" sz="quarter" idx="5"/>
          </p:nvPr>
        </p:nvSpPr>
        <p:spPr/>
        <p:txBody>
          <a:bodyPr/>
          <a:lstStyle/>
          <a:p>
            <a:fld id="{47BF7C1F-BE6E-4EFA-9042-120039FFE0D9}" type="slidenum">
              <a:rPr lang="en-US" smtClean="0"/>
              <a:t>14</a:t>
            </a:fld>
            <a:endParaRPr lang="en-US"/>
          </a:p>
        </p:txBody>
      </p:sp>
    </p:spTree>
    <p:extLst>
      <p:ext uri="{BB962C8B-B14F-4D97-AF65-F5344CB8AC3E}">
        <p14:creationId xmlns:p14="http://schemas.microsoft.com/office/powerpoint/2010/main" val="342779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law of combinations, the greater the number of items that are considered nonconformities, the greater the number of potential combinations  that may exist. For example, almost of Connecticut’s municipalities have explicitly established  four basic nonconforming types: Buildings, lots, uses and structures.  This table reveals the number of different ways multiple nonconformities can exist simultaneously – making the work of the zoning commission or zoning boards of appeal more challenging in navigating the distinct restrictions each type of nonconformity creates. There are 15 potential scenarios for these four types of nonconformities. In municipalities that have included signage, parking spaces or performance standards as additional areas for regulating nonconformities, the number of potential permutations expand rapidly.  For example, if your commission has five different nonconformities then the potential combination is 31; with 6 nonconformities there 63 combinations and with 7 types of nonconformities there are 127 potential combinations. Each must be evaluated separately according to CT case law.</a:t>
            </a:r>
          </a:p>
        </p:txBody>
      </p:sp>
      <p:sp>
        <p:nvSpPr>
          <p:cNvPr id="4" name="Slide Number Placeholder 3"/>
          <p:cNvSpPr>
            <a:spLocks noGrp="1"/>
          </p:cNvSpPr>
          <p:nvPr>
            <p:ph type="sldNum" sz="quarter" idx="5"/>
          </p:nvPr>
        </p:nvSpPr>
        <p:spPr/>
        <p:txBody>
          <a:bodyPr/>
          <a:lstStyle/>
          <a:p>
            <a:fld id="{47BF7C1F-BE6E-4EFA-9042-120039FFE0D9}" type="slidenum">
              <a:rPr lang="en-US" smtClean="0"/>
              <a:t>15</a:t>
            </a:fld>
            <a:endParaRPr lang="en-US"/>
          </a:p>
        </p:txBody>
      </p:sp>
    </p:spTree>
    <p:extLst>
      <p:ext uri="{BB962C8B-B14F-4D97-AF65-F5344CB8AC3E}">
        <p14:creationId xmlns:p14="http://schemas.microsoft.com/office/powerpoint/2010/main" val="275323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Connecticut’s zoning enabling act lists specific accessory strictures when a municipality has not identified their own list.  The number of accessory structures that exist across Connecticut is vast. This table provides a short list of the most common ones found in the nonconforming structure regulations across Connecticut. The advantage of identifying your own accessory structure regulations is that Connecticut courts rely on municipal definitions as their first line of inquiry in determining if an accessory structure is exempted from setback standards, has its own unique setback standards or is subject to generic setbacks applicable to the buildings on the lot.  Managing accessory structures and their siting on any given lot takes planning and consideration of the rights of property owners and their neighbors.</a:t>
            </a:r>
          </a:p>
        </p:txBody>
      </p:sp>
      <p:sp>
        <p:nvSpPr>
          <p:cNvPr id="4" name="Slide Number Placeholder 3"/>
          <p:cNvSpPr>
            <a:spLocks noGrp="1"/>
          </p:cNvSpPr>
          <p:nvPr>
            <p:ph type="sldNum" sz="quarter" idx="5"/>
          </p:nvPr>
        </p:nvSpPr>
        <p:spPr/>
        <p:txBody>
          <a:bodyPr/>
          <a:lstStyle/>
          <a:p>
            <a:fld id="{47BF7C1F-BE6E-4EFA-9042-120039FFE0D9}" type="slidenum">
              <a:rPr lang="en-US" smtClean="0"/>
              <a:t>16</a:t>
            </a:fld>
            <a:endParaRPr lang="en-US"/>
          </a:p>
        </p:txBody>
      </p:sp>
    </p:spTree>
    <p:extLst>
      <p:ext uri="{BB962C8B-B14F-4D97-AF65-F5344CB8AC3E}">
        <p14:creationId xmlns:p14="http://schemas.microsoft.com/office/powerpoint/2010/main" val="222604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state’s zoning regulations is to allow those who own nonconforming buildings or nonconforming uses to continue as long as they do not expand their nonconformity. How that is done has consumed zoning commissions for the last fifty years. We will now review the criteria that have been developed over time through practice and case law to achieve that objective.</a:t>
            </a:r>
          </a:p>
        </p:txBody>
      </p:sp>
      <p:sp>
        <p:nvSpPr>
          <p:cNvPr id="4" name="Slide Number Placeholder 3"/>
          <p:cNvSpPr>
            <a:spLocks noGrp="1"/>
          </p:cNvSpPr>
          <p:nvPr>
            <p:ph type="sldNum" sz="quarter" idx="5"/>
          </p:nvPr>
        </p:nvSpPr>
        <p:spPr/>
        <p:txBody>
          <a:bodyPr/>
          <a:lstStyle/>
          <a:p>
            <a:fld id="{47BF7C1F-BE6E-4EFA-9042-120039FFE0D9}" type="slidenum">
              <a:rPr lang="en-US" smtClean="0"/>
              <a:t>17</a:t>
            </a:fld>
            <a:endParaRPr lang="en-US"/>
          </a:p>
        </p:txBody>
      </p:sp>
    </p:spTree>
    <p:extLst>
      <p:ext uri="{BB962C8B-B14F-4D97-AF65-F5344CB8AC3E}">
        <p14:creationId xmlns:p14="http://schemas.microsoft.com/office/powerpoint/2010/main" val="349659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earlier 119 municipalities allow a change of one nonconforming use to another one that is the same or less impactful that the current use.  What is interesting is that 67 municipalities make that decision on one variable – whether the proposed new use is less objectionable or less impactful than the existing use. This approach lacks specificity or criteria for the evaluation of how impacts will affect the neighborhood or the environment.  Those using this approach are operating with criteria that are not only inconsistent with Connecticut case law but with insufficient factors for determining the acceptability of the proposed new use.</a:t>
            </a:r>
          </a:p>
          <a:p>
            <a:endParaRPr lang="en-US" dirty="0"/>
          </a:p>
          <a:p>
            <a:r>
              <a:rPr lang="en-US" dirty="0"/>
              <a:t>In contrast, 52 municipalities use two or more evaluation criteria to determine whether a proposed new nonconforming use that replaces the existing one will achieve the goals of ensuring the current use reflects the nature and purpose of the original use. Multifactor analysis also allows for a more nuanced review of any differences in the character, nature, and kind of use involved compared to the original use and any substantial difference in the effect upon the neighborhood resulting from differences in the activities conducted on the property</a:t>
            </a:r>
          </a:p>
        </p:txBody>
      </p:sp>
      <p:sp>
        <p:nvSpPr>
          <p:cNvPr id="4" name="Slide Number Placeholder 3"/>
          <p:cNvSpPr>
            <a:spLocks noGrp="1"/>
          </p:cNvSpPr>
          <p:nvPr>
            <p:ph type="sldNum" sz="quarter" idx="5"/>
          </p:nvPr>
        </p:nvSpPr>
        <p:spPr/>
        <p:txBody>
          <a:bodyPr/>
          <a:lstStyle/>
          <a:p>
            <a:fld id="{47BF7C1F-BE6E-4EFA-9042-120039FFE0D9}" type="slidenum">
              <a:rPr lang="en-US" smtClean="0"/>
              <a:t>18</a:t>
            </a:fld>
            <a:endParaRPr lang="en-US"/>
          </a:p>
        </p:txBody>
      </p:sp>
    </p:spTree>
    <p:extLst>
      <p:ext uri="{BB962C8B-B14F-4D97-AF65-F5344CB8AC3E}">
        <p14:creationId xmlns:p14="http://schemas.microsoft.com/office/powerpoint/2010/main" val="4159988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1979 the Connecticut Supreme Court allowed for a change of one nonconforming use to another. In part, that decision aimed to avoid the inadvertent taking of property without compensation.  Zoning commission must be mindful of the property rights of those owning nonconforming uses or buildings to avoid unconstitutional takings of property without compensation.  The Point O’Woods case is the seminal example of how Connecticut Courts have gradually focused on the rights of the property owners.</a:t>
            </a:r>
          </a:p>
        </p:txBody>
      </p:sp>
      <p:sp>
        <p:nvSpPr>
          <p:cNvPr id="4" name="Slide Number Placeholder 3"/>
          <p:cNvSpPr>
            <a:spLocks noGrp="1"/>
          </p:cNvSpPr>
          <p:nvPr>
            <p:ph type="sldNum" sz="quarter" idx="5"/>
          </p:nvPr>
        </p:nvSpPr>
        <p:spPr/>
        <p:txBody>
          <a:bodyPr/>
          <a:lstStyle/>
          <a:p>
            <a:fld id="{47BF7C1F-BE6E-4EFA-9042-120039FFE0D9}" type="slidenum">
              <a:rPr lang="en-US" smtClean="0"/>
              <a:t>19</a:t>
            </a:fld>
            <a:endParaRPr lang="en-US"/>
          </a:p>
        </p:txBody>
      </p:sp>
    </p:spTree>
    <p:extLst>
      <p:ext uri="{BB962C8B-B14F-4D97-AF65-F5344CB8AC3E}">
        <p14:creationId xmlns:p14="http://schemas.microsoft.com/office/powerpoint/2010/main" val="114073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provides an overview of the relevant definitions, case law and history of nonconforming uses and buildings in Connecticut. We then review statewide procedures for approving changes to nonconformities. Based on a recent </a:t>
            </a:r>
            <a:r>
              <a:rPr lang="en-US" dirty="0" err="1"/>
              <a:t>WestCOG</a:t>
            </a:r>
            <a:r>
              <a:rPr lang="en-US" dirty="0"/>
              <a:t> study we will review the scope of nonconformities across Connecticut and the criteria use to determine if other uses can substitute for an existing nonconforming use.  Then we will review the exceptions to nonconformities and under what circumstances they may be expanded.</a:t>
            </a:r>
          </a:p>
          <a:p>
            <a:endParaRPr lang="en-US" dirty="0"/>
          </a:p>
          <a:p>
            <a:r>
              <a:rPr lang="en-US" dirty="0"/>
              <a:t>We conclude with a review of the rights of the property owners to determine when a nonconformity has been surrendered including relevant case law and state enabling act legislation.</a:t>
            </a:r>
          </a:p>
        </p:txBody>
      </p:sp>
      <p:sp>
        <p:nvSpPr>
          <p:cNvPr id="4" name="Slide Number Placeholder 3"/>
          <p:cNvSpPr>
            <a:spLocks noGrp="1"/>
          </p:cNvSpPr>
          <p:nvPr>
            <p:ph type="sldNum" sz="quarter" idx="5"/>
          </p:nvPr>
        </p:nvSpPr>
        <p:spPr/>
        <p:txBody>
          <a:bodyPr/>
          <a:lstStyle/>
          <a:p>
            <a:fld id="{47BF7C1F-BE6E-4EFA-9042-120039FFE0D9}" type="slidenum">
              <a:rPr lang="en-US" smtClean="0"/>
              <a:t>2</a:t>
            </a:fld>
            <a:endParaRPr lang="en-US"/>
          </a:p>
        </p:txBody>
      </p:sp>
    </p:spTree>
    <p:extLst>
      <p:ext uri="{BB962C8B-B14F-4D97-AF65-F5344CB8AC3E}">
        <p14:creationId xmlns:p14="http://schemas.microsoft.com/office/powerpoint/2010/main" val="1006070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the one factor criteria used by 67 municipalities that rely on one phrase to determine the fate of a property owner wishing to sell his or her property to another nonconforming use that has the same or less impacts as the current use. The phrases, “no more objectionable” or “less nonconforming” or </a:t>
            </a:r>
            <a:br>
              <a:rPr lang="en-US" dirty="0"/>
            </a:br>
            <a:r>
              <a:rPr lang="en-US" dirty="0"/>
              <a:t>“proposed use equally or more appropriate” account for 63% of the terms used to determine if a change of use is appropriate. </a:t>
            </a:r>
          </a:p>
          <a:p>
            <a:endParaRPr lang="en-US" dirty="0"/>
          </a:p>
          <a:p>
            <a:r>
              <a:rPr lang="en-US" dirty="0"/>
              <a:t>The disadvantage of this one factor approach is the lack of transparency in the decision-making process for property owners and the lack of substantive guidance to commissions and/or  ZBAs when deciding on an application.</a:t>
            </a:r>
          </a:p>
        </p:txBody>
      </p:sp>
      <p:sp>
        <p:nvSpPr>
          <p:cNvPr id="4" name="Slide Number Placeholder 3"/>
          <p:cNvSpPr>
            <a:spLocks noGrp="1"/>
          </p:cNvSpPr>
          <p:nvPr>
            <p:ph type="sldNum" sz="quarter" idx="5"/>
          </p:nvPr>
        </p:nvSpPr>
        <p:spPr/>
        <p:txBody>
          <a:bodyPr/>
          <a:lstStyle/>
          <a:p>
            <a:fld id="{47BF7C1F-BE6E-4EFA-9042-120039FFE0D9}" type="slidenum">
              <a:rPr lang="en-US" smtClean="0"/>
              <a:t>20</a:t>
            </a:fld>
            <a:endParaRPr lang="en-US"/>
          </a:p>
        </p:txBody>
      </p:sp>
    </p:spTree>
    <p:extLst>
      <p:ext uri="{BB962C8B-B14F-4D97-AF65-F5344CB8AC3E}">
        <p14:creationId xmlns:p14="http://schemas.microsoft.com/office/powerpoint/2010/main" val="3049201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the one factor approach, 52 municipalities have developed a range of evaluation criteria to determine if it makes sense to change one nonconforming use to another less impactful.  On average municipalities that have adopted a more thorough review procedure have adopted 4 decision criteria. The top five on the list across Connecticut are 1) the suitability of the new use in the neighborhood, 2) the traffic impacts that it might generate – especially if they are greater, 3) the parking and loading requirements – especially if they are greater, 4) impacts on property values in the immediate area and 5) the hours of operation. These five criteria account for 48% of all multi-factor decision making criteria in Connecticut.</a:t>
            </a:r>
          </a:p>
        </p:txBody>
      </p:sp>
      <p:sp>
        <p:nvSpPr>
          <p:cNvPr id="4" name="Slide Number Placeholder 3"/>
          <p:cNvSpPr>
            <a:spLocks noGrp="1"/>
          </p:cNvSpPr>
          <p:nvPr>
            <p:ph type="sldNum" sz="quarter" idx="5"/>
          </p:nvPr>
        </p:nvSpPr>
        <p:spPr/>
        <p:txBody>
          <a:bodyPr/>
          <a:lstStyle/>
          <a:p>
            <a:fld id="{47BF7C1F-BE6E-4EFA-9042-120039FFE0D9}" type="slidenum">
              <a:rPr lang="en-US" smtClean="0"/>
              <a:t>21</a:t>
            </a:fld>
            <a:endParaRPr lang="en-US"/>
          </a:p>
        </p:txBody>
      </p:sp>
    </p:spTree>
    <p:extLst>
      <p:ext uri="{BB962C8B-B14F-4D97-AF65-F5344CB8AC3E}">
        <p14:creationId xmlns:p14="http://schemas.microsoft.com/office/powerpoint/2010/main" val="425109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change one nonconforming use to another was upheld in the case of Point O’Woods, Inc. v. Old Lyme Zoning Board of Appeals. This seminal case allows changing one nonconforming use to another provided the new use was less impactful than the original use. This case also underscored the importance of protecting the property rights of nonconforming properties and uses.</a:t>
            </a:r>
          </a:p>
        </p:txBody>
      </p:sp>
      <p:sp>
        <p:nvSpPr>
          <p:cNvPr id="4" name="Slide Number Placeholder 3"/>
          <p:cNvSpPr>
            <a:spLocks noGrp="1"/>
          </p:cNvSpPr>
          <p:nvPr>
            <p:ph type="sldNum" sz="quarter" idx="5"/>
          </p:nvPr>
        </p:nvSpPr>
        <p:spPr/>
        <p:txBody>
          <a:bodyPr/>
          <a:lstStyle/>
          <a:p>
            <a:fld id="{47BF7C1F-BE6E-4EFA-9042-120039FFE0D9}" type="slidenum">
              <a:rPr lang="en-US" smtClean="0"/>
              <a:t>22</a:t>
            </a:fld>
            <a:endParaRPr lang="en-US"/>
          </a:p>
        </p:txBody>
      </p:sp>
    </p:spTree>
    <p:extLst>
      <p:ext uri="{BB962C8B-B14F-4D97-AF65-F5344CB8AC3E}">
        <p14:creationId xmlns:p14="http://schemas.microsoft.com/office/powerpoint/2010/main" val="2788245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possible to discuss nonconformities without also addressing the range of exceptions and expansions to these uses across Connecticut.</a:t>
            </a:r>
          </a:p>
        </p:txBody>
      </p:sp>
      <p:sp>
        <p:nvSpPr>
          <p:cNvPr id="4" name="Slide Number Placeholder 3"/>
          <p:cNvSpPr>
            <a:spLocks noGrp="1"/>
          </p:cNvSpPr>
          <p:nvPr>
            <p:ph type="sldNum" sz="quarter" idx="5"/>
          </p:nvPr>
        </p:nvSpPr>
        <p:spPr/>
        <p:txBody>
          <a:bodyPr/>
          <a:lstStyle/>
          <a:p>
            <a:fld id="{47BF7C1F-BE6E-4EFA-9042-120039FFE0D9}" type="slidenum">
              <a:rPr lang="en-US" smtClean="0"/>
              <a:t>23</a:t>
            </a:fld>
            <a:endParaRPr lang="en-US"/>
          </a:p>
        </p:txBody>
      </p:sp>
    </p:spTree>
    <p:extLst>
      <p:ext uri="{BB962C8B-B14F-4D97-AF65-F5344CB8AC3E}">
        <p14:creationId xmlns:p14="http://schemas.microsoft.com/office/powerpoint/2010/main" val="1103446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1893"/>
          </a:xfrm>
        </p:spPr>
        <p:txBody>
          <a:bodyPr/>
          <a:lstStyle/>
          <a:p>
            <a:r>
              <a:rPr lang="en-US" dirty="0"/>
              <a:t>In the las twenty years there has been an increased focus on protecting nonconforming uses and properties. Connecticut has one of the oldest housing stock in the nation – representing about 22% of all the state’s housing in 2020.  The state’s older housing, in many cases may also be some of its most affordable housing and for this reason, protecting nonconforming buildings from discontinuance has important impacts on the availability of low-cost housing.</a:t>
            </a:r>
          </a:p>
          <a:p>
            <a:endParaRPr lang="en-US" dirty="0"/>
          </a:p>
          <a:p>
            <a:r>
              <a:rPr lang="en-US" dirty="0"/>
              <a:t>There are dozens of lake districts in Connecticut where small lots preceded the adoption of zoning. Similarly, there are dozens of small lot zones across Connecticut that have been upzoned so that property owners no longer have the freedom to add on to their house either horizontally or vertically due to overly restrictive rules on the expansion of these lots.</a:t>
            </a:r>
          </a:p>
          <a:p>
            <a:endParaRPr lang="en-US" dirty="0"/>
          </a:p>
          <a:p>
            <a:r>
              <a:rPr lang="en-US" dirty="0"/>
              <a:t>Similar challenges exists for industrial or commercial developments located in public water supply watersheds or for businesses located in cramped village centers with inadequate parking.  </a:t>
            </a:r>
          </a:p>
          <a:p>
            <a:endParaRPr lang="en-US" dirty="0"/>
          </a:p>
          <a:p>
            <a:r>
              <a:rPr lang="en-US" dirty="0"/>
              <a:t>In all these cases, numerous municipalities have come to realize that nonconforming uses are not necessarily liabilities for the community but may be essential elements of their character and culture,</a:t>
            </a:r>
          </a:p>
        </p:txBody>
      </p:sp>
      <p:sp>
        <p:nvSpPr>
          <p:cNvPr id="4" name="Slide Number Placeholder 3"/>
          <p:cNvSpPr>
            <a:spLocks noGrp="1"/>
          </p:cNvSpPr>
          <p:nvPr>
            <p:ph type="sldNum" sz="quarter" idx="5"/>
          </p:nvPr>
        </p:nvSpPr>
        <p:spPr/>
        <p:txBody>
          <a:bodyPr/>
          <a:lstStyle/>
          <a:p>
            <a:fld id="{47BF7C1F-BE6E-4EFA-9042-120039FFE0D9}" type="slidenum">
              <a:rPr lang="en-US" smtClean="0"/>
              <a:t>24</a:t>
            </a:fld>
            <a:endParaRPr lang="en-US"/>
          </a:p>
        </p:txBody>
      </p:sp>
    </p:spTree>
    <p:extLst>
      <p:ext uri="{BB962C8B-B14F-4D97-AF65-F5344CB8AC3E}">
        <p14:creationId xmlns:p14="http://schemas.microsoft.com/office/powerpoint/2010/main" val="110096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Flexibility is needed with nonconforming uses and twenty- six municipalities have recognized that need by creating exceptions to dimensional standards that are unique to nonconforming uses. This remarkable approach is attracting attention as homeowners seek to expand smaller homes to meet the needs of a growing family or to add a necessary accessory structure integral to their lifestyle.</a:t>
            </a:r>
          </a:p>
        </p:txBody>
      </p:sp>
      <p:sp>
        <p:nvSpPr>
          <p:cNvPr id="4" name="Slide Number Placeholder 3"/>
          <p:cNvSpPr>
            <a:spLocks noGrp="1"/>
          </p:cNvSpPr>
          <p:nvPr>
            <p:ph type="sldNum" sz="quarter" idx="5"/>
          </p:nvPr>
        </p:nvSpPr>
        <p:spPr/>
        <p:txBody>
          <a:bodyPr/>
          <a:lstStyle/>
          <a:p>
            <a:fld id="{47BF7C1F-BE6E-4EFA-9042-120039FFE0D9}" type="slidenum">
              <a:rPr lang="en-US" smtClean="0"/>
              <a:t>25</a:t>
            </a:fld>
            <a:endParaRPr lang="en-US"/>
          </a:p>
        </p:txBody>
      </p:sp>
    </p:spTree>
    <p:extLst>
      <p:ext uri="{BB962C8B-B14F-4D97-AF65-F5344CB8AC3E}">
        <p14:creationId xmlns:p14="http://schemas.microsoft.com/office/powerpoint/2010/main" val="3263885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one of the most sophisticated approaches for expanding housing in small lot zones constrained by upzoning over the years.  Columbia has created uniform setback standards for nonconforming lots that vary with the size of the lot. </a:t>
            </a:r>
          </a:p>
        </p:txBody>
      </p:sp>
      <p:sp>
        <p:nvSpPr>
          <p:cNvPr id="4" name="Slide Number Placeholder 3"/>
          <p:cNvSpPr>
            <a:spLocks noGrp="1"/>
          </p:cNvSpPr>
          <p:nvPr>
            <p:ph type="sldNum" sz="quarter" idx="5"/>
          </p:nvPr>
        </p:nvSpPr>
        <p:spPr/>
        <p:txBody>
          <a:bodyPr/>
          <a:lstStyle/>
          <a:p>
            <a:fld id="{47BF7C1F-BE6E-4EFA-9042-120039FFE0D9}" type="slidenum">
              <a:rPr lang="en-US" smtClean="0"/>
              <a:t>26</a:t>
            </a:fld>
            <a:endParaRPr lang="en-US"/>
          </a:p>
        </p:txBody>
      </p:sp>
    </p:spTree>
    <p:extLst>
      <p:ext uri="{BB962C8B-B14F-4D97-AF65-F5344CB8AC3E}">
        <p14:creationId xmlns:p14="http://schemas.microsoft.com/office/powerpoint/2010/main" val="1070458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house is less than the minimum lot size for the zone in which it is located but would be eligible for some side yard exceptions as shown in the previous table.</a:t>
            </a:r>
          </a:p>
        </p:txBody>
      </p:sp>
      <p:sp>
        <p:nvSpPr>
          <p:cNvPr id="4" name="Slide Number Placeholder 3"/>
          <p:cNvSpPr>
            <a:spLocks noGrp="1"/>
          </p:cNvSpPr>
          <p:nvPr>
            <p:ph type="sldNum" sz="quarter" idx="5"/>
          </p:nvPr>
        </p:nvSpPr>
        <p:spPr/>
        <p:txBody>
          <a:bodyPr/>
          <a:lstStyle/>
          <a:p>
            <a:fld id="{47BF7C1F-BE6E-4EFA-9042-120039FFE0D9}" type="slidenum">
              <a:rPr lang="en-US" smtClean="0"/>
              <a:t>27</a:t>
            </a:fld>
            <a:endParaRPr lang="en-US"/>
          </a:p>
        </p:txBody>
      </p:sp>
    </p:spTree>
    <p:extLst>
      <p:ext uri="{BB962C8B-B14F-4D97-AF65-F5344CB8AC3E}">
        <p14:creationId xmlns:p14="http://schemas.microsoft.com/office/powerpoint/2010/main" val="618659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also a dwelling unit next to Columbia Lake. It is eligible for the side yard exceptions we just discussed.</a:t>
            </a:r>
          </a:p>
        </p:txBody>
      </p:sp>
      <p:sp>
        <p:nvSpPr>
          <p:cNvPr id="4" name="Slide Number Placeholder 3"/>
          <p:cNvSpPr>
            <a:spLocks noGrp="1"/>
          </p:cNvSpPr>
          <p:nvPr>
            <p:ph type="sldNum" sz="quarter" idx="5"/>
          </p:nvPr>
        </p:nvSpPr>
        <p:spPr/>
        <p:txBody>
          <a:bodyPr/>
          <a:lstStyle/>
          <a:p>
            <a:fld id="{47BF7C1F-BE6E-4EFA-9042-120039FFE0D9}" type="slidenum">
              <a:rPr lang="en-US" smtClean="0"/>
              <a:t>28</a:t>
            </a:fld>
            <a:endParaRPr lang="en-US"/>
          </a:p>
        </p:txBody>
      </p:sp>
    </p:spTree>
    <p:extLst>
      <p:ext uri="{BB962C8B-B14F-4D97-AF65-F5344CB8AC3E}">
        <p14:creationId xmlns:p14="http://schemas.microsoft.com/office/powerpoint/2010/main" val="3998231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Columbia approach does not violate the uniformity rule because the uses for which these exceptions apply are all governed by the same rules since they all are part of one class of buildings. This approach is consistent Section 8-2 of the CGS that states: “All such regulations shall be uniform for each class or kind of buildings, structures or use of land throughout each district…”</a:t>
            </a:r>
          </a:p>
          <a:p>
            <a:endParaRPr lang="en-US" dirty="0"/>
          </a:p>
          <a:p>
            <a:r>
              <a:rPr lang="en-US" dirty="0"/>
              <a:t>In this case the class of building are those that are nonconforming with respect to lot size.</a:t>
            </a:r>
          </a:p>
          <a:p>
            <a:endParaRPr lang="en-US" dirty="0"/>
          </a:p>
        </p:txBody>
      </p:sp>
      <p:sp>
        <p:nvSpPr>
          <p:cNvPr id="4" name="Slide Number Placeholder 3"/>
          <p:cNvSpPr>
            <a:spLocks noGrp="1"/>
          </p:cNvSpPr>
          <p:nvPr>
            <p:ph type="sldNum" sz="quarter" idx="5"/>
          </p:nvPr>
        </p:nvSpPr>
        <p:spPr/>
        <p:txBody>
          <a:bodyPr/>
          <a:lstStyle/>
          <a:p>
            <a:fld id="{47BF7C1F-BE6E-4EFA-9042-120039FFE0D9}" type="slidenum">
              <a:rPr lang="en-US" smtClean="0"/>
              <a:t>29</a:t>
            </a:fld>
            <a:endParaRPr lang="en-US"/>
          </a:p>
        </p:txBody>
      </p:sp>
    </p:spTree>
    <p:extLst>
      <p:ext uri="{BB962C8B-B14F-4D97-AF65-F5344CB8AC3E}">
        <p14:creationId xmlns:p14="http://schemas.microsoft.com/office/powerpoint/2010/main" val="6412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examples of definitions used for nonconforming uses, buildings, lots and structures.</a:t>
            </a:r>
          </a:p>
        </p:txBody>
      </p:sp>
      <p:sp>
        <p:nvSpPr>
          <p:cNvPr id="4" name="Slide Number Placeholder 3"/>
          <p:cNvSpPr>
            <a:spLocks noGrp="1"/>
          </p:cNvSpPr>
          <p:nvPr>
            <p:ph type="sldNum" sz="quarter" idx="5"/>
          </p:nvPr>
        </p:nvSpPr>
        <p:spPr/>
        <p:txBody>
          <a:bodyPr/>
          <a:lstStyle/>
          <a:p>
            <a:fld id="{47BF7C1F-BE6E-4EFA-9042-120039FFE0D9}" type="slidenum">
              <a:rPr lang="en-US" smtClean="0"/>
              <a:t>3</a:t>
            </a:fld>
            <a:endParaRPr lang="en-US"/>
          </a:p>
        </p:txBody>
      </p:sp>
    </p:spTree>
    <p:extLst>
      <p:ext uri="{BB962C8B-B14F-4D97-AF65-F5344CB8AC3E}">
        <p14:creationId xmlns:p14="http://schemas.microsoft.com/office/powerpoint/2010/main" val="1729500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proliferation of hundreds of different variations on house designs, roof penetrations, accessory structures and exceptions to setback standards, it is difficult to discuss nonconforming buildings without also understanding the range of exceptions that exist to setback standards for buildings, structures, architectural features and plumbing, electrical and energy needs.</a:t>
            </a:r>
          </a:p>
          <a:p>
            <a:endParaRPr lang="en-US" dirty="0"/>
          </a:p>
          <a:p>
            <a:r>
              <a:rPr lang="en-US" dirty="0"/>
              <a:t>Based on a </a:t>
            </a:r>
            <a:r>
              <a:rPr lang="en-US" dirty="0" err="1"/>
              <a:t>WestCOG</a:t>
            </a:r>
            <a:r>
              <a:rPr lang="en-US" dirty="0"/>
              <a:t> review of the 167 municipalities, we have identified at least 380 different exceptions to setback and height requirements that may often have a bearing on whether any given use is a nonconforming use or building or simply subject to its own setback or height restrictions.</a:t>
            </a:r>
          </a:p>
        </p:txBody>
      </p:sp>
      <p:sp>
        <p:nvSpPr>
          <p:cNvPr id="4" name="Slide Number Placeholder 3"/>
          <p:cNvSpPr>
            <a:spLocks noGrp="1"/>
          </p:cNvSpPr>
          <p:nvPr>
            <p:ph type="sldNum" sz="quarter" idx="5"/>
          </p:nvPr>
        </p:nvSpPr>
        <p:spPr/>
        <p:txBody>
          <a:bodyPr/>
          <a:lstStyle/>
          <a:p>
            <a:fld id="{47BF7C1F-BE6E-4EFA-9042-120039FFE0D9}" type="slidenum">
              <a:rPr lang="en-US" smtClean="0"/>
              <a:t>30</a:t>
            </a:fld>
            <a:endParaRPr lang="en-US"/>
          </a:p>
        </p:txBody>
      </p:sp>
    </p:spTree>
    <p:extLst>
      <p:ext uri="{BB962C8B-B14F-4D97-AF65-F5344CB8AC3E}">
        <p14:creationId xmlns:p14="http://schemas.microsoft.com/office/powerpoint/2010/main" val="2204051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instructive to note that 83% of all zoning commissions allow building expansions in Connecticut – whether those expansions are conforming or nonconforming expansions with stipulated conditions for the expansion. As you may recall, earlier we mentioned that 119 municipalities allow for a change of use from one nonconforming use to another that is less impactful.  This table makes it clear that there is a greater degree of flexibility in expanding buildings than there is in changing land uses in Connecticut. The twenty-seven municipalities that prohibit the expansion of nonconforming buildings are an outlier from what most zoning commissions in Connecticut consider acceptable.</a:t>
            </a:r>
          </a:p>
        </p:txBody>
      </p:sp>
      <p:sp>
        <p:nvSpPr>
          <p:cNvPr id="4" name="Slide Number Placeholder 3"/>
          <p:cNvSpPr>
            <a:spLocks noGrp="1"/>
          </p:cNvSpPr>
          <p:nvPr>
            <p:ph type="sldNum" sz="quarter" idx="5"/>
          </p:nvPr>
        </p:nvSpPr>
        <p:spPr/>
        <p:txBody>
          <a:bodyPr/>
          <a:lstStyle/>
          <a:p>
            <a:fld id="{47BF7C1F-BE6E-4EFA-9042-120039FFE0D9}" type="slidenum">
              <a:rPr lang="en-US" smtClean="0"/>
              <a:t>31</a:t>
            </a:fld>
            <a:endParaRPr lang="en-US"/>
          </a:p>
        </p:txBody>
      </p:sp>
    </p:spTree>
    <p:extLst>
      <p:ext uri="{BB962C8B-B14F-4D97-AF65-F5344CB8AC3E}">
        <p14:creationId xmlns:p14="http://schemas.microsoft.com/office/powerpoint/2010/main" val="1834371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provides a visual explanation of what is conforming versus a nonconforming expansion of a building. Case 1 identifies a proposed addition in the rear of the lot that falls within the rear lot line (the yellow shaded area represents the area of the building that complies with setback standards. In Case 1, the proposed addition does not conform to side yard setbacks but is no more nonconforming in width than the existing building. This approach has been adopted by 14 Connecticut zoning commission. </a:t>
            </a:r>
          </a:p>
          <a:p>
            <a:endParaRPr lang="en-US" dirty="0"/>
          </a:p>
          <a:p>
            <a:r>
              <a:rPr lang="en-US" dirty="0"/>
              <a:t>In contrast, Case 2 involves an expansion in the back of a building that exceeds the front yard setback but would not violate the side or yard setbacks. This approach has been adopted by 12 zoning commissions in Connecticut. </a:t>
            </a:r>
          </a:p>
          <a:p>
            <a:endParaRPr lang="en-US" dirty="0"/>
          </a:p>
          <a:p>
            <a:r>
              <a:rPr lang="en-US" dirty="0"/>
              <a:t>Case 3, the third example, involves a building that conforms to the zoning setback standards but any addition in the side yard would violate setback standards – unless the zoning regulations provide for flexible setback standards . This third approach is much like that established in Columbia, to reduce the development constraints imposed by small lots provided the septic system and well water standards are met.</a:t>
            </a:r>
          </a:p>
        </p:txBody>
      </p:sp>
      <p:sp>
        <p:nvSpPr>
          <p:cNvPr id="4" name="Slide Number Placeholder 3"/>
          <p:cNvSpPr>
            <a:spLocks noGrp="1"/>
          </p:cNvSpPr>
          <p:nvPr>
            <p:ph type="sldNum" sz="quarter" idx="5"/>
          </p:nvPr>
        </p:nvSpPr>
        <p:spPr/>
        <p:txBody>
          <a:bodyPr/>
          <a:lstStyle/>
          <a:p>
            <a:fld id="{47BF7C1F-BE6E-4EFA-9042-120039FFE0D9}" type="slidenum">
              <a:rPr lang="en-US" smtClean="0"/>
              <a:t>32</a:t>
            </a:fld>
            <a:endParaRPr lang="en-US"/>
          </a:p>
        </p:txBody>
      </p:sp>
    </p:spTree>
    <p:extLst>
      <p:ext uri="{BB962C8B-B14F-4D97-AF65-F5344CB8AC3E}">
        <p14:creationId xmlns:p14="http://schemas.microsoft.com/office/powerpoint/2010/main" val="3066508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1829 Baptist church should not be eliminated regardless of how close it is to the road. It would be far easier to move the road away from the church than to declare the church abandoned just because no one happens to attend church for several weeks or months. The two photos you see underscore the safety issues that may emerge when cars drive by the church at inappropriate speeds. In the 19</a:t>
            </a:r>
            <a:r>
              <a:rPr lang="en-US" baseline="30000" dirty="0"/>
              <a:t>th</a:t>
            </a:r>
            <a:r>
              <a:rPr lang="en-US" dirty="0"/>
              <a:t> century, horse and buggy carriages were the means of travel and at the speeds of horse travel there were no safety consideration to speak of. </a:t>
            </a:r>
          </a:p>
        </p:txBody>
      </p:sp>
      <p:sp>
        <p:nvSpPr>
          <p:cNvPr id="4" name="Slide Number Placeholder 3"/>
          <p:cNvSpPr>
            <a:spLocks noGrp="1"/>
          </p:cNvSpPr>
          <p:nvPr>
            <p:ph type="sldNum" sz="quarter" idx="5"/>
          </p:nvPr>
        </p:nvSpPr>
        <p:spPr/>
        <p:txBody>
          <a:bodyPr/>
          <a:lstStyle/>
          <a:p>
            <a:fld id="{47BF7C1F-BE6E-4EFA-9042-120039FFE0D9}" type="slidenum">
              <a:rPr lang="en-US" smtClean="0"/>
              <a:t>33</a:t>
            </a:fld>
            <a:endParaRPr lang="en-US"/>
          </a:p>
        </p:txBody>
      </p:sp>
    </p:spTree>
    <p:extLst>
      <p:ext uri="{BB962C8B-B14F-4D97-AF65-F5344CB8AC3E}">
        <p14:creationId xmlns:p14="http://schemas.microsoft.com/office/powerpoint/2010/main" val="1457176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Built in 1800, this building does not conform with setbacks or with the minimum lot size of 37,500 square feet. It only has 15,682 square feet most of which is consumed by the large building. It is currently vacant and owned by a real estate company.</a:t>
            </a:r>
          </a:p>
          <a:p>
            <a:endParaRPr lang="en-US" dirty="0"/>
          </a:p>
          <a:p>
            <a:r>
              <a:rPr lang="en-US" dirty="0"/>
              <a:t>Fortunately, Pomfret’s zoning regulations allow for its continued existence as follows:  “Non-conforming buildings and structures may be expanded or enlarged provided no increased encroachment, including any vertical or horizontal expansion within a setback area…”</a:t>
            </a:r>
          </a:p>
          <a:p>
            <a:endParaRPr lang="en-US" dirty="0"/>
          </a:p>
          <a:p>
            <a:endParaRPr lang="en-US" dirty="0"/>
          </a:p>
        </p:txBody>
      </p:sp>
      <p:sp>
        <p:nvSpPr>
          <p:cNvPr id="4" name="Slide Number Placeholder 3"/>
          <p:cNvSpPr>
            <a:spLocks noGrp="1"/>
          </p:cNvSpPr>
          <p:nvPr>
            <p:ph type="sldNum" sz="quarter" idx="5"/>
          </p:nvPr>
        </p:nvSpPr>
        <p:spPr/>
        <p:txBody>
          <a:bodyPr/>
          <a:lstStyle/>
          <a:p>
            <a:fld id="{47BF7C1F-BE6E-4EFA-9042-120039FFE0D9}" type="slidenum">
              <a:rPr lang="en-US" smtClean="0"/>
              <a:t>34</a:t>
            </a:fld>
            <a:endParaRPr lang="en-US"/>
          </a:p>
        </p:txBody>
      </p:sp>
    </p:spTree>
    <p:extLst>
      <p:ext uri="{BB962C8B-B14F-4D97-AF65-F5344CB8AC3E}">
        <p14:creationId xmlns:p14="http://schemas.microsoft.com/office/powerpoint/2010/main" val="1196449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the most important regulatory concern that has emerged over the last forty years in the right of the property owner to decide the fate of his or her nonconforming property.</a:t>
            </a:r>
          </a:p>
        </p:txBody>
      </p:sp>
      <p:sp>
        <p:nvSpPr>
          <p:cNvPr id="4" name="Slide Number Placeholder 3"/>
          <p:cNvSpPr>
            <a:spLocks noGrp="1"/>
          </p:cNvSpPr>
          <p:nvPr>
            <p:ph type="sldNum" sz="quarter" idx="5"/>
          </p:nvPr>
        </p:nvSpPr>
        <p:spPr/>
        <p:txBody>
          <a:bodyPr/>
          <a:lstStyle/>
          <a:p>
            <a:fld id="{47BF7C1F-BE6E-4EFA-9042-120039FFE0D9}" type="slidenum">
              <a:rPr lang="en-US" smtClean="0"/>
              <a:t>35</a:t>
            </a:fld>
            <a:endParaRPr lang="en-US"/>
          </a:p>
        </p:txBody>
      </p:sp>
    </p:spTree>
    <p:extLst>
      <p:ext uri="{BB962C8B-B14F-4D97-AF65-F5344CB8AC3E}">
        <p14:creationId xmlns:p14="http://schemas.microsoft.com/office/powerpoint/2010/main" val="2388220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00856"/>
          </a:xfrm>
        </p:spPr>
        <p:txBody>
          <a:bodyPr/>
          <a:lstStyle/>
          <a:p>
            <a:r>
              <a:rPr lang="en-US" dirty="0"/>
              <a:t>This table presents the reasons zoning commissions have established for forcing nonconforming uses to conform to zoning.  The most common approach is when a property owner simply changes a conforming use or building to one that is conforming.  The second most common approach to forcing conformity is through a stipulation forbidding reconstruction of a building when 50% or more it has been destroyed or if the former building cannot be restored within a specified time. A smaller number of municipalities have established criteria for when a building has been abandoned which in turn forces its conformity with the regulation. Similarly, 43 municipalities require any building that is moved must comply with zoning once it has been moved.</a:t>
            </a:r>
          </a:p>
          <a:p>
            <a:endParaRPr lang="en-US" dirty="0"/>
          </a:p>
          <a:p>
            <a:r>
              <a:rPr lang="en-US" dirty="0"/>
              <a:t>All these “forced approaches” to conformity are legally suspect based on the Connecticut legislature’s ongoing affirmation of the property owner’s right to voluntarily decide whether the use is discontinued. This is an area where zoning commissions will need to revise their regulations for consistency with Connecticut’s zoning enabling act and recent Connecticut Supreme Court decisions. Keep in mind that the decision to voluntarily discontinue a nonconforming use or building is exclusively that of the homeowner. Yet only 25 municipalities have explicitly adopted this plain English reading of Connecticut’s zoning enabling act.</a:t>
            </a:r>
          </a:p>
        </p:txBody>
      </p:sp>
      <p:sp>
        <p:nvSpPr>
          <p:cNvPr id="4" name="Slide Number Placeholder 3"/>
          <p:cNvSpPr>
            <a:spLocks noGrp="1"/>
          </p:cNvSpPr>
          <p:nvPr>
            <p:ph type="sldNum" sz="quarter" idx="5"/>
          </p:nvPr>
        </p:nvSpPr>
        <p:spPr/>
        <p:txBody>
          <a:bodyPr/>
          <a:lstStyle/>
          <a:p>
            <a:fld id="{47BF7C1F-BE6E-4EFA-9042-120039FFE0D9}" type="slidenum">
              <a:rPr lang="en-US" smtClean="0"/>
              <a:t>36</a:t>
            </a:fld>
            <a:endParaRPr lang="en-US"/>
          </a:p>
        </p:txBody>
      </p:sp>
    </p:spTree>
    <p:extLst>
      <p:ext uri="{BB962C8B-B14F-4D97-AF65-F5344CB8AC3E}">
        <p14:creationId xmlns:p14="http://schemas.microsoft.com/office/powerpoint/2010/main" val="2937731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non-constitutional taking of private property without compensation by forcing property owners to give up the right to their property has been upheld in the case of Urban Girls Inc. v. Zoning Board of Appeals of Bridgeport. Voluntary discontinuance is the foundation for any municipal nonconforming use regulation.  </a:t>
            </a:r>
          </a:p>
          <a:p>
            <a:endParaRPr lang="en-US" dirty="0"/>
          </a:p>
          <a:p>
            <a:r>
              <a:rPr lang="en-US" dirty="0"/>
              <a:t>What we have determined from this training program on nonconformities is that many zoning commissions have redefined the word “voluntary” to accelerate the elimination of nonconformities. This perspective, represents a misrepresentation of Connecticut’s commitment to maintaining nonconformities as long as they are not expanded. However, as we have seen, there is a great deal of mission creep occurring in the administration of nonconforming building and use regulations – in part reflecting the lack of statewide oversight of the degree to which zoning regulations properly implement the state’s zoning enabling act. </a:t>
            </a:r>
          </a:p>
        </p:txBody>
      </p:sp>
      <p:sp>
        <p:nvSpPr>
          <p:cNvPr id="4" name="Slide Number Placeholder 3"/>
          <p:cNvSpPr>
            <a:spLocks noGrp="1"/>
          </p:cNvSpPr>
          <p:nvPr>
            <p:ph type="sldNum" sz="quarter" idx="5"/>
          </p:nvPr>
        </p:nvSpPr>
        <p:spPr/>
        <p:txBody>
          <a:bodyPr/>
          <a:lstStyle/>
          <a:p>
            <a:fld id="{47BF7C1F-BE6E-4EFA-9042-120039FFE0D9}" type="slidenum">
              <a:rPr lang="en-US" smtClean="0"/>
              <a:t>37</a:t>
            </a:fld>
            <a:endParaRPr lang="en-US"/>
          </a:p>
        </p:txBody>
      </p:sp>
    </p:spTree>
    <p:extLst>
      <p:ext uri="{BB962C8B-B14F-4D97-AF65-F5344CB8AC3E}">
        <p14:creationId xmlns:p14="http://schemas.microsoft.com/office/powerpoint/2010/main" val="2948533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checklist can be found in the </a:t>
            </a:r>
            <a:r>
              <a:rPr lang="en-US" dirty="0" err="1"/>
              <a:t>WestCOG</a:t>
            </a:r>
            <a:r>
              <a:rPr lang="en-US" dirty="0"/>
              <a:t> report that was released last month. It provides a summary of most items discussed in today’s training session. It may also be useful in evaluating any updates that you may be considering to your town’s nonconformities regulations. One item that we have not discussed but is included on the checklist is the registration of nonconformities. Vert few municipalities have taken this approach. Any attempt to take that approach should rest on a non-punitive registration of nonconformities after the commission creates a chronology of zoning amendments. See items 3 and 13 on the checklist. These issues are discussed in the </a:t>
            </a:r>
            <a:r>
              <a:rPr lang="en-US" dirty="0" err="1"/>
              <a:t>WestCOG</a:t>
            </a:r>
            <a:r>
              <a:rPr lang="en-US" dirty="0"/>
              <a:t> report as well as in a Supreme Court case involving the Noank Fire District’s unconstitutional approach to NC registrations.</a:t>
            </a:r>
          </a:p>
        </p:txBody>
      </p:sp>
      <p:sp>
        <p:nvSpPr>
          <p:cNvPr id="4" name="Slide Number Placeholder 3"/>
          <p:cNvSpPr>
            <a:spLocks noGrp="1"/>
          </p:cNvSpPr>
          <p:nvPr>
            <p:ph type="sldNum" sz="quarter" idx="5"/>
          </p:nvPr>
        </p:nvSpPr>
        <p:spPr/>
        <p:txBody>
          <a:bodyPr/>
          <a:lstStyle/>
          <a:p>
            <a:fld id="{47BF7C1F-BE6E-4EFA-9042-120039FFE0D9}" type="slidenum">
              <a:rPr lang="en-US" smtClean="0"/>
              <a:t>38</a:t>
            </a:fld>
            <a:endParaRPr lang="en-US"/>
          </a:p>
        </p:txBody>
      </p:sp>
    </p:spTree>
    <p:extLst>
      <p:ext uri="{BB962C8B-B14F-4D97-AF65-F5344CB8AC3E}">
        <p14:creationId xmlns:p14="http://schemas.microsoft.com/office/powerpoint/2010/main" val="3967760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Maintaining nonconforming uses and building is important. With over 22% of the state’s housing stock built before 1940, maintaining, and in some cases expanding these uses is in the interest of property owners and those seeking to protect affordable housing.</a:t>
            </a:r>
          </a:p>
          <a:p>
            <a:endParaRPr lang="en-US" dirty="0"/>
          </a:p>
          <a:p>
            <a:r>
              <a:rPr lang="en-US" dirty="0"/>
              <a:t>There are three reasons for flexible regulations for nonconforming lots. </a:t>
            </a:r>
          </a:p>
          <a:p>
            <a:r>
              <a:rPr lang="en-US" dirty="0"/>
              <a:t>1) First the goal should be to maintain the important affordable housing role provided by older housing; </a:t>
            </a:r>
          </a:p>
          <a:p>
            <a:r>
              <a:rPr lang="en-US" dirty="0"/>
              <a:t>2) Second nonconforming buildings are a class or kind of building and be regulated uniformly as is being done by twenty-six municipalities and </a:t>
            </a:r>
          </a:p>
          <a:p>
            <a:endParaRPr lang="en-US" dirty="0"/>
          </a:p>
          <a:p>
            <a:r>
              <a:rPr lang="en-US" dirty="0"/>
              <a:t>3) Third providing flexibility allows for a wide range of accessory structures that are part of life in the 21</a:t>
            </a:r>
            <a:r>
              <a:rPr lang="en-US" baseline="30000" dirty="0"/>
              <a:t>st</a:t>
            </a:r>
            <a:r>
              <a:rPr lang="en-US" dirty="0"/>
              <a:t> century but are over-regulated by some nonconforming lot regulations. Many zoning regulations fail to provide sufficient exceptions for many common homeowner needs such as ADA compatible ramps for older people, space for electric generators, solar panels, propane tanks and dozens of other modern amenities that were never considered when the state’s zoning enabling act was adopted in 1925.</a:t>
            </a:r>
          </a:p>
        </p:txBody>
      </p:sp>
      <p:sp>
        <p:nvSpPr>
          <p:cNvPr id="4" name="Slide Number Placeholder 3"/>
          <p:cNvSpPr>
            <a:spLocks noGrp="1"/>
          </p:cNvSpPr>
          <p:nvPr>
            <p:ph type="sldNum" sz="quarter" idx="5"/>
          </p:nvPr>
        </p:nvSpPr>
        <p:spPr/>
        <p:txBody>
          <a:bodyPr/>
          <a:lstStyle/>
          <a:p>
            <a:fld id="{47BF7C1F-BE6E-4EFA-9042-120039FFE0D9}" type="slidenum">
              <a:rPr lang="en-US" smtClean="0"/>
              <a:t>39</a:t>
            </a:fld>
            <a:endParaRPr lang="en-US"/>
          </a:p>
        </p:txBody>
      </p:sp>
    </p:spTree>
    <p:extLst>
      <p:ext uri="{BB962C8B-B14F-4D97-AF65-F5344CB8AC3E}">
        <p14:creationId xmlns:p14="http://schemas.microsoft.com/office/powerpoint/2010/main" val="318256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reviewing some good examples for definitions of nonconforming buildings and uses from the municipality of Weston.   A definition  for a nonconforming building is relatively common in Connecticut. A nonconforming building is one that fails to meet one or more of the dimensional requirements of the zoning regulations.  It is important to also review the exceptions to dimensional requirements when assessing whether a building is conforming or nonconforming.  We will touch on that issue later on.</a:t>
            </a:r>
          </a:p>
          <a:p>
            <a:endParaRPr lang="en-US" dirty="0"/>
          </a:p>
          <a:p>
            <a:r>
              <a:rPr lang="en-US" dirty="0"/>
              <a:t>Nonconforming uses are quite common in Connecticut since we have had more than 300 years of development before the state established zoning as a municipal responsibility in 1925. A gas station in a residential zone or an industrial building in a residential or commercial zone, both of which existed before the enactment of zoning are considered nonconforming uses.  However, from a practical perspective, proving when a building or use was first established can be a burden on property owners who may not have sufficient records to document the prior existence of the building or use before zoning was enacted or before subsequent revisions to the regulations.</a:t>
            </a:r>
          </a:p>
        </p:txBody>
      </p:sp>
      <p:sp>
        <p:nvSpPr>
          <p:cNvPr id="4" name="Slide Number Placeholder 3"/>
          <p:cNvSpPr>
            <a:spLocks noGrp="1"/>
          </p:cNvSpPr>
          <p:nvPr>
            <p:ph type="sldNum" sz="quarter" idx="5"/>
          </p:nvPr>
        </p:nvSpPr>
        <p:spPr/>
        <p:txBody>
          <a:bodyPr/>
          <a:lstStyle/>
          <a:p>
            <a:fld id="{47BF7C1F-BE6E-4EFA-9042-120039FFE0D9}" type="slidenum">
              <a:rPr lang="en-US" smtClean="0"/>
              <a:t>4</a:t>
            </a:fld>
            <a:endParaRPr lang="en-US"/>
          </a:p>
        </p:txBody>
      </p:sp>
    </p:spTree>
    <p:extLst>
      <p:ext uri="{BB962C8B-B14F-4D97-AF65-F5344CB8AC3E}">
        <p14:creationId xmlns:p14="http://schemas.microsoft.com/office/powerpoint/2010/main" val="2384288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learned of the lack of uniformity in how nonconformities are regulated in Connecticut – suggesting the importance of </a:t>
            </a:r>
            <a:r>
              <a:rPr lang="en-US"/>
              <a:t>ongoing training.  </a:t>
            </a:r>
            <a:r>
              <a:rPr lang="en-US" dirty="0"/>
              <a:t>This course has cited several important CT Supreme Court cases on nonconforming uses that have not yet been addressed by most zoning commissions in Connecticut.</a:t>
            </a:r>
          </a:p>
          <a:p>
            <a:endParaRPr lang="en-US" dirty="0"/>
          </a:p>
          <a:p>
            <a:r>
              <a:rPr lang="en-US" dirty="0"/>
              <a:t>Finally, most zoning regulations in Connecticut have been overly focused on the abandonment of nonconforming uses. The emphasis on tear down approaches runs counter to recent developments to restore and protect the state’s cultural assets. For example, Washington township has cited the important role that many of its nonconforming buildings and uses play in the culture and character of their community. Rather than eliminating Connecticut’s long pre-zoning era, many municipalities are recognizing the need to protect important housing, commercial and industrial uses that pre-date zoning or subsequent revisions to zoning over the last 100 years.  </a:t>
            </a:r>
          </a:p>
        </p:txBody>
      </p:sp>
      <p:sp>
        <p:nvSpPr>
          <p:cNvPr id="4" name="Slide Number Placeholder 3"/>
          <p:cNvSpPr>
            <a:spLocks noGrp="1"/>
          </p:cNvSpPr>
          <p:nvPr>
            <p:ph type="sldNum" sz="quarter" idx="5"/>
          </p:nvPr>
        </p:nvSpPr>
        <p:spPr/>
        <p:txBody>
          <a:bodyPr/>
          <a:lstStyle/>
          <a:p>
            <a:fld id="{47BF7C1F-BE6E-4EFA-9042-120039FFE0D9}" type="slidenum">
              <a:rPr lang="en-US" smtClean="0"/>
              <a:t>40</a:t>
            </a:fld>
            <a:endParaRPr lang="en-US"/>
          </a:p>
        </p:txBody>
      </p:sp>
    </p:spTree>
    <p:extLst>
      <p:ext uri="{BB962C8B-B14F-4D97-AF65-F5344CB8AC3E}">
        <p14:creationId xmlns:p14="http://schemas.microsoft.com/office/powerpoint/2010/main" val="3658597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of relevant case law represents an important source of guidance on how nonconforming uses are to be regulated in Connecticut. These cases are available from the Connecticut Judiciary website or from Google Scholar’s  listing  of Connecticut court decisions.</a:t>
            </a:r>
          </a:p>
        </p:txBody>
      </p:sp>
      <p:sp>
        <p:nvSpPr>
          <p:cNvPr id="4" name="Slide Number Placeholder 3"/>
          <p:cNvSpPr>
            <a:spLocks noGrp="1"/>
          </p:cNvSpPr>
          <p:nvPr>
            <p:ph type="sldNum" sz="quarter" idx="5"/>
          </p:nvPr>
        </p:nvSpPr>
        <p:spPr/>
        <p:txBody>
          <a:bodyPr/>
          <a:lstStyle/>
          <a:p>
            <a:fld id="{47BF7C1F-BE6E-4EFA-9042-120039FFE0D9}" type="slidenum">
              <a:rPr lang="en-US" smtClean="0"/>
              <a:t>41</a:t>
            </a:fld>
            <a:endParaRPr lang="en-US"/>
          </a:p>
        </p:txBody>
      </p:sp>
    </p:spTree>
    <p:extLst>
      <p:ext uri="{BB962C8B-B14F-4D97-AF65-F5344CB8AC3E}">
        <p14:creationId xmlns:p14="http://schemas.microsoft.com/office/powerpoint/2010/main" val="1885181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is a limited amount of law journal articles on nonconforming issues in Connecticut, the ones listed here are the most relevant to this training.</a:t>
            </a:r>
          </a:p>
        </p:txBody>
      </p:sp>
      <p:sp>
        <p:nvSpPr>
          <p:cNvPr id="4" name="Slide Number Placeholder 3"/>
          <p:cNvSpPr>
            <a:spLocks noGrp="1"/>
          </p:cNvSpPr>
          <p:nvPr>
            <p:ph type="sldNum" sz="quarter" idx="5"/>
          </p:nvPr>
        </p:nvSpPr>
        <p:spPr/>
        <p:txBody>
          <a:bodyPr/>
          <a:lstStyle/>
          <a:p>
            <a:fld id="{47BF7C1F-BE6E-4EFA-9042-120039FFE0D9}" type="slidenum">
              <a:rPr lang="en-US" smtClean="0"/>
              <a:t>42</a:t>
            </a:fld>
            <a:endParaRPr lang="en-US"/>
          </a:p>
        </p:txBody>
      </p:sp>
    </p:spTree>
    <p:extLst>
      <p:ext uri="{BB962C8B-B14F-4D97-AF65-F5344CB8AC3E}">
        <p14:creationId xmlns:p14="http://schemas.microsoft.com/office/powerpoint/2010/main" val="3364262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access our recent publication on “Zoning Nonconformities” for an in-depth review of the issues we have discussed today.</a:t>
            </a:r>
          </a:p>
        </p:txBody>
      </p:sp>
      <p:sp>
        <p:nvSpPr>
          <p:cNvPr id="4" name="Slide Number Placeholder 3"/>
          <p:cNvSpPr>
            <a:spLocks noGrp="1"/>
          </p:cNvSpPr>
          <p:nvPr>
            <p:ph type="sldNum" sz="quarter" idx="5"/>
          </p:nvPr>
        </p:nvSpPr>
        <p:spPr/>
        <p:txBody>
          <a:bodyPr/>
          <a:lstStyle/>
          <a:p>
            <a:fld id="{47BF7C1F-BE6E-4EFA-9042-120039FFE0D9}" type="slidenum">
              <a:rPr lang="en-US" smtClean="0"/>
              <a:t>43</a:t>
            </a:fld>
            <a:endParaRPr lang="en-US"/>
          </a:p>
        </p:txBody>
      </p:sp>
    </p:spTree>
    <p:extLst>
      <p:ext uri="{BB962C8B-B14F-4D97-AF65-F5344CB8AC3E}">
        <p14:creationId xmlns:p14="http://schemas.microsoft.com/office/powerpoint/2010/main" val="152405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Weston, Bethel also provides definitions for nonconforming lots, and pre-existing nonconformities that predate the zoning regulations.  Definitions are quite important yet often overlooked in many zoning regulations. Courts rely on definitions to determine the intent behind the regulations on nonconformities. If your commission has not established specific definitions for nonconforming lots, buildings, structures, use and other dimensional requirements, now would be a good time to do so.</a:t>
            </a:r>
          </a:p>
        </p:txBody>
      </p:sp>
      <p:sp>
        <p:nvSpPr>
          <p:cNvPr id="4" name="Slide Number Placeholder 3"/>
          <p:cNvSpPr>
            <a:spLocks noGrp="1"/>
          </p:cNvSpPr>
          <p:nvPr>
            <p:ph type="sldNum" sz="quarter" idx="5"/>
          </p:nvPr>
        </p:nvSpPr>
        <p:spPr/>
        <p:txBody>
          <a:bodyPr/>
          <a:lstStyle/>
          <a:p>
            <a:fld id="{47BF7C1F-BE6E-4EFA-9042-120039FFE0D9}" type="slidenum">
              <a:rPr lang="en-US" smtClean="0"/>
              <a:t>5</a:t>
            </a:fld>
            <a:endParaRPr lang="en-US"/>
          </a:p>
        </p:txBody>
      </p:sp>
    </p:spTree>
    <p:extLst>
      <p:ext uri="{BB962C8B-B14F-4D97-AF65-F5344CB8AC3E}">
        <p14:creationId xmlns:p14="http://schemas.microsoft.com/office/powerpoint/2010/main" val="91425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 previous definitions found in Weston and Bethel. New Milford addresses nonconforming structures.  This is an important addition to definitions since the Connecticut Zoning enabling Act specifies the types of structures that are considered eligible for nonconforming status unless a municipality established its own definitions.</a:t>
            </a:r>
          </a:p>
        </p:txBody>
      </p:sp>
      <p:sp>
        <p:nvSpPr>
          <p:cNvPr id="4" name="Slide Number Placeholder 3"/>
          <p:cNvSpPr>
            <a:spLocks noGrp="1"/>
          </p:cNvSpPr>
          <p:nvPr>
            <p:ph type="sldNum" sz="quarter" idx="5"/>
          </p:nvPr>
        </p:nvSpPr>
        <p:spPr/>
        <p:txBody>
          <a:bodyPr/>
          <a:lstStyle/>
          <a:p>
            <a:fld id="{47BF7C1F-BE6E-4EFA-9042-120039FFE0D9}" type="slidenum">
              <a:rPr lang="en-US" smtClean="0"/>
              <a:t>6</a:t>
            </a:fld>
            <a:endParaRPr lang="en-US"/>
          </a:p>
        </p:txBody>
      </p:sp>
    </p:spTree>
    <p:extLst>
      <p:ext uri="{BB962C8B-B14F-4D97-AF65-F5344CB8AC3E}">
        <p14:creationId xmlns:p14="http://schemas.microsoft.com/office/powerpoint/2010/main" val="134663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if an municipalities have adopted definitions for the intensification or expansion of a nonconforming use.  The difference between intensification and expansion of a nonconforming use is case specific and is determined by how any given zoning regulation decides to establish boundaries on the extent to which a nonconforming use may be physically enlarged, or expanded in terms of work hours, employment, seasonal versus year-round operation and many other factors. What is conforming in one town may be nonconforming in another. The Connecticut legislature has left a great deal of discretion to zoning commissions to determine what is conforming versus nonconforming – as we shall discuss in this training session.</a:t>
            </a:r>
          </a:p>
        </p:txBody>
      </p:sp>
      <p:sp>
        <p:nvSpPr>
          <p:cNvPr id="4" name="Slide Number Placeholder 3"/>
          <p:cNvSpPr>
            <a:spLocks noGrp="1"/>
          </p:cNvSpPr>
          <p:nvPr>
            <p:ph type="sldNum" sz="quarter" idx="5"/>
          </p:nvPr>
        </p:nvSpPr>
        <p:spPr/>
        <p:txBody>
          <a:bodyPr/>
          <a:lstStyle/>
          <a:p>
            <a:fld id="{47BF7C1F-BE6E-4EFA-9042-120039FFE0D9}" type="slidenum">
              <a:rPr lang="en-US" smtClean="0"/>
              <a:t>7</a:t>
            </a:fld>
            <a:endParaRPr lang="en-US"/>
          </a:p>
        </p:txBody>
      </p:sp>
    </p:spTree>
    <p:extLst>
      <p:ext uri="{BB962C8B-B14F-4D97-AF65-F5344CB8AC3E}">
        <p14:creationId xmlns:p14="http://schemas.microsoft.com/office/powerpoint/2010/main" val="191380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five examples of expanded nonconforming uses.  Increasing the building footprint, the number or size of the nonconforming structures are potential examples of inappropriate expansion of nonconforming uses.  The Connecticut Supreme Court has ruled on several expansions of nonconforming uses. There are no hard and fast rules for determining if an expansion exists since zoning regulations across Connecticut vary widely in their definitions and constraints on nonconforming uses and buildings. </a:t>
            </a:r>
          </a:p>
        </p:txBody>
      </p:sp>
      <p:sp>
        <p:nvSpPr>
          <p:cNvPr id="4" name="Slide Number Placeholder 3"/>
          <p:cNvSpPr>
            <a:spLocks noGrp="1"/>
          </p:cNvSpPr>
          <p:nvPr>
            <p:ph type="sldNum" sz="quarter" idx="5"/>
          </p:nvPr>
        </p:nvSpPr>
        <p:spPr/>
        <p:txBody>
          <a:bodyPr/>
          <a:lstStyle/>
          <a:p>
            <a:fld id="{47BF7C1F-BE6E-4EFA-9042-120039FFE0D9}" type="slidenum">
              <a:rPr lang="en-US" smtClean="0"/>
              <a:t>8</a:t>
            </a:fld>
            <a:endParaRPr lang="en-US"/>
          </a:p>
        </p:txBody>
      </p:sp>
    </p:spTree>
    <p:extLst>
      <p:ext uri="{BB962C8B-B14F-4D97-AF65-F5344CB8AC3E}">
        <p14:creationId xmlns:p14="http://schemas.microsoft.com/office/powerpoint/2010/main" val="244466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speaking, a nonconforming use can intensify its activities, such as increasing the number of its customers or volume of business without resulting in an expansion of the nonconformity. However, the Supreme court has ruled that expanding a business from a seasonal to a year-round operation constitutes an expansion – not an intensification of the use.  While Connecticut’s zoning regulations do not define expansion or intensification these terms should be included in the definition section of the regulations.  The advantage of this approach is that it provides transparent standards that property owners can use to better understand their property rights.</a:t>
            </a:r>
          </a:p>
        </p:txBody>
      </p:sp>
      <p:sp>
        <p:nvSpPr>
          <p:cNvPr id="4" name="Slide Number Placeholder 3"/>
          <p:cNvSpPr>
            <a:spLocks noGrp="1"/>
          </p:cNvSpPr>
          <p:nvPr>
            <p:ph type="sldNum" sz="quarter" idx="5"/>
          </p:nvPr>
        </p:nvSpPr>
        <p:spPr/>
        <p:txBody>
          <a:bodyPr/>
          <a:lstStyle/>
          <a:p>
            <a:fld id="{47BF7C1F-BE6E-4EFA-9042-120039FFE0D9}" type="slidenum">
              <a:rPr lang="en-US" smtClean="0"/>
              <a:t>9</a:t>
            </a:fld>
            <a:endParaRPr lang="en-US"/>
          </a:p>
        </p:txBody>
      </p:sp>
    </p:spTree>
    <p:extLst>
      <p:ext uri="{BB962C8B-B14F-4D97-AF65-F5344CB8AC3E}">
        <p14:creationId xmlns:p14="http://schemas.microsoft.com/office/powerpoint/2010/main" val="233129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20D9-2B4D-0FB9-8690-5EA3D2D3A4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E3B9EA-0E9D-A706-7AAF-79FC5C9AC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381146-3CC3-B57E-DBAE-5B2FC06A0428}"/>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5" name="Footer Placeholder 4">
            <a:extLst>
              <a:ext uri="{FF2B5EF4-FFF2-40B4-BE49-F238E27FC236}">
                <a16:creationId xmlns:a16="http://schemas.microsoft.com/office/drawing/2014/main" id="{914FE885-D0D9-B50B-8170-EBBD69735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200A8-0FA0-E9D5-6289-AA4BD80AE110}"/>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139479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62D9-CCF2-F646-4007-B483398138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955BC-766E-DD1C-0AB5-1A2EC9BD0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E5702-EABC-352A-F4D6-C566CB9203D2}"/>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5" name="Footer Placeholder 4">
            <a:extLst>
              <a:ext uri="{FF2B5EF4-FFF2-40B4-BE49-F238E27FC236}">
                <a16:creationId xmlns:a16="http://schemas.microsoft.com/office/drawing/2014/main" id="{29661014-544F-1A81-548D-60A00BA9E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59F1F-3267-A8FB-B766-2902476C5454}"/>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369991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CC953C-BC7F-3905-6985-A11A89F7EA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B90E84-98EC-4900-E133-E8B9D57A4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437D6-EF5C-E96C-D35B-33D4971A54AF}"/>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5" name="Footer Placeholder 4">
            <a:extLst>
              <a:ext uri="{FF2B5EF4-FFF2-40B4-BE49-F238E27FC236}">
                <a16:creationId xmlns:a16="http://schemas.microsoft.com/office/drawing/2014/main" id="{A7FAB10C-5232-7790-A4C2-E5F91B623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843859-AB71-5438-9BD5-5B55E6D2A22F}"/>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194064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B00A-F638-FEE3-31CD-E3307823E1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53537-C5C9-FC18-1939-838D27345A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98435-B973-F1F0-9128-AA429AB2E8E5}"/>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5" name="Footer Placeholder 4">
            <a:extLst>
              <a:ext uri="{FF2B5EF4-FFF2-40B4-BE49-F238E27FC236}">
                <a16:creationId xmlns:a16="http://schemas.microsoft.com/office/drawing/2014/main" id="{0C577C99-9383-6117-D3EF-93A8BE99C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9EE04-2A18-B138-298A-0675D31984B4}"/>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309724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7FA-7B10-CD7E-96C0-2F052C47B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0091A6-D14E-A1AE-B56D-C31D998715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9CEB9F-6F62-D712-1DAA-6EFAD8244723}"/>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5" name="Footer Placeholder 4">
            <a:extLst>
              <a:ext uri="{FF2B5EF4-FFF2-40B4-BE49-F238E27FC236}">
                <a16:creationId xmlns:a16="http://schemas.microsoft.com/office/drawing/2014/main" id="{64389899-63E0-30D0-D51E-C6DE14050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5796B-A41D-6EC9-935E-81A5CB345440}"/>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26696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4FFB-4849-3C0E-F0BB-5B119D6EB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05F8E-2E8F-27E1-9B32-D54739252C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FD6B3-E398-A90E-AA8A-687BEA6E94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AC0213-BC5E-99F9-6AC9-9FE5FAD6E633}"/>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6" name="Footer Placeholder 5">
            <a:extLst>
              <a:ext uri="{FF2B5EF4-FFF2-40B4-BE49-F238E27FC236}">
                <a16:creationId xmlns:a16="http://schemas.microsoft.com/office/drawing/2014/main" id="{9063B0AD-521B-F3E9-3E4C-2EF449FE5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61F28-8B87-A100-81FA-50D47A0B0B19}"/>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279379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0FA6-88A7-02B2-D1FC-40E97D0F0B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928EDA-F890-1AD1-68DF-E9E3BF2F9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E58ECE-FC84-5F48-EA24-5DF8630500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363BD-9BE6-F69B-B9BD-981A58CA3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8EA893-64DF-7F8B-C4EE-1551C7D0C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6C295A-2A98-1D34-F85D-36DEA81EC74B}"/>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8" name="Footer Placeholder 7">
            <a:extLst>
              <a:ext uri="{FF2B5EF4-FFF2-40B4-BE49-F238E27FC236}">
                <a16:creationId xmlns:a16="http://schemas.microsoft.com/office/drawing/2014/main" id="{7B0FF83F-5A9E-41DD-3936-A667C72F36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64C50A-0138-7A74-4E67-B5E7D86955AB}"/>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211706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16348-AD9D-FDEE-FE6B-4507478B78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E837C2-8C20-8582-CA0D-47623CF5B95C}"/>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4" name="Footer Placeholder 3">
            <a:extLst>
              <a:ext uri="{FF2B5EF4-FFF2-40B4-BE49-F238E27FC236}">
                <a16:creationId xmlns:a16="http://schemas.microsoft.com/office/drawing/2014/main" id="{DEA9A871-DB13-6EAF-817C-DF14F1FEC3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A0D7E8-0DC7-14ED-78DE-9488D9859BE0}"/>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317485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23FC24-01A4-CA9C-D336-B9FF233016A7}"/>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3" name="Footer Placeholder 2">
            <a:extLst>
              <a:ext uri="{FF2B5EF4-FFF2-40B4-BE49-F238E27FC236}">
                <a16:creationId xmlns:a16="http://schemas.microsoft.com/office/drawing/2014/main" id="{0C561161-3F19-65CA-B53B-64BE68ED38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4801FA-B76B-4074-2169-72F4E1B7529A}"/>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206898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E7EC-B53A-CEE2-8F39-D54EA05DC9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475DCC-CFFF-BCD6-D984-153F43CF8B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675B40-31DA-5B52-5F26-71DA95F32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27964-EB1C-C76B-05FC-A564BA244A8C}"/>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6" name="Footer Placeholder 5">
            <a:extLst>
              <a:ext uri="{FF2B5EF4-FFF2-40B4-BE49-F238E27FC236}">
                <a16:creationId xmlns:a16="http://schemas.microsoft.com/office/drawing/2014/main" id="{7CBD7DA0-B20F-600D-E492-FCFE8F427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008F0-A3E0-A9B1-0921-DBB61C54A109}"/>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379591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0A41-E816-D98E-600C-9C23B671E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C3A8F5-B886-4E77-BBDA-523BDBC34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06874E-8061-2A44-DB9C-F906B6851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25116A-80E2-7B72-8ACE-2C03483FC6EF}"/>
              </a:ext>
            </a:extLst>
          </p:cNvPr>
          <p:cNvSpPr>
            <a:spLocks noGrp="1"/>
          </p:cNvSpPr>
          <p:nvPr>
            <p:ph type="dt" sz="half" idx="10"/>
          </p:nvPr>
        </p:nvSpPr>
        <p:spPr/>
        <p:txBody>
          <a:bodyPr/>
          <a:lstStyle/>
          <a:p>
            <a:fld id="{8C9B9AEC-36F9-4A7B-9A98-8972ADACFB5C}" type="datetimeFigureOut">
              <a:rPr lang="en-US" smtClean="0"/>
              <a:t>12/15/2025</a:t>
            </a:fld>
            <a:endParaRPr lang="en-US"/>
          </a:p>
        </p:txBody>
      </p:sp>
      <p:sp>
        <p:nvSpPr>
          <p:cNvPr id="6" name="Footer Placeholder 5">
            <a:extLst>
              <a:ext uri="{FF2B5EF4-FFF2-40B4-BE49-F238E27FC236}">
                <a16:creationId xmlns:a16="http://schemas.microsoft.com/office/drawing/2014/main" id="{B067B769-A51D-D3E3-2610-E3F5A0F51E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414B8-76DB-5C3D-0441-76A1E0C09D0D}"/>
              </a:ext>
            </a:extLst>
          </p:cNvPr>
          <p:cNvSpPr>
            <a:spLocks noGrp="1"/>
          </p:cNvSpPr>
          <p:nvPr>
            <p:ph type="sldNum" sz="quarter" idx="12"/>
          </p:nvPr>
        </p:nvSpPr>
        <p:spPr/>
        <p:txBody>
          <a:bodyPr/>
          <a:lstStyle/>
          <a:p>
            <a:fld id="{999A972A-659E-4A0B-B7C7-70771D4308DB}" type="slidenum">
              <a:rPr lang="en-US" smtClean="0"/>
              <a:t>‹#›</a:t>
            </a:fld>
            <a:endParaRPr lang="en-US"/>
          </a:p>
        </p:txBody>
      </p:sp>
    </p:spTree>
    <p:extLst>
      <p:ext uri="{BB962C8B-B14F-4D97-AF65-F5344CB8AC3E}">
        <p14:creationId xmlns:p14="http://schemas.microsoft.com/office/powerpoint/2010/main" val="133978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1892A-8E40-7DA7-198A-350B5C519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A19703-168D-8E17-3F89-EF93656FC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CA8D1-AEE0-F46D-81A4-1A74EEB79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9B9AEC-36F9-4A7B-9A98-8972ADACFB5C}" type="datetimeFigureOut">
              <a:rPr lang="en-US" smtClean="0"/>
              <a:t>12/15/2025</a:t>
            </a:fld>
            <a:endParaRPr lang="en-US"/>
          </a:p>
        </p:txBody>
      </p:sp>
      <p:sp>
        <p:nvSpPr>
          <p:cNvPr id="5" name="Footer Placeholder 4">
            <a:extLst>
              <a:ext uri="{FF2B5EF4-FFF2-40B4-BE49-F238E27FC236}">
                <a16:creationId xmlns:a16="http://schemas.microsoft.com/office/drawing/2014/main" id="{EF97A935-E238-9D8B-041B-4720F20A6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EF4CA3-A6F0-F11E-4F99-2A4622B156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9A972A-659E-4A0B-B7C7-70771D4308DB}" type="slidenum">
              <a:rPr lang="en-US" smtClean="0"/>
              <a:t>‹#›</a:t>
            </a:fld>
            <a:endParaRPr lang="en-US"/>
          </a:p>
        </p:txBody>
      </p:sp>
    </p:spTree>
    <p:extLst>
      <p:ext uri="{BB962C8B-B14F-4D97-AF65-F5344CB8AC3E}">
        <p14:creationId xmlns:p14="http://schemas.microsoft.com/office/powerpoint/2010/main" val="4055150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tbeckett@westcog.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cvidich@westcog.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62EC-FFA0-8044-CEE3-D9B8FCFCF20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2591686-3992-603D-3C47-B1E3433C2160}"/>
              </a:ext>
            </a:extLst>
          </p:cNvPr>
          <p:cNvSpPr>
            <a:spLocks noGrp="1"/>
          </p:cNvSpPr>
          <p:nvPr>
            <p:ph type="subTitle" idx="1"/>
          </p:nvPr>
        </p:nvSpPr>
        <p:spPr/>
        <p:txBody>
          <a:bodyPr/>
          <a:lstStyle/>
          <a:p>
            <a:endParaRPr lang="en-US"/>
          </a:p>
        </p:txBody>
      </p:sp>
      <p:pic>
        <p:nvPicPr>
          <p:cNvPr id="5" name="Picture 4" descr="A building next to a road&#10;&#10;AI-generated content may be incorrect.">
            <a:extLst>
              <a:ext uri="{FF2B5EF4-FFF2-40B4-BE49-F238E27FC236}">
                <a16:creationId xmlns:a16="http://schemas.microsoft.com/office/drawing/2014/main" id="{FF3C14F3-2B26-A395-D3B9-6339E8F0180D}"/>
              </a:ext>
            </a:extLst>
          </p:cNvPr>
          <p:cNvPicPr>
            <a:picLocks noChangeAspect="1"/>
          </p:cNvPicPr>
          <p:nvPr/>
        </p:nvPicPr>
        <p:blipFill>
          <a:blip r:embed="rId3">
            <a:extLst>
              <a:ext uri="{28A0092B-C50C-407E-A947-70E740481C1C}">
                <a14:useLocalDpi xmlns:a14="http://schemas.microsoft.com/office/drawing/2010/main" val="0"/>
              </a:ext>
            </a:extLst>
          </a:blip>
          <a:srcRect l="7430" t="26305" r="7064" b="7065"/>
          <a:stretch>
            <a:fillRect/>
          </a:stretch>
        </p:blipFill>
        <p:spPr>
          <a:xfrm>
            <a:off x="0" y="-130630"/>
            <a:ext cx="12192000" cy="7125591"/>
          </a:xfrm>
          <a:prstGeom prst="rect">
            <a:avLst/>
          </a:prstGeom>
        </p:spPr>
      </p:pic>
      <p:sp>
        <p:nvSpPr>
          <p:cNvPr id="7" name="Rectangle 1">
            <a:extLst>
              <a:ext uri="{FF2B5EF4-FFF2-40B4-BE49-F238E27FC236}">
                <a16:creationId xmlns:a16="http://schemas.microsoft.com/office/drawing/2014/main" id="{222C5CC0-B42B-DE2F-22DB-85AE810906F3}"/>
              </a:ext>
            </a:extLst>
          </p:cNvPr>
          <p:cNvSpPr>
            <a:spLocks noChangeArrowheads="1"/>
          </p:cNvSpPr>
          <p:nvPr/>
        </p:nvSpPr>
        <p:spPr bwMode="auto">
          <a:xfrm>
            <a:off x="5218481" y="430123"/>
            <a:ext cx="6813861" cy="1200329"/>
          </a:xfrm>
          <a:prstGeom prst="rect">
            <a:avLst/>
          </a:prstGeom>
          <a:solidFill>
            <a:srgbClr val="FFFFFF">
              <a:alpha val="70980"/>
            </a:srgbClr>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Aptos Display" panose="020B0004020202020204" pitchFamily="34" charset="0"/>
                <a:ea typeface="Times New Roman" panose="02020603050405020304" pitchFamily="18" charset="0"/>
                <a:cs typeface="Times New Roman" panose="02020603050405020304" pitchFamily="18" charset="0"/>
              </a:rPr>
              <a:t>Regulating Nonconforming</a:t>
            </a:r>
            <a:r>
              <a:rPr lang="en-US" altLang="en-US" sz="3600" dirty="0">
                <a:latin typeface="Aptos Display" panose="020B0004020202020204" pitchFamily="34" charset="0"/>
                <a:ea typeface="Times New Roman" panose="02020603050405020304" pitchFamily="18" charset="0"/>
                <a:cs typeface="Times New Roman" panose="02020603050405020304" pitchFamily="18" charset="0"/>
              </a:rPr>
              <a:t> Buildings, Structure, Uses &amp; Land</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cxnSp>
        <p:nvCxnSpPr>
          <p:cNvPr id="9" name="Connector: Elbow 8">
            <a:extLst>
              <a:ext uri="{FF2B5EF4-FFF2-40B4-BE49-F238E27FC236}">
                <a16:creationId xmlns:a16="http://schemas.microsoft.com/office/drawing/2014/main" id="{853312E8-DA5D-ED81-0F53-B77714E483C5}"/>
              </a:ext>
            </a:extLst>
          </p:cNvPr>
          <p:cNvCxnSpPr/>
          <p:nvPr/>
        </p:nvCxnSpPr>
        <p:spPr>
          <a:xfrm>
            <a:off x="304800" y="217714"/>
            <a:ext cx="914400" cy="91440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0343EE63-842A-AC0A-715C-AB38EC23A0AF}"/>
              </a:ext>
            </a:extLst>
          </p:cNvPr>
          <p:cNvSpPr txBox="1"/>
          <p:nvPr/>
        </p:nvSpPr>
        <p:spPr>
          <a:xfrm>
            <a:off x="-43540" y="5562588"/>
            <a:ext cx="12235540" cy="523220"/>
          </a:xfrm>
          <a:prstGeom prst="rect">
            <a:avLst/>
          </a:prstGeom>
          <a:solidFill>
            <a:schemeClr val="bg1"/>
          </a:solidFill>
          <a:ln>
            <a:solidFill>
              <a:schemeClr val="tx1"/>
            </a:solidFill>
          </a:ln>
        </p:spPr>
        <p:txBody>
          <a:bodyPr wrap="square" rtlCol="0">
            <a:spAutoFit/>
          </a:bodyPr>
          <a:lstStyle/>
          <a:p>
            <a:pPr algn="ctr"/>
            <a:r>
              <a:rPr lang="en-US" sz="2800" dirty="0"/>
              <a:t>A Training Program on Zoning Practices, Legislative &amp; Case Law Requirements</a:t>
            </a:r>
          </a:p>
        </p:txBody>
      </p:sp>
      <p:sp>
        <p:nvSpPr>
          <p:cNvPr id="12" name="Rectangle 1">
            <a:extLst>
              <a:ext uri="{FF2B5EF4-FFF2-40B4-BE49-F238E27FC236}">
                <a16:creationId xmlns:a16="http://schemas.microsoft.com/office/drawing/2014/main" id="{44FAEC98-D867-908A-DFA7-9A5FF4A37F72}"/>
              </a:ext>
            </a:extLst>
          </p:cNvPr>
          <p:cNvSpPr txBox="1">
            <a:spLocks noChangeArrowheads="1"/>
          </p:cNvSpPr>
          <p:nvPr/>
        </p:nvSpPr>
        <p:spPr bwMode="auto">
          <a:xfrm>
            <a:off x="0" y="6084641"/>
            <a:ext cx="12191999" cy="800219"/>
          </a:xfrm>
          <a:prstGeom prst="rect">
            <a:avLst/>
          </a:prstGeom>
          <a:solidFill>
            <a:srgbClr val="FFFFFF">
              <a:alpha val="74902"/>
            </a:srgbClr>
          </a:solidFill>
          <a:ln w="38100" cap="sq">
            <a:noFill/>
            <a:miter lim="800000"/>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eaLnBrk="0" fontAlgn="base" hangingPunct="0">
              <a:lnSpc>
                <a:spcPct val="100000"/>
              </a:lnSpc>
              <a:spcBef>
                <a:spcPts val="600"/>
              </a:spcBef>
              <a:spcAft>
                <a:spcPts val="600"/>
              </a:spcAft>
            </a:pPr>
            <a:r>
              <a:rPr lang="en-US" altLang="en-US" sz="1800" b="1" cap="none" dirty="0">
                <a:solidFill>
                  <a:schemeClr val="tx1"/>
                </a:solidFill>
                <a:latin typeface="+mn-lt"/>
                <a:ea typeface="Times New Roman" panose="02020603050405020304" pitchFamily="18" charset="0"/>
                <a:cs typeface="Calibri Light"/>
              </a:rPr>
              <a:t>December 15, 2025</a:t>
            </a:r>
          </a:p>
          <a:p>
            <a:pPr algn="l" eaLnBrk="0" fontAlgn="base" hangingPunct="0">
              <a:lnSpc>
                <a:spcPct val="100000"/>
              </a:lnSpc>
              <a:spcBef>
                <a:spcPts val="600"/>
              </a:spcBef>
              <a:spcAft>
                <a:spcPts val="600"/>
              </a:spcAft>
            </a:pPr>
            <a:r>
              <a:rPr lang="en-US" altLang="en-US" sz="1800" b="1" cap="none" dirty="0">
                <a:solidFill>
                  <a:schemeClr val="tx1"/>
                </a:solidFill>
                <a:latin typeface="+mn-lt"/>
                <a:cs typeface="Calibri Light" panose="020F0302020204030204" pitchFamily="34" charset="0"/>
              </a:rPr>
              <a:t>A one Hour Couse for Planning Commissions and Zoning Boards of Appeal</a:t>
            </a:r>
            <a:endParaRPr lang="en-US" altLang="en-US" sz="1800" b="1" cap="none" dirty="0">
              <a:solidFill>
                <a:schemeClr val="tx1"/>
              </a:solidFill>
              <a:latin typeface="+mn-lt"/>
            </a:endParaRPr>
          </a:p>
        </p:txBody>
      </p:sp>
      <p:pic>
        <p:nvPicPr>
          <p:cNvPr id="13" name="Picture 12" descr="Icon&#10;&#10;Description automatically generated">
            <a:extLst>
              <a:ext uri="{FF2B5EF4-FFF2-40B4-BE49-F238E27FC236}">
                <a16:creationId xmlns:a16="http://schemas.microsoft.com/office/drawing/2014/main" id="{FCC8C79E-D57B-F072-0B76-389ED98786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5493" y="6234379"/>
            <a:ext cx="1485903" cy="762002"/>
          </a:xfrm>
          <a:prstGeom prst="rect">
            <a:avLst/>
          </a:prstGeom>
        </p:spPr>
      </p:pic>
    </p:spTree>
    <p:extLst>
      <p:ext uri="{BB962C8B-B14F-4D97-AF65-F5344CB8AC3E}">
        <p14:creationId xmlns:p14="http://schemas.microsoft.com/office/powerpoint/2010/main" val="2187723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E2698-9029-FC93-9BAE-ADEE24E206F6}"/>
              </a:ext>
            </a:extLst>
          </p:cNvPr>
          <p:cNvSpPr>
            <a:spLocks noGrp="1"/>
          </p:cNvSpPr>
          <p:nvPr>
            <p:ph type="title"/>
          </p:nvPr>
        </p:nvSpPr>
        <p:spPr>
          <a:xfrm>
            <a:off x="4572001" y="601744"/>
            <a:ext cx="6781800" cy="1338696"/>
          </a:xfrm>
        </p:spPr>
        <p:txBody>
          <a:bodyPr>
            <a:normAutofit/>
          </a:bodyPr>
          <a:lstStyle/>
          <a:p>
            <a:r>
              <a:rPr lang="en-US" dirty="0"/>
              <a:t>Case Law on Changing Nonconforming Uses</a:t>
            </a:r>
          </a:p>
        </p:txBody>
      </p:sp>
      <p:pic>
        <p:nvPicPr>
          <p:cNvPr id="5" name="Picture 4" descr="Stone pillars">
            <a:extLst>
              <a:ext uri="{FF2B5EF4-FFF2-40B4-BE49-F238E27FC236}">
                <a16:creationId xmlns:a16="http://schemas.microsoft.com/office/drawing/2014/main" id="{4367CA69-8206-52B5-B31A-5772847620D9}"/>
              </a:ext>
            </a:extLst>
          </p:cNvPr>
          <p:cNvPicPr>
            <a:picLocks noChangeAspect="1"/>
          </p:cNvPicPr>
          <p:nvPr/>
        </p:nvPicPr>
        <p:blipFill>
          <a:blip r:embed="rId3"/>
          <a:srcRect l="13402" r="50874" b="1"/>
          <a:stretch>
            <a:fillRect/>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00ABBC29-06D3-A417-B258-6BA7E65CE900}"/>
              </a:ext>
            </a:extLst>
          </p:cNvPr>
          <p:cNvSpPr>
            <a:spLocks noGrp="1"/>
          </p:cNvSpPr>
          <p:nvPr>
            <p:ph idx="1"/>
          </p:nvPr>
        </p:nvSpPr>
        <p:spPr>
          <a:xfrm>
            <a:off x="4572001" y="2201958"/>
            <a:ext cx="6781800" cy="3900730"/>
          </a:xfrm>
        </p:spPr>
        <p:txBody>
          <a:bodyPr anchor="t">
            <a:normAutofit/>
          </a:bodyPr>
          <a:lstStyle/>
          <a:p>
            <a:r>
              <a:rPr lang="en-US" sz="2000" dirty="0"/>
              <a:t>In </a:t>
            </a:r>
            <a:r>
              <a:rPr lang="en-US" sz="2000" i="1" dirty="0"/>
              <a:t>Zachs v. Zoning Board of Appeals</a:t>
            </a:r>
            <a:r>
              <a:rPr lang="en-US" sz="2000" dirty="0"/>
              <a:t> (1991), the CT Supreme Court outlined a three-part test to determine permissible changes to nonconforming uses, considering:</a:t>
            </a:r>
          </a:p>
          <a:p>
            <a:pPr lvl="1"/>
            <a:r>
              <a:rPr lang="en-US" sz="2000" dirty="0"/>
              <a:t>The extent to which the current use reflects the </a:t>
            </a:r>
            <a:r>
              <a:rPr lang="en-US" sz="2000" b="1" dirty="0"/>
              <a:t>nature and purpose </a:t>
            </a:r>
            <a:r>
              <a:rPr lang="en-US" sz="2000" dirty="0"/>
              <a:t>of the original use.</a:t>
            </a:r>
          </a:p>
          <a:p>
            <a:pPr lvl="1"/>
            <a:r>
              <a:rPr lang="en-US" sz="2000" dirty="0"/>
              <a:t>Any </a:t>
            </a:r>
            <a:r>
              <a:rPr lang="en-US" sz="2000" b="1" dirty="0"/>
              <a:t>differences in the character, nature, and kind </a:t>
            </a:r>
            <a:r>
              <a:rPr lang="en-US" sz="2000" dirty="0"/>
              <a:t>of use involved.</a:t>
            </a:r>
          </a:p>
          <a:p>
            <a:pPr lvl="1"/>
            <a:r>
              <a:rPr lang="en-US" sz="2000" dirty="0"/>
              <a:t>Any substantial </a:t>
            </a:r>
            <a:r>
              <a:rPr lang="en-US" sz="2000" b="1" dirty="0"/>
              <a:t>difference in the effect upon the neighborhood </a:t>
            </a:r>
            <a:r>
              <a:rPr lang="en-US" sz="2000" dirty="0"/>
              <a:t>resulting from differences in the activities conducted on the property. </a:t>
            </a:r>
          </a:p>
        </p:txBody>
      </p:sp>
    </p:spTree>
    <p:extLst>
      <p:ext uri="{BB962C8B-B14F-4D97-AF65-F5344CB8AC3E}">
        <p14:creationId xmlns:p14="http://schemas.microsoft.com/office/powerpoint/2010/main" val="206482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AEF36-D045-0765-9DD8-D8E526CB8C7F}"/>
              </a:ext>
            </a:extLst>
          </p:cNvPr>
          <p:cNvSpPr>
            <a:spLocks noGrp="1"/>
          </p:cNvSpPr>
          <p:nvPr>
            <p:ph type="title"/>
          </p:nvPr>
        </p:nvSpPr>
        <p:spPr>
          <a:xfrm>
            <a:off x="761800" y="762001"/>
            <a:ext cx="5334197" cy="1708242"/>
          </a:xfrm>
        </p:spPr>
        <p:txBody>
          <a:bodyPr anchor="ctr">
            <a:normAutofit/>
          </a:bodyPr>
          <a:lstStyle/>
          <a:p>
            <a:r>
              <a:rPr lang="en-US" sz="4000"/>
              <a:t>Case Law on Changing Nonconforming Uses</a:t>
            </a:r>
          </a:p>
        </p:txBody>
      </p:sp>
      <p:sp>
        <p:nvSpPr>
          <p:cNvPr id="3" name="Content Placeholder 2">
            <a:extLst>
              <a:ext uri="{FF2B5EF4-FFF2-40B4-BE49-F238E27FC236}">
                <a16:creationId xmlns:a16="http://schemas.microsoft.com/office/drawing/2014/main" id="{C8C88706-0261-494C-BD91-E96410188C13}"/>
              </a:ext>
            </a:extLst>
          </p:cNvPr>
          <p:cNvSpPr>
            <a:spLocks noGrp="1"/>
          </p:cNvSpPr>
          <p:nvPr>
            <p:ph idx="1"/>
          </p:nvPr>
        </p:nvSpPr>
        <p:spPr>
          <a:xfrm>
            <a:off x="761800" y="2470244"/>
            <a:ext cx="5334197" cy="3769835"/>
          </a:xfrm>
        </p:spPr>
        <p:txBody>
          <a:bodyPr anchor="ctr">
            <a:normAutofit/>
          </a:bodyPr>
          <a:lstStyle/>
          <a:p>
            <a:r>
              <a:rPr lang="en-US" sz="1900" dirty="0"/>
              <a:t>In </a:t>
            </a:r>
            <a:r>
              <a:rPr lang="en-US" sz="1900" i="1" dirty="0"/>
              <a:t>High Watch Recovery Center, Inc. v. Planning &amp; Zoning Commission (2025)</a:t>
            </a:r>
            <a:r>
              <a:rPr lang="en-US" sz="1900" dirty="0"/>
              <a:t>, the Connecticut Supreme Court concluded that extending a seasonal nonconforming use into a year-round operation constituted an impermissible expansion, even if the new structure was otherwise permitted in the zone.</a:t>
            </a:r>
          </a:p>
          <a:p>
            <a:r>
              <a:rPr lang="en-US" sz="1900" dirty="0"/>
              <a:t>The central question is whether the proposed change alters the fundamental nature, character, and kind of the original nonconforming use, or significantly impacts the surrounding neighborhood.</a:t>
            </a:r>
          </a:p>
          <a:p>
            <a:endParaRPr lang="en-US" sz="1900" dirty="0"/>
          </a:p>
          <a:p>
            <a:endParaRPr lang="en-US" sz="1900" dirty="0"/>
          </a:p>
        </p:txBody>
      </p:sp>
      <p:pic>
        <p:nvPicPr>
          <p:cNvPr id="5" name="Picture 4">
            <a:extLst>
              <a:ext uri="{FF2B5EF4-FFF2-40B4-BE49-F238E27FC236}">
                <a16:creationId xmlns:a16="http://schemas.microsoft.com/office/drawing/2014/main" id="{C7BAF558-2DFB-40FA-1117-650CCAC4FD03}"/>
              </a:ext>
            </a:extLst>
          </p:cNvPr>
          <p:cNvPicPr>
            <a:picLocks noChangeAspect="1"/>
          </p:cNvPicPr>
          <p:nvPr/>
        </p:nvPicPr>
        <p:blipFill>
          <a:blip r:embed="rId3"/>
          <a:srcRect l="2248" r="54069"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85959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C7FD1-FA9A-9E3D-D8EA-DFC0321691E6}"/>
              </a:ext>
            </a:extLst>
          </p:cNvPr>
          <p:cNvSpPr>
            <a:spLocks noGrp="1"/>
          </p:cNvSpPr>
          <p:nvPr>
            <p:ph type="title"/>
          </p:nvPr>
        </p:nvSpPr>
        <p:spPr/>
        <p:txBody>
          <a:bodyPr/>
          <a:lstStyle/>
          <a:p>
            <a:pPr algn="ctr"/>
            <a:r>
              <a:rPr lang="en-US" sz="4400" dirty="0">
                <a:latin typeface="+mj-lt"/>
              </a:rPr>
              <a:t>Connecticut Case Law &amp; Laws Bearing on Nonconforming Uses </a:t>
            </a:r>
            <a:r>
              <a:rPr lang="en-US" sz="4400">
                <a:latin typeface="+mj-lt"/>
              </a:rPr>
              <a:t>&amp; Buildings</a:t>
            </a:r>
            <a:endParaRPr lang="en-US" dirty="0"/>
          </a:p>
        </p:txBody>
      </p:sp>
      <p:graphicFrame>
        <p:nvGraphicFramePr>
          <p:cNvPr id="5" name="Content Placeholder 3" descr="Timeline Placeholder">
            <a:extLst>
              <a:ext uri="{FF2B5EF4-FFF2-40B4-BE49-F238E27FC236}">
                <a16:creationId xmlns:a16="http://schemas.microsoft.com/office/drawing/2014/main" id="{90F9589E-FE7B-2F05-547A-7FC7031B6AD4}"/>
              </a:ext>
            </a:extLst>
          </p:cNvPr>
          <p:cNvGraphicFramePr>
            <a:graphicFrameLocks noGrp="1"/>
          </p:cNvGraphicFramePr>
          <p:nvPr>
            <p:ph idx="1"/>
            <p:extLst>
              <p:ext uri="{D42A27DB-BD31-4B8C-83A1-F6EECF244321}">
                <p14:modId xmlns:p14="http://schemas.microsoft.com/office/powerpoint/2010/main" val="921640585"/>
              </p:ext>
            </p:extLst>
          </p:nvPr>
        </p:nvGraphicFramePr>
        <p:xfrm>
          <a:off x="128588" y="1585914"/>
          <a:ext cx="12063411" cy="5081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275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A9D865A-45CB-2860-428F-A865FF65671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Approving Changes to Nonconformities</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277706A9-5F31-B255-A5FB-28B0EABF649E}"/>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42331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EE536EF4-7166-A7BF-86A7-DB1163EDBDED}"/>
              </a:ext>
            </a:extLst>
          </p:cNvPr>
          <p:cNvGraphicFramePr>
            <a:graphicFrameLocks noGrp="1"/>
          </p:cNvGraphicFramePr>
          <p:nvPr>
            <p:extLst>
              <p:ext uri="{D42A27DB-BD31-4B8C-83A1-F6EECF244321}">
                <p14:modId xmlns:p14="http://schemas.microsoft.com/office/powerpoint/2010/main" val="2805374879"/>
              </p:ext>
            </p:extLst>
          </p:nvPr>
        </p:nvGraphicFramePr>
        <p:xfrm>
          <a:off x="643467" y="738142"/>
          <a:ext cx="10905068" cy="5381722"/>
        </p:xfrm>
        <a:graphic>
          <a:graphicData uri="http://schemas.openxmlformats.org/drawingml/2006/table">
            <a:tbl>
              <a:tblPr firstRow="1" firstCol="1" bandRow="1"/>
              <a:tblGrid>
                <a:gridCol w="3650600">
                  <a:extLst>
                    <a:ext uri="{9D8B030D-6E8A-4147-A177-3AD203B41FA5}">
                      <a16:colId xmlns:a16="http://schemas.microsoft.com/office/drawing/2014/main" val="2119353961"/>
                    </a:ext>
                  </a:extLst>
                </a:gridCol>
                <a:gridCol w="1362661">
                  <a:extLst>
                    <a:ext uri="{9D8B030D-6E8A-4147-A177-3AD203B41FA5}">
                      <a16:colId xmlns:a16="http://schemas.microsoft.com/office/drawing/2014/main" val="3030576522"/>
                    </a:ext>
                  </a:extLst>
                </a:gridCol>
                <a:gridCol w="2035286">
                  <a:extLst>
                    <a:ext uri="{9D8B030D-6E8A-4147-A177-3AD203B41FA5}">
                      <a16:colId xmlns:a16="http://schemas.microsoft.com/office/drawing/2014/main" val="3282351060"/>
                    </a:ext>
                  </a:extLst>
                </a:gridCol>
                <a:gridCol w="2160334">
                  <a:extLst>
                    <a:ext uri="{9D8B030D-6E8A-4147-A177-3AD203B41FA5}">
                      <a16:colId xmlns:a16="http://schemas.microsoft.com/office/drawing/2014/main" val="701317422"/>
                    </a:ext>
                  </a:extLst>
                </a:gridCol>
                <a:gridCol w="1696187">
                  <a:extLst>
                    <a:ext uri="{9D8B030D-6E8A-4147-A177-3AD203B41FA5}">
                      <a16:colId xmlns:a16="http://schemas.microsoft.com/office/drawing/2014/main" val="797595103"/>
                    </a:ext>
                  </a:extLst>
                </a:gridCol>
              </a:tblGrid>
              <a:tr h="400891">
                <a:tc gridSpan="5">
                  <a:txBody>
                    <a:bodyPr/>
                    <a:lstStyle/>
                    <a:p>
                      <a:pPr marL="0" marR="0" algn="ctr">
                        <a:lnSpc>
                          <a:spcPct val="115000"/>
                        </a:lnSpc>
                        <a:spcAft>
                          <a:spcPts val="800"/>
                        </a:spcAft>
                        <a:buNone/>
                      </a:pPr>
                      <a:r>
                        <a:rPr lang="en-US" sz="2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Approving a Change of Nonconforming Use to Another Nonconforming Use: 2025</a:t>
                      </a:r>
                      <a:endParaRPr lang="en-US" sz="22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9696785"/>
                  </a:ext>
                </a:extLst>
              </a:tr>
              <a:tr h="661676">
                <a:tc rowSpan="2">
                  <a:txBody>
                    <a:bodyPr/>
                    <a:lstStyle/>
                    <a:p>
                      <a:pPr marL="0" marR="0" algn="ctr">
                        <a:lnSpc>
                          <a:spcPct val="115000"/>
                        </a:lnSpc>
                        <a:spcAft>
                          <a:spcPts val="800"/>
                        </a:spcAft>
                        <a:buNone/>
                      </a:pPr>
                      <a:r>
                        <a:rPr lang="en-US" sz="18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Permit Procedure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rowSpan="2">
                  <a:txBody>
                    <a:bodyPr/>
                    <a:lstStyle/>
                    <a:p>
                      <a:pPr marL="0" marR="0" algn="ctr">
                        <a:lnSpc>
                          <a:spcPct val="115000"/>
                        </a:lnSpc>
                        <a:spcAft>
                          <a:spcPts val="800"/>
                        </a:spcAft>
                        <a:buNone/>
                      </a:pPr>
                      <a:r>
                        <a:rPr lang="en-US" sz="17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 Zoning</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gridSpan="2">
                  <a:txBody>
                    <a:bodyPr/>
                    <a:lstStyle/>
                    <a:p>
                      <a:pPr marL="0" marR="0" algn="ctr">
                        <a:lnSpc>
                          <a:spcPct val="115000"/>
                        </a:lnSpc>
                        <a:spcAft>
                          <a:spcPts val="0"/>
                        </a:spcAft>
                        <a:buNone/>
                      </a:pPr>
                      <a:r>
                        <a:rPr lang="en-US" sz="18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Allow Change of Nonconforming Use to Other Similar Nonconforming Use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hMerge="1">
                  <a:txBody>
                    <a:bodyPr/>
                    <a:lstStyle/>
                    <a:p>
                      <a:endParaRPr lang="en-US"/>
                    </a:p>
                  </a:txBody>
                  <a:tcPr/>
                </a:tc>
                <a:tc rowSpan="2">
                  <a:txBody>
                    <a:bodyPr/>
                    <a:lstStyle/>
                    <a:p>
                      <a:pPr marL="0" marR="0" algn="ctr">
                        <a:lnSpc>
                          <a:spcPct val="115000"/>
                        </a:lnSpc>
                        <a:spcAft>
                          <a:spcPts val="800"/>
                        </a:spcAft>
                        <a:buNone/>
                      </a:pPr>
                      <a:r>
                        <a:rPr lang="en-US" sz="18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Grand Total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741805428"/>
                  </a:ext>
                </a:extLst>
              </a:tr>
              <a:tr h="339704">
                <a:tc vMerge="1">
                  <a:txBody>
                    <a:bodyPr/>
                    <a:lstStyle/>
                    <a:p>
                      <a:endParaRPr lang="en-US"/>
                    </a:p>
                  </a:txBody>
                  <a:tcPr/>
                </a:tc>
                <a:tc vMerge="1">
                  <a:txBody>
                    <a:bodyPr/>
                    <a:lstStyle/>
                    <a:p>
                      <a:endParaRPr lang="en-US"/>
                    </a:p>
                  </a:txBody>
                  <a:tcPr/>
                </a:tc>
                <a:tc>
                  <a:txBody>
                    <a:bodyPr/>
                    <a:lstStyle/>
                    <a:p>
                      <a:pPr marL="0" marR="0" algn="ctr">
                        <a:lnSpc>
                          <a:spcPct val="115000"/>
                        </a:lnSpc>
                        <a:spcAft>
                          <a:spcPts val="800"/>
                        </a:spcAft>
                        <a:buNone/>
                      </a:pPr>
                      <a:r>
                        <a:rPr lang="en-US" sz="18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marL="0" marR="0" algn="ctr">
                        <a:lnSpc>
                          <a:spcPct val="115000"/>
                        </a:lnSpc>
                        <a:spcAft>
                          <a:spcPts val="800"/>
                        </a:spcAft>
                        <a:buNone/>
                      </a:pPr>
                      <a:r>
                        <a:rPr lang="en-US" sz="18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Yes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vMerge="1">
                  <a:txBody>
                    <a:bodyPr/>
                    <a:lstStyle/>
                    <a:p>
                      <a:endParaRPr lang="en-US"/>
                    </a:p>
                  </a:txBody>
                  <a:tcPr/>
                </a:tc>
                <a:extLst>
                  <a:ext uri="{0D108BD9-81ED-4DB2-BD59-A6C34878D82A}">
                    <a16:rowId xmlns:a16="http://schemas.microsoft.com/office/drawing/2014/main" val="468417066"/>
                  </a:ext>
                </a:extLst>
              </a:tr>
              <a:tr h="309082">
                <a:tc>
                  <a:txBody>
                    <a:bodyPr/>
                    <a:lstStyle/>
                    <a:p>
                      <a:pPr marL="0" marR="0" algn="l">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Special Permit</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56</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56</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5677741"/>
                  </a:ext>
                </a:extLst>
              </a:tr>
              <a:tr h="309082">
                <a:tc>
                  <a:txBody>
                    <a:bodyPr/>
                    <a:lstStyle/>
                    <a:p>
                      <a:pPr marL="0" marR="0" algn="l">
                        <a:lnSpc>
                          <a:spcPct val="100000"/>
                        </a:lnSpc>
                        <a:spcAft>
                          <a:spcPts val="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By Applicable Permit Procedure</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00000"/>
                        </a:lnSpc>
                        <a:spcAft>
                          <a:spcPts val="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9916511"/>
                  </a:ext>
                </a:extLst>
              </a:tr>
              <a:tr h="309082">
                <a:tc>
                  <a:txBody>
                    <a:bodyPr/>
                    <a:lstStyle/>
                    <a:p>
                      <a:pPr marL="0" marR="0" algn="l">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Variance</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7525052"/>
                  </a:ext>
                </a:extLst>
              </a:tr>
              <a:tr h="309082">
                <a:tc>
                  <a:txBody>
                    <a:bodyPr/>
                    <a:lstStyle/>
                    <a:p>
                      <a:pPr marL="0" marR="0" algn="l">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Special Exception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5745818"/>
                  </a:ext>
                </a:extLst>
              </a:tr>
              <a:tr h="309082">
                <a:tc>
                  <a:txBody>
                    <a:bodyPr/>
                    <a:lstStyle/>
                    <a:p>
                      <a:pPr marL="0" marR="0" algn="l">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Site Plan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490645"/>
                  </a:ext>
                </a:extLst>
              </a:tr>
              <a:tr h="309082">
                <a:tc>
                  <a:txBody>
                    <a:bodyPr/>
                    <a:lstStyle/>
                    <a:p>
                      <a:pPr marL="0" marR="0" algn="l">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Zoning Permit</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3263357"/>
                  </a:ext>
                </a:extLst>
              </a:tr>
              <a:tr h="309082">
                <a:tc>
                  <a:txBody>
                    <a:bodyPr/>
                    <a:lstStyle/>
                    <a:p>
                      <a:pPr marL="0" marR="0" algn="l">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Site Plan &amp; Special Permit</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2287675"/>
                  </a:ext>
                </a:extLst>
              </a:tr>
              <a:tr h="309082">
                <a:tc>
                  <a:txBody>
                    <a:bodyPr/>
                    <a:lstStyle/>
                    <a:p>
                      <a:pPr marL="0" marR="0" algn="l">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Site Plan &amp; Special Exception</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7295304"/>
                  </a:ext>
                </a:extLst>
              </a:tr>
              <a:tr h="309082">
                <a:tc>
                  <a:txBody>
                    <a:bodyPr/>
                    <a:lstStyle/>
                    <a:p>
                      <a:pPr marL="0" marR="0" algn="l">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Not Allowed</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48</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50</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55162050"/>
                  </a:ext>
                </a:extLst>
              </a:tr>
              <a:tr h="309082">
                <a:tc>
                  <a:txBody>
                    <a:bodyPr/>
                    <a:lstStyle/>
                    <a:p>
                      <a:pPr marL="0" marR="0" algn="l">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Grand Total</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48</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119</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Aft>
                          <a:spcPts val="800"/>
                        </a:spcAft>
                        <a:buNone/>
                      </a:pPr>
                      <a:r>
                        <a:rPr lang="en-US" sz="17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169</a:t>
                      </a:r>
                      <a:endParaRPr lang="en-US" sz="1700" kern="10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60059562"/>
                  </a:ext>
                </a:extLst>
              </a:tr>
              <a:tr h="888631">
                <a:tc gridSpan="5">
                  <a:txBody>
                    <a:bodyPr/>
                    <a:lstStyle/>
                    <a:p>
                      <a:pPr marL="0" marR="0" algn="l">
                        <a:lnSpc>
                          <a:spcPct val="115000"/>
                        </a:lnSpc>
                        <a:spcAft>
                          <a:spcPts val="800"/>
                        </a:spcAft>
                        <a:buNone/>
                      </a:pPr>
                      <a:r>
                        <a:rPr lang="en-US" sz="17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Source</a:t>
                      </a:r>
                      <a:r>
                        <a:rPr lang="en-US" sz="17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700"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WestCOG</a:t>
                      </a:r>
                      <a:r>
                        <a:rPr lang="en-US" sz="17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staff analysis of municipal zoning regulations, June 2025. This analysis excludes eight political subdivisions in Litchfield (Bantam), Killingly (Danielson), Old </a:t>
                      </a:r>
                      <a:r>
                        <a:rPr lang="en-US" sz="1700" kern="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Saybrook</a:t>
                      </a:r>
                      <a:r>
                        <a:rPr lang="en-US" sz="17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(Fenwick), Groton (Gorton City, Groton Long Point &amp; Noank Fire District), Griswold (Jewett City), Newtown (Borough of Newtown), and Stonington (Borough of Stonington)</a:t>
                      </a:r>
                      <a:endParaRPr lang="en-US"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2994" marR="62994" marT="0" marB="0" anchor="ctr">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224282"/>
                  </a:ext>
                </a:extLst>
              </a:tr>
            </a:tbl>
          </a:graphicData>
        </a:graphic>
      </p:graphicFrame>
    </p:spTree>
    <p:extLst>
      <p:ext uri="{BB962C8B-B14F-4D97-AF65-F5344CB8AC3E}">
        <p14:creationId xmlns:p14="http://schemas.microsoft.com/office/powerpoint/2010/main" val="171838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B3A516-A76E-BD2A-1984-FBAFF2DFE998}"/>
              </a:ext>
            </a:extLst>
          </p:cNvPr>
          <p:cNvGrpSpPr/>
          <p:nvPr/>
        </p:nvGrpSpPr>
        <p:grpSpPr>
          <a:xfrm>
            <a:off x="1401650" y="1713231"/>
            <a:ext cx="10041797" cy="4106544"/>
            <a:chOff x="-13696" y="0"/>
            <a:chExt cx="7206817" cy="2210565"/>
          </a:xfrm>
        </p:grpSpPr>
        <p:sp>
          <p:nvSpPr>
            <p:cNvPr id="3" name="TextBox 12">
              <a:extLst>
                <a:ext uri="{FF2B5EF4-FFF2-40B4-BE49-F238E27FC236}">
                  <a16:creationId xmlns:a16="http://schemas.microsoft.com/office/drawing/2014/main" id="{12052E56-E6C0-E9E3-AA77-2B493F8F4FA3}"/>
                </a:ext>
              </a:extLst>
            </p:cNvPr>
            <p:cNvSpPr txBox="1"/>
            <p:nvPr/>
          </p:nvSpPr>
          <p:spPr>
            <a:xfrm>
              <a:off x="1676457" y="387620"/>
              <a:ext cx="1676400" cy="350033"/>
            </a:xfrm>
            <a:prstGeom prst="rect">
              <a:avLst/>
            </a:prstGeom>
            <a:solidFill>
              <a:srgbClr val="CCFFFF"/>
            </a:solidFill>
            <a:ln>
              <a:solidFill>
                <a:sysClr val="windowText" lastClr="000000"/>
              </a:solidFill>
            </a:ln>
          </p:spPr>
          <p:txBody>
            <a:bodyPr wrap="square" rtlCol="0">
              <a:noAutofit/>
            </a:bodyPr>
            <a:lstStyle/>
            <a:p>
              <a:pPr marL="0" marR="0" algn="ctr">
                <a:lnSpc>
                  <a:spcPct val="115000"/>
                </a:lnSpc>
                <a:spcAft>
                  <a:spcPts val="800"/>
                </a:spcAft>
                <a:buNone/>
              </a:pP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Lot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14">
              <a:extLst>
                <a:ext uri="{FF2B5EF4-FFF2-40B4-BE49-F238E27FC236}">
                  <a16:creationId xmlns:a16="http://schemas.microsoft.com/office/drawing/2014/main" id="{850F4BAD-9C4F-F641-01F7-C79CB2BC622C}"/>
                </a:ext>
              </a:extLst>
            </p:cNvPr>
            <p:cNvSpPr txBox="1"/>
            <p:nvPr/>
          </p:nvSpPr>
          <p:spPr>
            <a:xfrm>
              <a:off x="-13696" y="387319"/>
              <a:ext cx="1676400" cy="350034"/>
            </a:xfrm>
            <a:prstGeom prst="rect">
              <a:avLst/>
            </a:prstGeom>
            <a:solidFill>
              <a:srgbClr val="CCFFFF"/>
            </a:solidFill>
            <a:ln>
              <a:solidFill>
                <a:sysClr val="windowText" lastClr="000000"/>
              </a:solidFill>
            </a:ln>
          </p:spPr>
          <p:txBody>
            <a:bodyPr wrap="square" rtlCol="0">
              <a:noAutofit/>
            </a:bodyPr>
            <a:lstStyle/>
            <a:p>
              <a:pPr marL="0" marR="0" algn="ctr">
                <a:lnSpc>
                  <a:spcPct val="115000"/>
                </a:lnSpc>
                <a:spcAft>
                  <a:spcPts val="800"/>
                </a:spcAft>
                <a:buNone/>
              </a:pP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Building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15">
              <a:extLst>
                <a:ext uri="{FF2B5EF4-FFF2-40B4-BE49-F238E27FC236}">
                  <a16:creationId xmlns:a16="http://schemas.microsoft.com/office/drawing/2014/main" id="{FD2A3878-6A39-581E-563F-AC78D87BFB5F}"/>
                </a:ext>
              </a:extLst>
            </p:cNvPr>
            <p:cNvSpPr txBox="1"/>
            <p:nvPr/>
          </p:nvSpPr>
          <p:spPr>
            <a:xfrm>
              <a:off x="3352789" y="378096"/>
              <a:ext cx="1676400" cy="359530"/>
            </a:xfrm>
            <a:prstGeom prst="rect">
              <a:avLst/>
            </a:prstGeom>
            <a:solidFill>
              <a:srgbClr val="CCFFFF"/>
            </a:solidFill>
            <a:ln>
              <a:solidFill>
                <a:sysClr val="windowText" lastClr="000000"/>
              </a:solidFill>
            </a:ln>
          </p:spPr>
          <p:txBody>
            <a:bodyPr wrap="square" rtlCol="0">
              <a:noAutofit/>
            </a:bodyPr>
            <a:lstStyle/>
            <a:p>
              <a:pPr marL="0" marR="0" algn="ctr">
                <a:lnSpc>
                  <a:spcPct val="115000"/>
                </a:lnSpc>
                <a:spcAft>
                  <a:spcPts val="800"/>
                </a:spcAft>
                <a:buNone/>
              </a:pP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16">
              <a:extLst>
                <a:ext uri="{FF2B5EF4-FFF2-40B4-BE49-F238E27FC236}">
                  <a16:creationId xmlns:a16="http://schemas.microsoft.com/office/drawing/2014/main" id="{2AF9CE0E-9E4D-3C21-CC2C-A8805B8F9312}"/>
                </a:ext>
              </a:extLst>
            </p:cNvPr>
            <p:cNvSpPr txBox="1"/>
            <p:nvPr/>
          </p:nvSpPr>
          <p:spPr>
            <a:xfrm>
              <a:off x="125" y="728388"/>
              <a:ext cx="1676400" cy="329774"/>
            </a:xfrm>
            <a:prstGeom prst="rect">
              <a:avLst/>
            </a:prstGeom>
            <a:solidFill>
              <a:srgbClr val="FFFF00"/>
            </a:solidFill>
            <a:ln>
              <a:solidFill>
                <a:sysClr val="windowText" lastClr="000000"/>
              </a:solidFill>
            </a:ln>
          </p:spPr>
          <p:txBody>
            <a:bodyPr wrap="square" rtlCol="0">
              <a:noAutofit/>
            </a:bodyPr>
            <a:lstStyle/>
            <a:p>
              <a:pPr marL="0" marR="0" algn="ctr">
                <a:lnSpc>
                  <a:spcPct val="115000"/>
                </a:lnSpc>
                <a:spcAft>
                  <a:spcPts val="800"/>
                </a:spcAft>
                <a:buNone/>
              </a:pP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Building &amp; Lot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17">
              <a:extLst>
                <a:ext uri="{FF2B5EF4-FFF2-40B4-BE49-F238E27FC236}">
                  <a16:creationId xmlns:a16="http://schemas.microsoft.com/office/drawing/2014/main" id="{A6C2A48B-1806-0FA8-F09F-E7D19CCD875D}"/>
                </a:ext>
              </a:extLst>
            </p:cNvPr>
            <p:cNvSpPr txBox="1"/>
            <p:nvPr/>
          </p:nvSpPr>
          <p:spPr>
            <a:xfrm>
              <a:off x="1676457" y="726483"/>
              <a:ext cx="1676400" cy="331679"/>
            </a:xfrm>
            <a:prstGeom prst="rect">
              <a:avLst/>
            </a:prstGeom>
            <a:solidFill>
              <a:srgbClr val="FFFF00"/>
            </a:solidFill>
            <a:ln>
              <a:solidFill>
                <a:sysClr val="windowText" lastClr="000000"/>
              </a:solidFill>
            </a:ln>
          </p:spPr>
          <p:txBody>
            <a:bodyPr wrap="square" rtlCol="0">
              <a:noAutofit/>
            </a:bodyPr>
            <a:lstStyle/>
            <a:p>
              <a:pPr marL="0" marR="0" algn="ctr">
                <a:lnSpc>
                  <a:spcPct val="115000"/>
                </a:lnSpc>
                <a:spcAft>
                  <a:spcPts val="800"/>
                </a:spcAft>
                <a:buNone/>
              </a:pP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Lot &amp; Use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18">
              <a:extLst>
                <a:ext uri="{FF2B5EF4-FFF2-40B4-BE49-F238E27FC236}">
                  <a16:creationId xmlns:a16="http://schemas.microsoft.com/office/drawing/2014/main" id="{DF2F076E-B72F-8BD6-EFE3-78F7AF8F2726}"/>
                </a:ext>
              </a:extLst>
            </p:cNvPr>
            <p:cNvSpPr txBox="1"/>
            <p:nvPr/>
          </p:nvSpPr>
          <p:spPr>
            <a:xfrm>
              <a:off x="3352788" y="716961"/>
              <a:ext cx="1676400" cy="350034"/>
            </a:xfrm>
            <a:prstGeom prst="rect">
              <a:avLst/>
            </a:prstGeom>
            <a:solidFill>
              <a:srgbClr val="FFFF00"/>
            </a:solidFill>
            <a:ln>
              <a:solidFill>
                <a:sysClr val="windowText" lastClr="000000"/>
              </a:solidFill>
            </a:ln>
          </p:spPr>
          <p:txBody>
            <a:bodyPr wrap="square" rtlCol="0">
              <a:noAutofit/>
            </a:bodyPr>
            <a:lstStyle/>
            <a:p>
              <a:pPr marL="0" marR="0" algn="ctr">
                <a:lnSpc>
                  <a:spcPct val="115000"/>
                </a:lnSpc>
                <a:spcAft>
                  <a:spcPts val="800"/>
                </a:spcAft>
                <a:buNone/>
              </a:pP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Building &amp; Use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19">
              <a:extLst>
                <a:ext uri="{FF2B5EF4-FFF2-40B4-BE49-F238E27FC236}">
                  <a16:creationId xmlns:a16="http://schemas.microsoft.com/office/drawing/2014/main" id="{773659F4-2E8B-FF30-E2F1-87451251B58F}"/>
                </a:ext>
              </a:extLst>
            </p:cNvPr>
            <p:cNvSpPr txBox="1"/>
            <p:nvPr/>
          </p:nvSpPr>
          <p:spPr>
            <a:xfrm>
              <a:off x="3349377" y="1395553"/>
              <a:ext cx="3843020" cy="381792"/>
            </a:xfrm>
            <a:prstGeom prst="rect">
              <a:avLst/>
            </a:prstGeom>
            <a:solidFill>
              <a:srgbClr val="156082">
                <a:lumMod val="40000"/>
                <a:lumOff val="60000"/>
              </a:srgbClr>
            </a:solidFill>
            <a:ln>
              <a:solidFill>
                <a:sysClr val="windowText" lastClr="000000"/>
              </a:solidFill>
            </a:ln>
          </p:spPr>
          <p:txBody>
            <a:bodyPr wrap="square" rtlCol="0">
              <a:noAutofit/>
            </a:bodyPr>
            <a:lstStyle/>
            <a:p>
              <a:pPr marL="0" marR="0" algn="ctr">
                <a:lnSpc>
                  <a:spcPct val="115000"/>
                </a:lnSpc>
                <a:spcAft>
                  <a:spcPts val="800"/>
                </a:spcAft>
                <a:buNone/>
              </a:pPr>
              <a:r>
                <a:rPr lang="en-US" sz="16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Building, Lot and Use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20">
              <a:extLst>
                <a:ext uri="{FF2B5EF4-FFF2-40B4-BE49-F238E27FC236}">
                  <a16:creationId xmlns:a16="http://schemas.microsoft.com/office/drawing/2014/main" id="{F46188E0-D875-11C9-01A6-92B697DABA0D}"/>
                </a:ext>
              </a:extLst>
            </p:cNvPr>
            <p:cNvSpPr txBox="1"/>
            <p:nvPr/>
          </p:nvSpPr>
          <p:spPr>
            <a:xfrm>
              <a:off x="125" y="0"/>
              <a:ext cx="7183755" cy="387592"/>
            </a:xfrm>
            <a:prstGeom prst="rect">
              <a:avLst/>
            </a:prstGeom>
            <a:solidFill>
              <a:srgbClr val="00B0F0"/>
            </a:solidFill>
            <a:ln>
              <a:solidFill>
                <a:srgbClr val="0E2841"/>
              </a:solidFill>
            </a:ln>
          </p:spPr>
          <p:txBody>
            <a:bodyPr wrap="square" rtlCol="0">
              <a:noAutofit/>
            </a:bodyPr>
            <a:lstStyle/>
            <a:p>
              <a:pPr marL="0" marR="0" algn="ctr">
                <a:lnSpc>
                  <a:spcPct val="115000"/>
                </a:lnSpc>
                <a:spcAft>
                  <a:spcPts val="800"/>
                </a:spcAft>
                <a:buNone/>
              </a:pPr>
              <a:r>
                <a:rPr lang="en-US" sz="28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Permutations for the 4 Basic Nonconformity Types</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21">
              <a:extLst>
                <a:ext uri="{FF2B5EF4-FFF2-40B4-BE49-F238E27FC236}">
                  <a16:creationId xmlns:a16="http://schemas.microsoft.com/office/drawing/2014/main" id="{FCD98695-883B-FDA9-43E7-0A033E6289D2}"/>
                </a:ext>
              </a:extLst>
            </p:cNvPr>
            <p:cNvSpPr txBox="1"/>
            <p:nvPr/>
          </p:nvSpPr>
          <p:spPr>
            <a:xfrm>
              <a:off x="5022692" y="387319"/>
              <a:ext cx="2169795" cy="329614"/>
            </a:xfrm>
            <a:prstGeom prst="rect">
              <a:avLst/>
            </a:prstGeom>
            <a:solidFill>
              <a:srgbClr val="CCFFFF"/>
            </a:solidFill>
            <a:ln>
              <a:solidFill>
                <a:sysClr val="windowText" lastClr="000000"/>
              </a:solidFill>
            </a:ln>
          </p:spPr>
          <p:txBody>
            <a:bodyPr wrap="square" rtlCol="0">
              <a:noAutofit/>
            </a:bodyPr>
            <a:lstStyle/>
            <a:p>
              <a:pPr marL="0" marR="0" algn="ctr">
                <a:lnSpc>
                  <a:spcPct val="115000"/>
                </a:lnSpc>
                <a:spcAft>
                  <a:spcPts val="800"/>
                </a:spcAft>
                <a:buNone/>
              </a:pP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Structure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22">
              <a:extLst>
                <a:ext uri="{FF2B5EF4-FFF2-40B4-BE49-F238E27FC236}">
                  <a16:creationId xmlns:a16="http://schemas.microsoft.com/office/drawing/2014/main" id="{F066B9FD-37C4-0D89-9E47-DE7825DEC31D}"/>
                </a:ext>
              </a:extLst>
            </p:cNvPr>
            <p:cNvSpPr txBox="1"/>
            <p:nvPr/>
          </p:nvSpPr>
          <p:spPr>
            <a:xfrm>
              <a:off x="5022691" y="716177"/>
              <a:ext cx="2170430" cy="350818"/>
            </a:xfrm>
            <a:prstGeom prst="rect">
              <a:avLst/>
            </a:prstGeom>
            <a:solidFill>
              <a:srgbClr val="FFFF00"/>
            </a:solidFill>
            <a:ln>
              <a:solidFill>
                <a:sysClr val="windowText" lastClr="000000"/>
              </a:solidFill>
            </a:ln>
          </p:spPr>
          <p:txBody>
            <a:bodyPr wrap="square" rtlCol="0">
              <a:noAutofit/>
            </a:bodyPr>
            <a:lstStyle/>
            <a:p>
              <a:pPr marL="0" marR="0" algn="ctr">
                <a:lnSpc>
                  <a:spcPct val="115000"/>
                </a:lnSpc>
                <a:spcAft>
                  <a:spcPts val="800"/>
                </a:spcAft>
                <a:buNone/>
              </a:pP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Building &amp; Structure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23">
              <a:extLst>
                <a:ext uri="{FF2B5EF4-FFF2-40B4-BE49-F238E27FC236}">
                  <a16:creationId xmlns:a16="http://schemas.microsoft.com/office/drawing/2014/main" id="{078D6937-B1F9-4514-09EC-5C6F0B78C812}"/>
                </a:ext>
              </a:extLst>
            </p:cNvPr>
            <p:cNvSpPr txBox="1"/>
            <p:nvPr/>
          </p:nvSpPr>
          <p:spPr>
            <a:xfrm>
              <a:off x="3358336" y="1069693"/>
              <a:ext cx="1676400" cy="348118"/>
            </a:xfrm>
            <a:prstGeom prst="rect">
              <a:avLst/>
            </a:prstGeom>
            <a:solidFill>
              <a:srgbClr val="FFFF00"/>
            </a:solidFill>
            <a:ln>
              <a:solidFill>
                <a:sysClr val="windowText" lastClr="000000"/>
              </a:solidFill>
            </a:ln>
          </p:spPr>
          <p:txBody>
            <a:bodyPr wrap="square" rtlCol="0">
              <a:noAutofit/>
            </a:bodyPr>
            <a:lstStyle/>
            <a:p>
              <a:pPr marL="0" marR="0" algn="ctr">
                <a:lnSpc>
                  <a:spcPct val="115000"/>
                </a:lnSpc>
                <a:spcAft>
                  <a:spcPts val="800"/>
                </a:spcAft>
                <a:buNone/>
              </a:pP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Use &amp; Building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24">
              <a:extLst>
                <a:ext uri="{FF2B5EF4-FFF2-40B4-BE49-F238E27FC236}">
                  <a16:creationId xmlns:a16="http://schemas.microsoft.com/office/drawing/2014/main" id="{75ACABAA-3332-49A2-4C90-90114B321DAA}"/>
                </a:ext>
              </a:extLst>
            </p:cNvPr>
            <p:cNvSpPr txBox="1"/>
            <p:nvPr/>
          </p:nvSpPr>
          <p:spPr>
            <a:xfrm>
              <a:off x="5022690" y="1066995"/>
              <a:ext cx="2170430" cy="350815"/>
            </a:xfrm>
            <a:prstGeom prst="rect">
              <a:avLst/>
            </a:prstGeom>
            <a:solidFill>
              <a:srgbClr val="FFFF00"/>
            </a:solidFill>
            <a:ln>
              <a:solidFill>
                <a:sysClr val="windowText" lastClr="000000"/>
              </a:solidFill>
            </a:ln>
          </p:spPr>
          <p:txBody>
            <a:bodyPr wrap="square" rtlCol="0">
              <a:noAutofit/>
            </a:bodyPr>
            <a:lstStyle/>
            <a:p>
              <a:pPr marL="0" marR="0" algn="ctr">
                <a:lnSpc>
                  <a:spcPct val="115000"/>
                </a:lnSpc>
                <a:spcAft>
                  <a:spcPts val="800"/>
                </a:spcAft>
                <a:buNone/>
              </a:pP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Lot &amp; Structure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25">
              <a:extLst>
                <a:ext uri="{FF2B5EF4-FFF2-40B4-BE49-F238E27FC236}">
                  <a16:creationId xmlns:a16="http://schemas.microsoft.com/office/drawing/2014/main" id="{552D60F2-A788-FAAF-F984-9AA58A5C62F1}"/>
                </a:ext>
              </a:extLst>
            </p:cNvPr>
            <p:cNvSpPr txBox="1"/>
            <p:nvPr/>
          </p:nvSpPr>
          <p:spPr>
            <a:xfrm>
              <a:off x="0" y="1058162"/>
              <a:ext cx="3366678" cy="349048"/>
            </a:xfrm>
            <a:prstGeom prst="rect">
              <a:avLst/>
            </a:prstGeom>
            <a:solidFill>
              <a:srgbClr val="0099FF"/>
            </a:solidFill>
            <a:ln>
              <a:solidFill>
                <a:sysClr val="windowText" lastClr="000000"/>
              </a:solidFill>
            </a:ln>
          </p:spPr>
          <p:txBody>
            <a:bodyPr wrap="square" rtlCol="0">
              <a:noAutofit/>
            </a:bodyPr>
            <a:lstStyle/>
            <a:p>
              <a:pPr marL="0" marR="0" algn="ctr">
                <a:lnSpc>
                  <a:spcPct val="115000"/>
                </a:lnSpc>
                <a:spcAft>
                  <a:spcPts val="800"/>
                </a:spcAft>
                <a:buNone/>
              </a:pPr>
              <a:r>
                <a:rPr lang="en-US" sz="16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2400" kern="1200" dirty="0">
                  <a:effectLst/>
                  <a:latin typeface="Aptos" panose="020B0004020202020204" pitchFamily="34" charset="0"/>
                  <a:ea typeface="Aptos" panose="020B0004020202020204" pitchFamily="34" charset="0"/>
                  <a:cs typeface="Times New Roman" panose="02020603050405020304" pitchFamily="18" charset="0"/>
                </a:rPr>
                <a:t>Building, Lot, Use &amp; Structure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Box 29">
              <a:extLst>
                <a:ext uri="{FF2B5EF4-FFF2-40B4-BE49-F238E27FC236}">
                  <a16:creationId xmlns:a16="http://schemas.microsoft.com/office/drawing/2014/main" id="{8574DA48-9F60-1C3D-52DC-BEB777C42ECC}"/>
                </a:ext>
              </a:extLst>
            </p:cNvPr>
            <p:cNvSpPr txBox="1"/>
            <p:nvPr/>
          </p:nvSpPr>
          <p:spPr>
            <a:xfrm>
              <a:off x="3349164" y="1777445"/>
              <a:ext cx="3843020" cy="433120"/>
            </a:xfrm>
            <a:prstGeom prst="rect">
              <a:avLst/>
            </a:prstGeom>
            <a:solidFill>
              <a:srgbClr val="156082">
                <a:lumMod val="40000"/>
                <a:lumOff val="60000"/>
              </a:srgbClr>
            </a:solidFill>
            <a:ln>
              <a:solidFill>
                <a:sysClr val="windowText" lastClr="000000"/>
              </a:solidFill>
            </a:ln>
          </p:spPr>
          <p:txBody>
            <a:bodyPr wrap="square" rtlCol="0">
              <a:noAutofit/>
            </a:bodyPr>
            <a:lstStyle/>
            <a:p>
              <a:pPr marL="0" marR="0" algn="ctr">
                <a:lnSpc>
                  <a:spcPct val="115000"/>
                </a:lnSpc>
                <a:spcAft>
                  <a:spcPts val="800"/>
                </a:spcAft>
                <a:buNone/>
              </a:pPr>
              <a:r>
                <a:rPr lang="en-US" sz="16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Building, Structure and Use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TextBox 30">
              <a:extLst>
                <a:ext uri="{FF2B5EF4-FFF2-40B4-BE49-F238E27FC236}">
                  <a16:creationId xmlns:a16="http://schemas.microsoft.com/office/drawing/2014/main" id="{175A9432-A53D-058F-4A5A-9478CBB07FC0}"/>
                </a:ext>
              </a:extLst>
            </p:cNvPr>
            <p:cNvSpPr txBox="1"/>
            <p:nvPr/>
          </p:nvSpPr>
          <p:spPr>
            <a:xfrm>
              <a:off x="0" y="1407310"/>
              <a:ext cx="3349625" cy="422242"/>
            </a:xfrm>
            <a:prstGeom prst="rect">
              <a:avLst/>
            </a:prstGeom>
            <a:solidFill>
              <a:srgbClr val="156082">
                <a:lumMod val="40000"/>
                <a:lumOff val="60000"/>
              </a:srgbClr>
            </a:solidFill>
            <a:ln>
              <a:solidFill>
                <a:sysClr val="windowText" lastClr="000000"/>
              </a:solidFill>
            </a:ln>
          </p:spPr>
          <p:txBody>
            <a:bodyPr wrap="square" rtlCol="0">
              <a:noAutofit/>
            </a:bodyPr>
            <a:lstStyle/>
            <a:p>
              <a:pPr marL="0" marR="0" algn="ctr">
                <a:lnSpc>
                  <a:spcPct val="115000"/>
                </a:lnSpc>
                <a:spcAft>
                  <a:spcPts val="800"/>
                </a:spcAft>
                <a:buNone/>
              </a:pPr>
              <a:r>
                <a:rPr lang="en-US" sz="18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Lot, Structure and Use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Box 31">
              <a:extLst>
                <a:ext uri="{FF2B5EF4-FFF2-40B4-BE49-F238E27FC236}">
                  <a16:creationId xmlns:a16="http://schemas.microsoft.com/office/drawing/2014/main" id="{DF447C0C-7AB2-43F8-196C-4DE52E42070E}"/>
                </a:ext>
              </a:extLst>
            </p:cNvPr>
            <p:cNvSpPr txBox="1"/>
            <p:nvPr/>
          </p:nvSpPr>
          <p:spPr>
            <a:xfrm>
              <a:off x="1" y="1788323"/>
              <a:ext cx="3348990" cy="422242"/>
            </a:xfrm>
            <a:prstGeom prst="rect">
              <a:avLst/>
            </a:prstGeom>
            <a:solidFill>
              <a:srgbClr val="156082">
                <a:lumMod val="40000"/>
                <a:lumOff val="60000"/>
              </a:srgbClr>
            </a:solidFill>
            <a:ln>
              <a:solidFill>
                <a:sysClr val="windowText" lastClr="000000"/>
              </a:solidFill>
            </a:ln>
          </p:spPr>
          <p:txBody>
            <a:bodyPr wrap="square" rtlCol="0">
              <a:noAutofit/>
            </a:bodyPr>
            <a:lstStyle/>
            <a:p>
              <a:pPr marL="0" marR="0" algn="ctr">
                <a:lnSpc>
                  <a:spcPct val="115000"/>
                </a:lnSpc>
                <a:spcAft>
                  <a:spcPts val="800"/>
                </a:spcAft>
                <a:buNone/>
              </a:pPr>
              <a:r>
                <a:rPr lang="en-US" sz="18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24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Lot Structure and Building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19" name="TextBox 18">
            <a:extLst>
              <a:ext uri="{FF2B5EF4-FFF2-40B4-BE49-F238E27FC236}">
                <a16:creationId xmlns:a16="http://schemas.microsoft.com/office/drawing/2014/main" id="{15CA2DF0-BF16-A650-7D07-023736C44BD9}"/>
              </a:ext>
            </a:extLst>
          </p:cNvPr>
          <p:cNvSpPr txBox="1"/>
          <p:nvPr/>
        </p:nvSpPr>
        <p:spPr>
          <a:xfrm>
            <a:off x="237894" y="706655"/>
            <a:ext cx="11378628" cy="523220"/>
          </a:xfrm>
          <a:prstGeom prst="rect">
            <a:avLst/>
          </a:prstGeom>
          <a:noFill/>
        </p:spPr>
        <p:txBody>
          <a:bodyPr wrap="none" rtlCol="0">
            <a:spAutoFit/>
          </a:bodyPr>
          <a:lstStyle/>
          <a:p>
            <a:r>
              <a:rPr lang="en-US" sz="2800" dirty="0"/>
              <a:t>Scope of Nonconformities in Connecticut:  100 Years of Zoning Revisions</a:t>
            </a:r>
          </a:p>
        </p:txBody>
      </p:sp>
    </p:spTree>
    <p:extLst>
      <p:ext uri="{BB962C8B-B14F-4D97-AF65-F5344CB8AC3E}">
        <p14:creationId xmlns:p14="http://schemas.microsoft.com/office/powerpoint/2010/main" val="1351112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9A9FD22-842A-51A4-ABC8-D45772701387}"/>
              </a:ext>
            </a:extLst>
          </p:cNvPr>
          <p:cNvSpPr>
            <a:spLocks noGrp="1"/>
          </p:cNvSpPr>
          <p:nvPr>
            <p:ph type="title"/>
          </p:nvPr>
        </p:nvSpPr>
        <p:spPr>
          <a:xfrm>
            <a:off x="550863" y="365125"/>
            <a:ext cx="11090274" cy="1325563"/>
          </a:xfrm>
        </p:spPr>
        <p:txBody>
          <a:bodyPr>
            <a:normAutofit/>
          </a:bodyPr>
          <a:lstStyle/>
          <a:p>
            <a:pPr algn="ctr"/>
            <a:r>
              <a:rPr lang="en-US" sz="4000" dirty="0"/>
              <a:t>World of Accessory Structures: The Challenge of Managing Potential Nonconformities</a:t>
            </a:r>
          </a:p>
        </p:txBody>
      </p:sp>
      <p:graphicFrame>
        <p:nvGraphicFramePr>
          <p:cNvPr id="4" name="Content Placeholder 3">
            <a:extLst>
              <a:ext uri="{FF2B5EF4-FFF2-40B4-BE49-F238E27FC236}">
                <a16:creationId xmlns:a16="http://schemas.microsoft.com/office/drawing/2014/main" id="{10AC7487-38E0-1DB6-735A-C2DC52B17747}"/>
              </a:ext>
            </a:extLst>
          </p:cNvPr>
          <p:cNvGraphicFramePr>
            <a:graphicFrameLocks noGrp="1"/>
          </p:cNvGraphicFramePr>
          <p:nvPr>
            <p:ph idx="1"/>
            <p:extLst>
              <p:ext uri="{D42A27DB-BD31-4B8C-83A1-F6EECF244321}">
                <p14:modId xmlns:p14="http://schemas.microsoft.com/office/powerpoint/2010/main" val="1707352753"/>
              </p:ext>
            </p:extLst>
          </p:nvPr>
        </p:nvGraphicFramePr>
        <p:xfrm>
          <a:off x="547688" y="2335529"/>
          <a:ext cx="11093452" cy="3753809"/>
        </p:xfrm>
        <a:graphic>
          <a:graphicData uri="http://schemas.openxmlformats.org/drawingml/2006/table">
            <a:tbl>
              <a:tblPr firstRow="1" bandRow="1">
                <a:tableStyleId>{5C22544A-7EE6-4342-B048-85BDC9FD1C3A}</a:tableStyleId>
              </a:tblPr>
              <a:tblGrid>
                <a:gridCol w="2391649">
                  <a:extLst>
                    <a:ext uri="{9D8B030D-6E8A-4147-A177-3AD203B41FA5}">
                      <a16:colId xmlns:a16="http://schemas.microsoft.com/office/drawing/2014/main" val="2926673019"/>
                    </a:ext>
                  </a:extLst>
                </a:gridCol>
                <a:gridCol w="2069343">
                  <a:extLst>
                    <a:ext uri="{9D8B030D-6E8A-4147-A177-3AD203B41FA5}">
                      <a16:colId xmlns:a16="http://schemas.microsoft.com/office/drawing/2014/main" val="814942614"/>
                    </a:ext>
                  </a:extLst>
                </a:gridCol>
                <a:gridCol w="1928630">
                  <a:extLst>
                    <a:ext uri="{9D8B030D-6E8A-4147-A177-3AD203B41FA5}">
                      <a16:colId xmlns:a16="http://schemas.microsoft.com/office/drawing/2014/main" val="2287374135"/>
                    </a:ext>
                  </a:extLst>
                </a:gridCol>
                <a:gridCol w="2729956">
                  <a:extLst>
                    <a:ext uri="{9D8B030D-6E8A-4147-A177-3AD203B41FA5}">
                      <a16:colId xmlns:a16="http://schemas.microsoft.com/office/drawing/2014/main" val="3598619445"/>
                    </a:ext>
                  </a:extLst>
                </a:gridCol>
                <a:gridCol w="1973874">
                  <a:extLst>
                    <a:ext uri="{9D8B030D-6E8A-4147-A177-3AD203B41FA5}">
                      <a16:colId xmlns:a16="http://schemas.microsoft.com/office/drawing/2014/main" val="2050192081"/>
                    </a:ext>
                  </a:extLst>
                </a:gridCol>
              </a:tblGrid>
              <a:tr h="727177">
                <a:tc>
                  <a:txBody>
                    <a:bodyPr/>
                    <a:lstStyle/>
                    <a:p>
                      <a:r>
                        <a:rPr lang="en-US" sz="1900" dirty="0"/>
                        <a:t>Mobile Accessories</a:t>
                      </a:r>
                    </a:p>
                  </a:txBody>
                  <a:tcPr marL="98267" marR="98267" marT="49134" marB="49134"/>
                </a:tc>
                <a:tc>
                  <a:txBody>
                    <a:bodyPr/>
                    <a:lstStyle/>
                    <a:p>
                      <a:r>
                        <a:rPr lang="en-US" sz="1900"/>
                        <a:t>Recreational Accessories</a:t>
                      </a:r>
                    </a:p>
                  </a:txBody>
                  <a:tcPr marL="98267" marR="98267" marT="49134" marB="49134"/>
                </a:tc>
                <a:tc>
                  <a:txBody>
                    <a:bodyPr/>
                    <a:lstStyle/>
                    <a:p>
                      <a:r>
                        <a:rPr lang="en-US" sz="1900"/>
                        <a:t>Entertainment Accessories</a:t>
                      </a:r>
                    </a:p>
                  </a:txBody>
                  <a:tcPr marL="98267" marR="98267" marT="49134" marB="49134"/>
                </a:tc>
                <a:tc>
                  <a:txBody>
                    <a:bodyPr/>
                    <a:lstStyle/>
                    <a:p>
                      <a:r>
                        <a:rPr lang="en-US" sz="1900"/>
                        <a:t>Functional Accessories</a:t>
                      </a:r>
                    </a:p>
                  </a:txBody>
                  <a:tcPr marL="98267" marR="98267" marT="49134" marB="49134"/>
                </a:tc>
                <a:tc>
                  <a:txBody>
                    <a:bodyPr/>
                    <a:lstStyle/>
                    <a:p>
                      <a:r>
                        <a:rPr lang="en-US" sz="1900"/>
                        <a:t>Pet Accessories</a:t>
                      </a:r>
                    </a:p>
                  </a:txBody>
                  <a:tcPr marL="98267" marR="98267" marT="49134" marB="49134"/>
                </a:tc>
                <a:extLst>
                  <a:ext uri="{0D108BD9-81ED-4DB2-BD59-A6C34878D82A}">
                    <a16:rowId xmlns:a16="http://schemas.microsoft.com/office/drawing/2014/main" val="241993536"/>
                  </a:ext>
                </a:extLst>
              </a:tr>
              <a:tr h="432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a:solidFill>
                            <a:schemeClr val="dk1"/>
                          </a:solidFill>
                          <a:effectLst/>
                          <a:latin typeface="+mn-lt"/>
                          <a:ea typeface="+mn-ea"/>
                          <a:cs typeface="+mn-cs"/>
                        </a:rPr>
                        <a:t>Recreation vehicle</a:t>
                      </a:r>
                      <a:endParaRPr lang="en-US" sz="1900"/>
                    </a:p>
                  </a:txBody>
                  <a:tcPr marL="98267" marR="98267" marT="49134" marB="491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kern="1200">
                          <a:solidFill>
                            <a:schemeClr val="dk1"/>
                          </a:solidFill>
                          <a:effectLst/>
                          <a:latin typeface="+mn-lt"/>
                          <a:ea typeface="+mn-ea"/>
                          <a:cs typeface="+mn-cs"/>
                        </a:rPr>
                        <a:t>Playhouses</a:t>
                      </a:r>
                      <a:endParaRPr lang="en-US" sz="1900"/>
                    </a:p>
                  </a:txBody>
                  <a:tcPr marL="98267" marR="98267" marT="49134" marB="49134"/>
                </a:tc>
                <a:tc>
                  <a:txBody>
                    <a:bodyPr/>
                    <a:lstStyle/>
                    <a:p>
                      <a:r>
                        <a:rPr lang="en-US" sz="1900"/>
                        <a:t>Covered Deck</a:t>
                      </a:r>
                    </a:p>
                  </a:txBody>
                  <a:tcPr marL="98267" marR="98267" marT="49134" marB="49134"/>
                </a:tc>
                <a:tc>
                  <a:txBody>
                    <a:bodyPr/>
                    <a:lstStyle/>
                    <a:p>
                      <a:r>
                        <a:rPr lang="en-US" sz="1900"/>
                        <a:t>Handicapped ramps</a:t>
                      </a:r>
                    </a:p>
                  </a:txBody>
                  <a:tcPr marL="98267" marR="98267" marT="49134" marB="49134"/>
                </a:tc>
                <a:tc>
                  <a:txBody>
                    <a:bodyPr/>
                    <a:lstStyle/>
                    <a:p>
                      <a:r>
                        <a:rPr lang="en-US" sz="1900"/>
                        <a:t>Dog houses</a:t>
                      </a:r>
                    </a:p>
                  </a:txBody>
                  <a:tcPr marL="98267" marR="98267" marT="49134" marB="49134"/>
                </a:tc>
                <a:extLst>
                  <a:ext uri="{0D108BD9-81ED-4DB2-BD59-A6C34878D82A}">
                    <a16:rowId xmlns:a16="http://schemas.microsoft.com/office/drawing/2014/main" val="3065226714"/>
                  </a:ext>
                </a:extLst>
              </a:tr>
              <a:tr h="432376">
                <a:tc>
                  <a:txBody>
                    <a:bodyPr/>
                    <a:lstStyle/>
                    <a:p>
                      <a:r>
                        <a:rPr lang="en-US" sz="1900"/>
                        <a:t>Tractor Trailers</a:t>
                      </a:r>
                    </a:p>
                  </a:txBody>
                  <a:tcPr marL="98267" marR="98267" marT="49134" marB="49134"/>
                </a:tc>
                <a:tc>
                  <a:txBody>
                    <a:bodyPr/>
                    <a:lstStyle/>
                    <a:p>
                      <a:r>
                        <a:rPr lang="en-US" sz="1900"/>
                        <a:t>Badminton</a:t>
                      </a:r>
                    </a:p>
                  </a:txBody>
                  <a:tcPr marL="98267" marR="98267" marT="49134" marB="49134"/>
                </a:tc>
                <a:tc>
                  <a:txBody>
                    <a:bodyPr/>
                    <a:lstStyle/>
                    <a:p>
                      <a:r>
                        <a:rPr lang="en-US" sz="1900" kern="1200">
                          <a:solidFill>
                            <a:schemeClr val="dk1"/>
                          </a:solidFill>
                          <a:effectLst/>
                          <a:latin typeface="+mn-lt"/>
                          <a:ea typeface="+mn-ea"/>
                          <a:cs typeface="+mn-cs"/>
                        </a:rPr>
                        <a:t>Fire pit</a:t>
                      </a:r>
                      <a:endParaRPr lang="en-US" sz="1900"/>
                    </a:p>
                  </a:txBody>
                  <a:tcPr marL="98267" marR="98267" marT="49134" marB="49134"/>
                </a:tc>
                <a:tc>
                  <a:txBody>
                    <a:bodyPr/>
                    <a:lstStyle/>
                    <a:p>
                      <a:r>
                        <a:rPr lang="en-US" sz="1900"/>
                        <a:t>Utility sheds</a:t>
                      </a:r>
                    </a:p>
                  </a:txBody>
                  <a:tcPr marL="98267" marR="98267" marT="49134" marB="49134"/>
                </a:tc>
                <a:tc>
                  <a:txBody>
                    <a:bodyPr/>
                    <a:lstStyle/>
                    <a:p>
                      <a:r>
                        <a:rPr lang="en-US" sz="1900"/>
                        <a:t>Chicken Coops</a:t>
                      </a:r>
                    </a:p>
                  </a:txBody>
                  <a:tcPr marL="98267" marR="98267" marT="49134" marB="49134"/>
                </a:tc>
                <a:extLst>
                  <a:ext uri="{0D108BD9-81ED-4DB2-BD59-A6C34878D82A}">
                    <a16:rowId xmlns:a16="http://schemas.microsoft.com/office/drawing/2014/main" val="2249972084"/>
                  </a:ext>
                </a:extLst>
              </a:tr>
              <a:tr h="432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t>Motorcycles</a:t>
                      </a:r>
                    </a:p>
                  </a:txBody>
                  <a:tcPr marL="98267" marR="98267" marT="49134" marB="49134"/>
                </a:tc>
                <a:tc>
                  <a:txBody>
                    <a:bodyPr/>
                    <a:lstStyle/>
                    <a:p>
                      <a:r>
                        <a:rPr lang="en-US" sz="1900"/>
                        <a:t>Tennis Courts</a:t>
                      </a:r>
                    </a:p>
                  </a:txBody>
                  <a:tcPr marL="98267" marR="98267" marT="49134" marB="49134"/>
                </a:tc>
                <a:tc>
                  <a:txBody>
                    <a:bodyPr/>
                    <a:lstStyle/>
                    <a:p>
                      <a:r>
                        <a:rPr lang="en-US" sz="1900"/>
                        <a:t>Porches</a:t>
                      </a:r>
                    </a:p>
                  </a:txBody>
                  <a:tcPr marL="98267" marR="98267" marT="49134" marB="49134"/>
                </a:tc>
                <a:tc>
                  <a:txBody>
                    <a:bodyPr/>
                    <a:lstStyle/>
                    <a:p>
                      <a:r>
                        <a:rPr lang="en-US" sz="1900"/>
                        <a:t>Propane Tanks</a:t>
                      </a:r>
                    </a:p>
                  </a:txBody>
                  <a:tcPr marL="98267" marR="98267" marT="49134" marB="49134"/>
                </a:tc>
                <a:tc>
                  <a:txBody>
                    <a:bodyPr/>
                    <a:lstStyle/>
                    <a:p>
                      <a:r>
                        <a:rPr lang="en-US" sz="1900"/>
                        <a:t>Rabbit cages</a:t>
                      </a:r>
                    </a:p>
                  </a:txBody>
                  <a:tcPr marL="98267" marR="98267" marT="49134" marB="49134"/>
                </a:tc>
                <a:extLst>
                  <a:ext uri="{0D108BD9-81ED-4DB2-BD59-A6C34878D82A}">
                    <a16:rowId xmlns:a16="http://schemas.microsoft.com/office/drawing/2014/main" val="869381869"/>
                  </a:ext>
                </a:extLst>
              </a:tr>
              <a:tr h="432376">
                <a:tc>
                  <a:txBody>
                    <a:bodyPr/>
                    <a:lstStyle/>
                    <a:p>
                      <a:r>
                        <a:rPr lang="en-US" sz="1900" kern="1200">
                          <a:solidFill>
                            <a:schemeClr val="dk1"/>
                          </a:solidFill>
                          <a:effectLst/>
                          <a:latin typeface="+mn-lt"/>
                          <a:ea typeface="+mn-ea"/>
                          <a:cs typeface="+mn-cs"/>
                        </a:rPr>
                        <a:t>Four wheelers</a:t>
                      </a:r>
                      <a:endParaRPr lang="en-US" sz="1900"/>
                    </a:p>
                  </a:txBody>
                  <a:tcPr marL="98267" marR="98267" marT="49134" marB="49134"/>
                </a:tc>
                <a:tc>
                  <a:txBody>
                    <a:bodyPr/>
                    <a:lstStyle/>
                    <a:p>
                      <a:r>
                        <a:rPr lang="en-US" sz="1900"/>
                        <a:t>Basketball Hoop</a:t>
                      </a:r>
                    </a:p>
                  </a:txBody>
                  <a:tcPr marL="98267" marR="98267" marT="49134" marB="49134"/>
                </a:tc>
                <a:tc>
                  <a:txBody>
                    <a:bodyPr/>
                    <a:lstStyle/>
                    <a:p>
                      <a:r>
                        <a:rPr lang="en-US" sz="1900"/>
                        <a:t>Gazebo</a:t>
                      </a:r>
                    </a:p>
                  </a:txBody>
                  <a:tcPr marL="98267" marR="98267" marT="49134" marB="49134"/>
                </a:tc>
                <a:tc>
                  <a:txBody>
                    <a:bodyPr/>
                    <a:lstStyle/>
                    <a:p>
                      <a:r>
                        <a:rPr lang="en-US" sz="1900"/>
                        <a:t>Emergency Generator</a:t>
                      </a:r>
                    </a:p>
                  </a:txBody>
                  <a:tcPr marL="98267" marR="98267" marT="49134" marB="49134"/>
                </a:tc>
                <a:tc>
                  <a:txBody>
                    <a:bodyPr/>
                    <a:lstStyle/>
                    <a:p>
                      <a:r>
                        <a:rPr lang="en-US" sz="1900"/>
                        <a:t>Bird Feeders</a:t>
                      </a:r>
                    </a:p>
                  </a:txBody>
                  <a:tcPr marL="98267" marR="98267" marT="49134" marB="49134"/>
                </a:tc>
                <a:extLst>
                  <a:ext uri="{0D108BD9-81ED-4DB2-BD59-A6C34878D82A}">
                    <a16:rowId xmlns:a16="http://schemas.microsoft.com/office/drawing/2014/main" val="785037831"/>
                  </a:ext>
                </a:extLst>
              </a:tr>
              <a:tr h="432376">
                <a:tc>
                  <a:txBody>
                    <a:bodyPr/>
                    <a:lstStyle/>
                    <a:p>
                      <a:r>
                        <a:rPr lang="en-US" sz="1900"/>
                        <a:t>Farm Tractors</a:t>
                      </a:r>
                    </a:p>
                  </a:txBody>
                  <a:tcPr marL="98267" marR="98267" marT="49134" marB="49134"/>
                </a:tc>
                <a:tc>
                  <a:txBody>
                    <a:bodyPr/>
                    <a:lstStyle/>
                    <a:p>
                      <a:r>
                        <a:rPr lang="en-US" sz="1900"/>
                        <a:t>Bocce Courts</a:t>
                      </a:r>
                    </a:p>
                  </a:txBody>
                  <a:tcPr marL="98267" marR="98267" marT="49134" marB="49134"/>
                </a:tc>
                <a:tc>
                  <a:txBody>
                    <a:bodyPr/>
                    <a:lstStyle/>
                    <a:p>
                      <a:r>
                        <a:rPr lang="en-US" sz="1900"/>
                        <a:t>Pagoda</a:t>
                      </a:r>
                    </a:p>
                  </a:txBody>
                  <a:tcPr marL="98267" marR="98267" marT="49134" marB="49134"/>
                </a:tc>
                <a:tc>
                  <a:txBody>
                    <a:bodyPr/>
                    <a:lstStyle/>
                    <a:p>
                      <a:r>
                        <a:rPr lang="en-US" sz="1900"/>
                        <a:t>Ground  based solar</a:t>
                      </a:r>
                    </a:p>
                  </a:txBody>
                  <a:tcPr marL="98267" marR="98267" marT="49134" marB="49134"/>
                </a:tc>
                <a:tc>
                  <a:txBody>
                    <a:bodyPr/>
                    <a:lstStyle/>
                    <a:p>
                      <a:r>
                        <a:rPr lang="en-US" sz="1900"/>
                        <a:t>Aviaries</a:t>
                      </a:r>
                    </a:p>
                  </a:txBody>
                  <a:tcPr marL="98267" marR="98267" marT="49134" marB="49134"/>
                </a:tc>
                <a:extLst>
                  <a:ext uri="{0D108BD9-81ED-4DB2-BD59-A6C34878D82A}">
                    <a16:rowId xmlns:a16="http://schemas.microsoft.com/office/drawing/2014/main" val="2221469136"/>
                  </a:ext>
                </a:extLst>
              </a:tr>
              <a:tr h="432376">
                <a:tc>
                  <a:txBody>
                    <a:bodyPr/>
                    <a:lstStyle/>
                    <a:p>
                      <a:r>
                        <a:rPr lang="en-US" sz="1900" kern="1200">
                          <a:solidFill>
                            <a:schemeClr val="dk1"/>
                          </a:solidFill>
                          <a:effectLst/>
                          <a:latin typeface="+mn-lt"/>
                          <a:ea typeface="+mn-ea"/>
                          <a:cs typeface="+mn-cs"/>
                        </a:rPr>
                        <a:t>Lawn mowers</a:t>
                      </a:r>
                      <a:endParaRPr lang="en-US" sz="1900"/>
                    </a:p>
                  </a:txBody>
                  <a:tcPr marL="98267" marR="98267" marT="49134" marB="49134"/>
                </a:tc>
                <a:tc>
                  <a:txBody>
                    <a:bodyPr/>
                    <a:lstStyle/>
                    <a:p>
                      <a:r>
                        <a:rPr lang="en-US" sz="1900"/>
                        <a:t>Storage Bins</a:t>
                      </a:r>
                    </a:p>
                  </a:txBody>
                  <a:tcPr marL="98267" marR="98267" marT="49134" marB="49134"/>
                </a:tc>
                <a:tc>
                  <a:txBody>
                    <a:bodyPr/>
                    <a:lstStyle/>
                    <a:p>
                      <a:r>
                        <a:rPr lang="en-US" sz="1900"/>
                        <a:t>Terraces</a:t>
                      </a:r>
                    </a:p>
                  </a:txBody>
                  <a:tcPr marL="98267" marR="98267" marT="49134" marB="49134"/>
                </a:tc>
                <a:tc>
                  <a:txBody>
                    <a:bodyPr/>
                    <a:lstStyle/>
                    <a:p>
                      <a:r>
                        <a:rPr lang="en-US" sz="1900"/>
                        <a:t>Wind Energy Devices</a:t>
                      </a:r>
                    </a:p>
                  </a:txBody>
                  <a:tcPr marL="98267" marR="98267" marT="49134" marB="49134"/>
                </a:tc>
                <a:tc>
                  <a:txBody>
                    <a:bodyPr/>
                    <a:lstStyle/>
                    <a:p>
                      <a:r>
                        <a:rPr lang="en-US" sz="1900"/>
                        <a:t>Animal barn</a:t>
                      </a:r>
                    </a:p>
                  </a:txBody>
                  <a:tcPr marL="98267" marR="98267" marT="49134" marB="49134"/>
                </a:tc>
                <a:extLst>
                  <a:ext uri="{0D108BD9-81ED-4DB2-BD59-A6C34878D82A}">
                    <a16:rowId xmlns:a16="http://schemas.microsoft.com/office/drawing/2014/main" val="2565030187"/>
                  </a:ext>
                </a:extLst>
              </a:tr>
              <a:tr h="432376">
                <a:tc>
                  <a:txBody>
                    <a:bodyPr/>
                    <a:lstStyle/>
                    <a:p>
                      <a:r>
                        <a:rPr lang="en-US" sz="1900" kern="1200">
                          <a:solidFill>
                            <a:schemeClr val="dk1"/>
                          </a:solidFill>
                          <a:effectLst/>
                          <a:latin typeface="+mn-lt"/>
                          <a:ea typeface="+mn-ea"/>
                          <a:cs typeface="+mn-cs"/>
                        </a:rPr>
                        <a:t>Bicycles</a:t>
                      </a:r>
                      <a:endParaRPr lang="en-US" sz="1900"/>
                    </a:p>
                  </a:txBody>
                  <a:tcPr marL="98267" marR="98267" marT="49134" marB="49134"/>
                </a:tc>
                <a:tc>
                  <a:txBody>
                    <a:bodyPr/>
                    <a:lstStyle/>
                    <a:p>
                      <a:r>
                        <a:rPr lang="en-US" sz="1900"/>
                        <a:t>Swimming pools</a:t>
                      </a:r>
                    </a:p>
                  </a:txBody>
                  <a:tcPr marL="98267" marR="98267" marT="49134" marB="491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a:t>Gardens</a:t>
                      </a:r>
                    </a:p>
                  </a:txBody>
                  <a:tcPr marL="98267" marR="98267" marT="49134" marB="49134"/>
                </a:tc>
                <a:tc>
                  <a:txBody>
                    <a:bodyPr/>
                    <a:lstStyle/>
                    <a:p>
                      <a:r>
                        <a:rPr lang="en-US" sz="1900"/>
                        <a:t>Drone Landing site</a:t>
                      </a:r>
                    </a:p>
                  </a:txBody>
                  <a:tcPr marL="98267" marR="98267" marT="49134" marB="49134"/>
                </a:tc>
                <a:tc>
                  <a:txBody>
                    <a:bodyPr/>
                    <a:lstStyle/>
                    <a:p>
                      <a:r>
                        <a:rPr lang="en-US" sz="1900" dirty="0"/>
                        <a:t>Horse stable</a:t>
                      </a:r>
                    </a:p>
                  </a:txBody>
                  <a:tcPr marL="98267" marR="98267" marT="49134" marB="49134"/>
                </a:tc>
                <a:extLst>
                  <a:ext uri="{0D108BD9-81ED-4DB2-BD59-A6C34878D82A}">
                    <a16:rowId xmlns:a16="http://schemas.microsoft.com/office/drawing/2014/main" val="3928621663"/>
                  </a:ext>
                </a:extLst>
              </a:tr>
            </a:tbl>
          </a:graphicData>
        </a:graphic>
      </p:graphicFrame>
    </p:spTree>
    <p:extLst>
      <p:ext uri="{BB962C8B-B14F-4D97-AF65-F5344CB8AC3E}">
        <p14:creationId xmlns:p14="http://schemas.microsoft.com/office/powerpoint/2010/main" val="3687110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48EAB3-11A5-FD23-4FB5-EA76B28DBE99}"/>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Criteria for Change of Nonconformities</a:t>
            </a:r>
            <a:br>
              <a:rPr lang="en-US"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43572997-6E1F-7FF6-E1AA-ADCE2097929B}"/>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961684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5C3D33-B431-B62C-D83D-C87D39155F59}"/>
              </a:ext>
            </a:extLst>
          </p:cNvPr>
          <p:cNvSpPr>
            <a:spLocks noGrp="1"/>
          </p:cNvSpPr>
          <p:nvPr>
            <p:ph type="title"/>
          </p:nvPr>
        </p:nvSpPr>
        <p:spPr>
          <a:xfrm>
            <a:off x="267486" y="640823"/>
            <a:ext cx="3786173" cy="5583148"/>
          </a:xfrm>
          <a:ln>
            <a:solidFill>
              <a:schemeClr val="tx1"/>
            </a:solidFill>
          </a:ln>
        </p:spPr>
        <p:txBody>
          <a:bodyPr anchor="ctr">
            <a:normAutofit/>
          </a:bodyPr>
          <a:lstStyle/>
          <a:p>
            <a:pPr algn="ctr"/>
            <a:r>
              <a:rPr lang="en-US" sz="3800" dirty="0"/>
              <a:t>Nonconforming Use Regulations: Flexibility versus Conformity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51FC2114-40FD-E21F-BDF2-AA0AD6BA651D}"/>
              </a:ext>
            </a:extLst>
          </p:cNvPr>
          <p:cNvGraphicFramePr>
            <a:graphicFrameLocks noGrp="1"/>
          </p:cNvGraphicFramePr>
          <p:nvPr>
            <p:ph idx="1"/>
            <p:extLst>
              <p:ext uri="{D42A27DB-BD31-4B8C-83A1-F6EECF244321}">
                <p14:modId xmlns:p14="http://schemas.microsoft.com/office/powerpoint/2010/main" val="1225636553"/>
              </p:ext>
            </p:extLst>
          </p:nvPr>
        </p:nvGraphicFramePr>
        <p:xfrm>
          <a:off x="4449162" y="1574666"/>
          <a:ext cx="7556910" cy="2787819"/>
        </p:xfrm>
        <a:graphic>
          <a:graphicData uri="http://schemas.openxmlformats.org/drawingml/2006/table">
            <a:tbl>
              <a:tblPr firstRow="1" bandRow="1">
                <a:effectLst>
                  <a:outerShdw blurRad="50800" dist="50800" dir="5400000" algn="ctr" rotWithShape="0">
                    <a:schemeClr val="bg2"/>
                  </a:outerShdw>
                </a:effectLst>
                <a:tableStyleId>{5C22544A-7EE6-4342-B048-85BDC9FD1C3A}</a:tableStyleId>
              </a:tblPr>
              <a:tblGrid>
                <a:gridCol w="5673246">
                  <a:extLst>
                    <a:ext uri="{9D8B030D-6E8A-4147-A177-3AD203B41FA5}">
                      <a16:colId xmlns:a16="http://schemas.microsoft.com/office/drawing/2014/main" val="2796331350"/>
                    </a:ext>
                  </a:extLst>
                </a:gridCol>
                <a:gridCol w="1883664">
                  <a:extLst>
                    <a:ext uri="{9D8B030D-6E8A-4147-A177-3AD203B41FA5}">
                      <a16:colId xmlns:a16="http://schemas.microsoft.com/office/drawing/2014/main" val="1602735150"/>
                    </a:ext>
                  </a:extLst>
                </a:gridCol>
              </a:tblGrid>
              <a:tr h="412995">
                <a:tc>
                  <a:txBody>
                    <a:bodyPr/>
                    <a:lstStyle/>
                    <a:p>
                      <a:r>
                        <a:rPr lang="en-US" sz="2800" dirty="0"/>
                        <a:t>Zoning Approaches for Regulating Nonconforming Uses</a:t>
                      </a:r>
                    </a:p>
                  </a:txBody>
                  <a:tcPr marL="93862" marR="93862" marT="46931" marB="46931"/>
                </a:tc>
                <a:tc>
                  <a:txBody>
                    <a:bodyPr/>
                    <a:lstStyle/>
                    <a:p>
                      <a:r>
                        <a:rPr lang="en-US" sz="2800" dirty="0"/>
                        <a:t>Number</a:t>
                      </a:r>
                    </a:p>
                  </a:txBody>
                  <a:tcPr marL="93862" marR="93862" marT="46931" marB="46931"/>
                </a:tc>
                <a:extLst>
                  <a:ext uri="{0D108BD9-81ED-4DB2-BD59-A6C34878D82A}">
                    <a16:rowId xmlns:a16="http://schemas.microsoft.com/office/drawing/2014/main" val="1831625701"/>
                  </a:ext>
                </a:extLst>
              </a:tr>
              <a:tr h="459975">
                <a:tc>
                  <a:txBody>
                    <a:bodyPr/>
                    <a:lstStyle/>
                    <a:p>
                      <a:pPr algn="l" fontAlgn="b">
                        <a:buNone/>
                      </a:pPr>
                      <a:r>
                        <a:rPr lang="en-US" sz="2400" b="0" i="0" u="none" strike="noStrike" dirty="0">
                          <a:solidFill>
                            <a:srgbClr val="000000"/>
                          </a:solidFill>
                          <a:effectLst/>
                          <a:latin typeface="Aptos Narrow" panose="020B0004020202020204" pitchFamily="34" charset="0"/>
                        </a:rPr>
                        <a:t>No Change allowed to Nonconforming Use</a:t>
                      </a:r>
                    </a:p>
                  </a:txBody>
                  <a:tcPr marL="9777" marR="9777" marT="9777" marB="0" anchor="b"/>
                </a:tc>
                <a:tc>
                  <a:txBody>
                    <a:bodyPr/>
                    <a:lstStyle/>
                    <a:p>
                      <a:pPr algn="ctr" fontAlgn="b">
                        <a:buNone/>
                      </a:pPr>
                      <a:r>
                        <a:rPr lang="en-US" sz="2400" b="0" i="0" u="none" strike="noStrike" dirty="0">
                          <a:solidFill>
                            <a:srgbClr val="000000"/>
                          </a:solidFill>
                          <a:effectLst/>
                          <a:latin typeface="Aptos Narrow" panose="020B0004020202020204" pitchFamily="34" charset="0"/>
                        </a:rPr>
                        <a:t>48</a:t>
                      </a:r>
                    </a:p>
                  </a:txBody>
                  <a:tcPr marL="9777" marR="9777" marT="9777" marB="0" anchor="b"/>
                </a:tc>
                <a:extLst>
                  <a:ext uri="{0D108BD9-81ED-4DB2-BD59-A6C34878D82A}">
                    <a16:rowId xmlns:a16="http://schemas.microsoft.com/office/drawing/2014/main" val="3727553439"/>
                  </a:ext>
                </a:extLst>
              </a:tr>
              <a:tr h="451004">
                <a:tc>
                  <a:txBody>
                    <a:bodyPr/>
                    <a:lstStyle/>
                    <a:p>
                      <a:pPr algn="l" fontAlgn="b">
                        <a:buNone/>
                      </a:pPr>
                      <a:r>
                        <a:rPr lang="en-US" sz="2400" b="0" i="0" u="none" strike="noStrike" dirty="0">
                          <a:solidFill>
                            <a:srgbClr val="000000"/>
                          </a:solidFill>
                          <a:effectLst/>
                          <a:latin typeface="Aptos Narrow" panose="020B0004020202020204" pitchFamily="34" charset="0"/>
                        </a:rPr>
                        <a:t>Change Nonconforming Use: 1 Factor </a:t>
                      </a:r>
                    </a:p>
                  </a:txBody>
                  <a:tcPr marL="9777" marR="9777" marT="9777" marB="0" anchor="b"/>
                </a:tc>
                <a:tc>
                  <a:txBody>
                    <a:bodyPr/>
                    <a:lstStyle/>
                    <a:p>
                      <a:pPr algn="ctr" fontAlgn="b">
                        <a:buNone/>
                      </a:pPr>
                      <a:r>
                        <a:rPr lang="en-US" sz="2400" b="0" i="0" u="none" strike="noStrike">
                          <a:solidFill>
                            <a:srgbClr val="000000"/>
                          </a:solidFill>
                          <a:effectLst/>
                          <a:latin typeface="Aptos Narrow" panose="020B0004020202020204" pitchFamily="34" charset="0"/>
                        </a:rPr>
                        <a:t>67</a:t>
                      </a:r>
                    </a:p>
                  </a:txBody>
                  <a:tcPr marL="9777" marR="9777" marT="9777" marB="0" anchor="b"/>
                </a:tc>
                <a:extLst>
                  <a:ext uri="{0D108BD9-81ED-4DB2-BD59-A6C34878D82A}">
                    <a16:rowId xmlns:a16="http://schemas.microsoft.com/office/drawing/2014/main" val="3562700292"/>
                  </a:ext>
                </a:extLst>
              </a:tr>
              <a:tr h="444191">
                <a:tc>
                  <a:txBody>
                    <a:bodyPr/>
                    <a:lstStyle/>
                    <a:p>
                      <a:pPr algn="l" fontAlgn="b">
                        <a:buNone/>
                      </a:pPr>
                      <a:r>
                        <a:rPr lang="en-US" sz="2400" b="0" i="0" u="none" strike="noStrike" dirty="0">
                          <a:solidFill>
                            <a:srgbClr val="000000"/>
                          </a:solidFill>
                          <a:effectLst/>
                          <a:latin typeface="Aptos Narrow" panose="020B0004020202020204" pitchFamily="34" charset="0"/>
                        </a:rPr>
                        <a:t>Change Nonconforming Use: Multi-Factor</a:t>
                      </a:r>
                    </a:p>
                  </a:txBody>
                  <a:tcPr marL="9777" marR="9777" marT="9777" marB="0" anchor="b"/>
                </a:tc>
                <a:tc>
                  <a:txBody>
                    <a:bodyPr/>
                    <a:lstStyle/>
                    <a:p>
                      <a:pPr algn="ctr" fontAlgn="b">
                        <a:buNone/>
                      </a:pPr>
                      <a:r>
                        <a:rPr lang="en-US" sz="2400" b="0" i="0" u="none" strike="noStrike" dirty="0">
                          <a:solidFill>
                            <a:srgbClr val="000000"/>
                          </a:solidFill>
                          <a:effectLst/>
                          <a:latin typeface="Aptos Narrow" panose="020B0004020202020204" pitchFamily="34" charset="0"/>
                        </a:rPr>
                        <a:t>52</a:t>
                      </a:r>
                    </a:p>
                  </a:txBody>
                  <a:tcPr marL="9777" marR="9777" marT="9777" marB="0" anchor="b"/>
                </a:tc>
                <a:extLst>
                  <a:ext uri="{0D108BD9-81ED-4DB2-BD59-A6C34878D82A}">
                    <a16:rowId xmlns:a16="http://schemas.microsoft.com/office/drawing/2014/main" val="3488587418"/>
                  </a:ext>
                </a:extLst>
              </a:tr>
              <a:tr h="485347">
                <a:tc>
                  <a:txBody>
                    <a:bodyPr/>
                    <a:lstStyle/>
                    <a:p>
                      <a:pPr algn="l" fontAlgn="b">
                        <a:buNone/>
                      </a:pPr>
                      <a:r>
                        <a:rPr lang="en-US" sz="2400" b="0" i="0" u="none" strike="noStrike" dirty="0">
                          <a:solidFill>
                            <a:srgbClr val="000000"/>
                          </a:solidFill>
                          <a:effectLst/>
                          <a:latin typeface="Aptos Narrow" panose="020B0004020202020204" pitchFamily="34" charset="0"/>
                        </a:rPr>
                        <a:t>Total Municipalities</a:t>
                      </a:r>
                    </a:p>
                  </a:txBody>
                  <a:tcPr marL="9777" marR="9777" marT="9777" marB="0" anchor="b"/>
                </a:tc>
                <a:tc>
                  <a:txBody>
                    <a:bodyPr/>
                    <a:lstStyle/>
                    <a:p>
                      <a:pPr algn="ctr" fontAlgn="b">
                        <a:buNone/>
                      </a:pPr>
                      <a:r>
                        <a:rPr lang="en-US" sz="2400" b="0" i="0" u="none" strike="noStrike" dirty="0">
                          <a:solidFill>
                            <a:srgbClr val="000000"/>
                          </a:solidFill>
                          <a:effectLst/>
                          <a:latin typeface="Aptos Narrow" panose="020B0004020202020204" pitchFamily="34" charset="0"/>
                        </a:rPr>
                        <a:t>167</a:t>
                      </a:r>
                    </a:p>
                  </a:txBody>
                  <a:tcPr marL="9777" marR="9777" marT="9777" marB="0" anchor="b"/>
                </a:tc>
                <a:extLst>
                  <a:ext uri="{0D108BD9-81ED-4DB2-BD59-A6C34878D82A}">
                    <a16:rowId xmlns:a16="http://schemas.microsoft.com/office/drawing/2014/main" val="3653600858"/>
                  </a:ext>
                </a:extLst>
              </a:tr>
            </a:tbl>
          </a:graphicData>
        </a:graphic>
      </p:graphicFrame>
    </p:spTree>
    <p:extLst>
      <p:ext uri="{BB962C8B-B14F-4D97-AF65-F5344CB8AC3E}">
        <p14:creationId xmlns:p14="http://schemas.microsoft.com/office/powerpoint/2010/main" val="2213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B213DE-77FA-A7CF-D2B8-57AFF18F96EF}"/>
              </a:ext>
            </a:extLst>
          </p:cNvPr>
          <p:cNvSpPr>
            <a:spLocks noGrp="1"/>
          </p:cNvSpPr>
          <p:nvPr>
            <p:ph type="title"/>
          </p:nvPr>
        </p:nvSpPr>
        <p:spPr>
          <a:xfrm>
            <a:off x="621792" y="1161288"/>
            <a:ext cx="3602736" cy="4526280"/>
          </a:xfrm>
        </p:spPr>
        <p:txBody>
          <a:bodyPr>
            <a:normAutofit/>
          </a:bodyPr>
          <a:lstStyle/>
          <a:p>
            <a:r>
              <a:rPr lang="en-US" sz="4000"/>
              <a:t>Flexible Approaches to Nonconforming Uses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64FADC9-4A20-45F1-0DA4-EAD3B655D151}"/>
              </a:ext>
            </a:extLst>
          </p:cNvPr>
          <p:cNvGraphicFramePr>
            <a:graphicFrameLocks noGrp="1"/>
          </p:cNvGraphicFramePr>
          <p:nvPr>
            <p:ph idx="1"/>
            <p:extLst>
              <p:ext uri="{D42A27DB-BD31-4B8C-83A1-F6EECF244321}">
                <p14:modId xmlns:p14="http://schemas.microsoft.com/office/powerpoint/2010/main" val="374413346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75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B8AE8-7793-05CF-8E02-F900A6E43EA4}"/>
              </a:ext>
            </a:extLst>
          </p:cNvPr>
          <p:cNvSpPr>
            <a:spLocks noGrp="1"/>
          </p:cNvSpPr>
          <p:nvPr>
            <p:ph type="title"/>
          </p:nvPr>
        </p:nvSpPr>
        <p:spPr/>
        <p:txBody>
          <a:bodyPr/>
          <a:lstStyle/>
          <a:p>
            <a:r>
              <a:rPr lang="en-US" dirty="0"/>
              <a:t>Overview of Training</a:t>
            </a:r>
          </a:p>
        </p:txBody>
      </p:sp>
      <p:graphicFrame>
        <p:nvGraphicFramePr>
          <p:cNvPr id="5" name="Content Placeholder 2">
            <a:extLst>
              <a:ext uri="{FF2B5EF4-FFF2-40B4-BE49-F238E27FC236}">
                <a16:creationId xmlns:a16="http://schemas.microsoft.com/office/drawing/2014/main" id="{5D3615DA-B47A-CEB5-05B9-73F6A0F2794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13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AECAC37-A07F-41A0-2D53-2BA73D5B2B1D}"/>
              </a:ext>
            </a:extLst>
          </p:cNvPr>
          <p:cNvGraphicFramePr>
            <a:graphicFrameLocks noGrp="1"/>
          </p:cNvGraphicFramePr>
          <p:nvPr>
            <p:extLst>
              <p:ext uri="{D42A27DB-BD31-4B8C-83A1-F6EECF244321}">
                <p14:modId xmlns:p14="http://schemas.microsoft.com/office/powerpoint/2010/main" val="3339457075"/>
              </p:ext>
            </p:extLst>
          </p:nvPr>
        </p:nvGraphicFramePr>
        <p:xfrm>
          <a:off x="1596239" y="643467"/>
          <a:ext cx="8999523" cy="5571075"/>
        </p:xfrm>
        <a:graphic>
          <a:graphicData uri="http://schemas.openxmlformats.org/drawingml/2006/table">
            <a:tbl>
              <a:tblPr firstRow="1" firstCol="1" bandRow="1"/>
              <a:tblGrid>
                <a:gridCol w="6853926">
                  <a:extLst>
                    <a:ext uri="{9D8B030D-6E8A-4147-A177-3AD203B41FA5}">
                      <a16:colId xmlns:a16="http://schemas.microsoft.com/office/drawing/2014/main" val="691478279"/>
                    </a:ext>
                  </a:extLst>
                </a:gridCol>
                <a:gridCol w="2145597">
                  <a:extLst>
                    <a:ext uri="{9D8B030D-6E8A-4147-A177-3AD203B41FA5}">
                      <a16:colId xmlns:a16="http://schemas.microsoft.com/office/drawing/2014/main" val="421980597"/>
                    </a:ext>
                  </a:extLst>
                </a:gridCol>
              </a:tblGrid>
              <a:tr h="814843">
                <a:tc gridSpan="2">
                  <a:txBody>
                    <a:bodyPr/>
                    <a:lstStyle/>
                    <a:p>
                      <a:pPr marL="0" marR="0" algn="ctr">
                        <a:lnSpc>
                          <a:spcPct val="115000"/>
                        </a:lnSpc>
                        <a:spcAft>
                          <a:spcPts val="800"/>
                        </a:spcAft>
                        <a:buNone/>
                      </a:pPr>
                      <a:r>
                        <a:rPr lang="en-US" sz="23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Evaluation Criteria if a Proposed Nonconforming Use Replaces an Existing Nonconforming Use When only </a:t>
                      </a:r>
                      <a:r>
                        <a:rPr lang="en-US" sz="23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one Decision-making Criteria</a:t>
                      </a:r>
                      <a:r>
                        <a:rPr lang="en-US" sz="23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Exists</a:t>
                      </a:r>
                      <a:endParaRPr lang="en-US" sz="23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135447569"/>
                  </a:ext>
                </a:extLst>
              </a:tr>
              <a:tr h="365864">
                <a:tc>
                  <a:txBody>
                    <a:bodyPr/>
                    <a:lstStyle/>
                    <a:p>
                      <a:pPr marL="0" marR="0">
                        <a:lnSpc>
                          <a:spcPct val="115000"/>
                        </a:lnSpc>
                        <a:spcAft>
                          <a:spcPts val="800"/>
                        </a:spcAft>
                        <a:buNone/>
                      </a:pPr>
                      <a:r>
                        <a:rPr lang="en-US" sz="1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Criteria to compare a proposed to existing nonconforming use</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Aft>
                          <a:spcPts val="800"/>
                        </a:spcAft>
                        <a:buNone/>
                      </a:pPr>
                      <a:r>
                        <a:rPr lang="en-US" sz="1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Municipalities</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768534649"/>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 more Objectionable</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17</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560506"/>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Less Nonconforming </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8160587"/>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Proposed use equally or more appropriate</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1977545"/>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Substantially the same in Nature in Purpose</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4347804"/>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Special Permit conditions apply</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6815491"/>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New Use is less Intense or less Impacting</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0967112"/>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 greater neighborhood impact</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8210842"/>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Building designed for such use</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2549917"/>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Use Can't be Prohibited</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3100959"/>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Proposed use limited to a use permitted in district</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723271"/>
                  </a:ext>
                </a:extLst>
              </a:tr>
              <a:tr h="365864">
                <a:tc>
                  <a:txBody>
                    <a:bodyPr/>
                    <a:lstStyle/>
                    <a:p>
                      <a:pPr marL="0" marR="0">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 criteria listed</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4256566"/>
                  </a:ext>
                </a:extLst>
              </a:tr>
              <a:tr h="365864">
                <a:tc>
                  <a:txBody>
                    <a:bodyPr/>
                    <a:lstStyle/>
                    <a:p>
                      <a:pPr marL="0" marR="0">
                        <a:lnSpc>
                          <a:spcPct val="115000"/>
                        </a:lnSpc>
                        <a:spcAft>
                          <a:spcPts val="800"/>
                        </a:spcAft>
                        <a:buNone/>
                      </a:pPr>
                      <a:r>
                        <a:rPr lang="en-US" sz="1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Grand Total</a:t>
                      </a:r>
                      <a:endParaRPr lang="en-US" sz="1900" b="1"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Aft>
                          <a:spcPts val="800"/>
                        </a:spcAft>
                        <a:buNone/>
                      </a:pPr>
                      <a:r>
                        <a:rPr lang="en-US" sz="1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67</a:t>
                      </a:r>
                      <a:endParaRPr lang="en-US" sz="1900" b="1" kern="100">
                        <a:effectLst/>
                        <a:latin typeface="Aptos" panose="020B0004020202020204" pitchFamily="34" charset="0"/>
                        <a:ea typeface="Aptos" panose="020B0004020202020204" pitchFamily="34" charset="0"/>
                        <a:cs typeface="Times New Roman" panose="02020603050405020304" pitchFamily="18" charset="0"/>
                      </a:endParaRPr>
                    </a:p>
                  </a:txBody>
                  <a:tcPr marL="55240" marR="55240" marT="7161" marB="7161"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42003178"/>
                  </a:ext>
                </a:extLst>
              </a:tr>
            </a:tbl>
          </a:graphicData>
        </a:graphic>
      </p:graphicFrame>
    </p:spTree>
    <p:extLst>
      <p:ext uri="{BB962C8B-B14F-4D97-AF65-F5344CB8AC3E}">
        <p14:creationId xmlns:p14="http://schemas.microsoft.com/office/powerpoint/2010/main" val="150591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43A9980-F92B-4BB6-8E36-32C3D4AD97D0}"/>
              </a:ext>
            </a:extLst>
          </p:cNvPr>
          <p:cNvGraphicFramePr>
            <a:graphicFrameLocks noGrp="1"/>
          </p:cNvGraphicFramePr>
          <p:nvPr>
            <p:extLst>
              <p:ext uri="{D42A27DB-BD31-4B8C-83A1-F6EECF244321}">
                <p14:modId xmlns:p14="http://schemas.microsoft.com/office/powerpoint/2010/main" val="637080809"/>
              </p:ext>
            </p:extLst>
          </p:nvPr>
        </p:nvGraphicFramePr>
        <p:xfrm>
          <a:off x="1256070" y="953729"/>
          <a:ext cx="9883877" cy="4760671"/>
        </p:xfrm>
        <a:graphic>
          <a:graphicData uri="http://schemas.openxmlformats.org/drawingml/2006/table">
            <a:tbl>
              <a:tblPr firstRow="1" firstCol="1" bandRow="1"/>
              <a:tblGrid>
                <a:gridCol w="4197712">
                  <a:extLst>
                    <a:ext uri="{9D8B030D-6E8A-4147-A177-3AD203B41FA5}">
                      <a16:colId xmlns:a16="http://schemas.microsoft.com/office/drawing/2014/main" val="1798615543"/>
                    </a:ext>
                  </a:extLst>
                </a:gridCol>
                <a:gridCol w="1044286">
                  <a:extLst>
                    <a:ext uri="{9D8B030D-6E8A-4147-A177-3AD203B41FA5}">
                      <a16:colId xmlns:a16="http://schemas.microsoft.com/office/drawing/2014/main" val="3839777991"/>
                    </a:ext>
                  </a:extLst>
                </a:gridCol>
                <a:gridCol w="3695401">
                  <a:extLst>
                    <a:ext uri="{9D8B030D-6E8A-4147-A177-3AD203B41FA5}">
                      <a16:colId xmlns:a16="http://schemas.microsoft.com/office/drawing/2014/main" val="4091309762"/>
                    </a:ext>
                  </a:extLst>
                </a:gridCol>
                <a:gridCol w="946478">
                  <a:extLst>
                    <a:ext uri="{9D8B030D-6E8A-4147-A177-3AD203B41FA5}">
                      <a16:colId xmlns:a16="http://schemas.microsoft.com/office/drawing/2014/main" val="1004313355"/>
                    </a:ext>
                  </a:extLst>
                </a:gridCol>
              </a:tblGrid>
              <a:tr h="769244">
                <a:tc gridSpan="4">
                  <a:txBody>
                    <a:bodyPr/>
                    <a:lstStyle/>
                    <a:p>
                      <a:pPr marL="0" marR="0" algn="ctr">
                        <a:lnSpc>
                          <a:spcPct val="115000"/>
                        </a:lnSpc>
                        <a:spcAft>
                          <a:spcPts val="800"/>
                        </a:spcAft>
                        <a:buNone/>
                      </a:pPr>
                      <a:r>
                        <a:rPr lang="en-US" sz="22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Evaluation Criteria: Nonconforming Use Replaces an Existing Nonconforming Use</a:t>
                      </a:r>
                      <a:r>
                        <a:rPr lang="en-US" sz="2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22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When</a:t>
                      </a:r>
                      <a:r>
                        <a:rPr lang="en-US" sz="2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Multi Factor Decision-making Criteria </a:t>
                      </a:r>
                      <a:r>
                        <a:rPr lang="en-US" sz="22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Exist: </a:t>
                      </a:r>
                      <a:r>
                        <a:rPr lang="en-US" sz="2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52 Municipalities</a:t>
                      </a:r>
                      <a:endParaRPr lang="en-US" sz="22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ctr">
                        <a:lnSpc>
                          <a:spcPct val="115000"/>
                        </a:lnSpc>
                        <a:spcAft>
                          <a:spcPts val="800"/>
                        </a:spcAft>
                        <a:buNone/>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6250" marR="462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17386098"/>
                  </a:ext>
                </a:extLst>
              </a:tr>
              <a:tr h="282808">
                <a:tc>
                  <a:txBody>
                    <a:bodyPr/>
                    <a:lstStyle/>
                    <a:p>
                      <a:pPr marL="0" marR="0">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Comparison Criteria</a:t>
                      </a:r>
                    </a:p>
                  </a:txBody>
                  <a:tcPr marL="36958" marR="36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r>
                        <a:rPr lang="en-US" sz="1400" b="1" kern="0">
                          <a:solidFill>
                            <a:srgbClr val="000000"/>
                          </a:solidFill>
                          <a:effectLst/>
                          <a:latin typeface="+mn-lt"/>
                          <a:ea typeface="Times New Roman" panose="02020603050405020304" pitchFamily="18" charset="0"/>
                          <a:cs typeface="Times New Roman" panose="02020603050405020304" pitchFamily="18" charset="0"/>
                        </a:rPr>
                        <a:t>Frequency </a:t>
                      </a:r>
                      <a:endParaRPr lang="en-US" sz="1400">
                        <a:latin typeface="+mn-lt"/>
                      </a:endParaRPr>
                    </a:p>
                  </a:txBody>
                  <a:tcPr marL="36958" marR="36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l">
                        <a:lnSpc>
                          <a:spcPct val="115000"/>
                        </a:lnSpc>
                        <a:spcAft>
                          <a:spcPts val="800"/>
                        </a:spcAft>
                        <a:buNone/>
                      </a:pPr>
                      <a:r>
                        <a:rPr lang="en-US" sz="1400" kern="100">
                          <a:effectLst/>
                          <a:latin typeface="+mn-lt"/>
                          <a:ea typeface="Aptos" panose="020B0004020202020204" pitchFamily="34" charset="0"/>
                          <a:cs typeface="Times New Roman" panose="02020603050405020304" pitchFamily="18" charset="0"/>
                        </a:rPr>
                        <a:t>Comparison Criteria</a:t>
                      </a:r>
                    </a:p>
                  </a:txBody>
                  <a:tcPr marL="36958" marR="36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CC"/>
                    </a:solidFill>
                  </a:tcPr>
                </a:tc>
                <a:tc>
                  <a:txBody>
                    <a:bodyPr/>
                    <a:lstStyle/>
                    <a:p>
                      <a:pPr marL="0" marR="0" algn="ctr">
                        <a:lnSpc>
                          <a:spcPct val="115000"/>
                        </a:lnSpc>
                        <a:spcAft>
                          <a:spcPts val="800"/>
                        </a:spcAft>
                        <a:buNone/>
                      </a:pPr>
                      <a:r>
                        <a:rPr lang="en-US" sz="1400" b="1" kern="100">
                          <a:effectLst/>
                          <a:latin typeface="+mn-lt"/>
                          <a:ea typeface="Aptos" panose="020B0004020202020204" pitchFamily="34" charset="0"/>
                          <a:cs typeface="Times New Roman" panose="02020603050405020304" pitchFamily="18" charset="0"/>
                        </a:rPr>
                        <a:t>Frequency </a:t>
                      </a:r>
                    </a:p>
                  </a:txBody>
                  <a:tcPr marL="36958" marR="36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06052558"/>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Is the use suitable for the neighborhood?</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dirty="0">
                          <a:solidFill>
                            <a:srgbClr val="000000"/>
                          </a:solidFill>
                          <a:effectLst/>
                          <a:latin typeface="+mn-lt"/>
                          <a:ea typeface="Times New Roman" panose="02020603050405020304" pitchFamily="18" charset="0"/>
                          <a:cs typeface="Times New Roman" panose="02020603050405020304" pitchFamily="18" charset="0"/>
                        </a:rPr>
                        <a:t>29</a:t>
                      </a:r>
                      <a:endParaRPr lang="en-US" sz="1300" dirty="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Consistent with uses in zone or other zone?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5</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7573819"/>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Are there no greater traffic impacts?</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22</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Is there a change in the intensity of use?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5</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8401358"/>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No greater parking or loading requirements?</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20</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Is the building designed for the use?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4</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508263"/>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What are impacts on property &amp; property values?</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17</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Consistent with ones excluded from zone?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3</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680510"/>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What are the proposed hours of operation?</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16</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Is it a less objectionable use?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dirty="0">
                          <a:solidFill>
                            <a:srgbClr val="000000"/>
                          </a:solidFill>
                          <a:effectLst/>
                          <a:latin typeface="+mn-lt"/>
                          <a:ea typeface="Times New Roman" panose="02020603050405020304" pitchFamily="18" charset="0"/>
                          <a:cs typeface="Times New Roman" panose="02020603050405020304" pitchFamily="18" charset="0"/>
                        </a:rPr>
                        <a:t>3</a:t>
                      </a:r>
                      <a:endParaRPr lang="en-US" sz="1300" kern="100" dirty="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6996767"/>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Protects public health, safety &amp; general welfare?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13</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Are there noise &amp; lighting impacts?</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3</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0060778"/>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Is it a less nonconforming use?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12</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Must the applicant abandon prior use?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2</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037700"/>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Is exterior appearance of the building changed?</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11</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Are there noise impacts?</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2</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9996267"/>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Is the proposed use equally or more appropriate?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8</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Is use subject to special permit conditions?</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2</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9553193"/>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Does proposal involve no greater building size?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8</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Is the use subject to site plan approval?</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2</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073330"/>
                  </a:ext>
                </a:extLst>
              </a:tr>
              <a:tr h="258367">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 Consistent with nature &amp; purpose of existing use?</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8</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Are there noise and vibration impacts?</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2</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2517708"/>
                  </a:ext>
                </a:extLst>
              </a:tr>
              <a:tr h="22687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Environmental impacts (floods, pollution, buffer)?</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6</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Proposed use involves outside activities?</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1</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6088727"/>
                  </a:ext>
                </a:extLst>
              </a:tr>
              <a:tr h="239786">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Consistent with orderly neighborhood development?</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6</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How many proposed uses are permitted?</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1</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9281222"/>
                  </a:ext>
                </a:extLst>
              </a:tr>
              <a:tr h="446815">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Impacts from more employees, residents or customers?</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300" kern="0">
                          <a:solidFill>
                            <a:srgbClr val="000000"/>
                          </a:solidFill>
                          <a:effectLst/>
                          <a:latin typeface="+mn-lt"/>
                          <a:ea typeface="Times New Roman" panose="02020603050405020304" pitchFamily="18" charset="0"/>
                          <a:cs typeface="Times New Roman" panose="02020603050405020304" pitchFamily="18" charset="0"/>
                        </a:rPr>
                        <a:t>5</a:t>
                      </a: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Consistent with Plan of Conservation &amp; Development?</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300" kern="0">
                          <a:solidFill>
                            <a:srgbClr val="000000"/>
                          </a:solidFill>
                          <a:effectLst/>
                          <a:latin typeface="+mn-lt"/>
                          <a:ea typeface="Times New Roman" panose="02020603050405020304" pitchFamily="18" charset="0"/>
                          <a:cs typeface="Times New Roman" panose="02020603050405020304" pitchFamily="18" charset="0"/>
                        </a:rPr>
                        <a:t>1</a:t>
                      </a: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4910695"/>
                  </a:ext>
                </a:extLst>
              </a:tr>
              <a:tr h="268026">
                <a:tc>
                  <a:txBody>
                    <a:bodyPr/>
                    <a:lstStyle/>
                    <a:p>
                      <a:pPr marL="0" marR="0">
                        <a:lnSpc>
                          <a:spcPct val="115000"/>
                        </a:lnSpc>
                        <a:spcAft>
                          <a:spcPts val="800"/>
                        </a:spcAft>
                        <a:buNone/>
                      </a:pPr>
                      <a:endParaRPr lang="en-US" sz="1300" kern="10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300"/>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600" b="1" kern="0" dirty="0">
                          <a:solidFill>
                            <a:srgbClr val="000000"/>
                          </a:solidFill>
                          <a:effectLst/>
                          <a:latin typeface="+mn-lt"/>
                          <a:ea typeface="Times New Roman" panose="02020603050405020304" pitchFamily="18" charset="0"/>
                          <a:cs typeface="Times New Roman" panose="02020603050405020304" pitchFamily="18" charset="0"/>
                        </a:rPr>
                        <a:t>Total (28 decision making criteria)</a:t>
                      </a:r>
                      <a:endParaRPr lang="en-US" sz="1600" b="1" kern="100" dirty="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b="1" kern="0" dirty="0">
                          <a:solidFill>
                            <a:srgbClr val="000000"/>
                          </a:solidFill>
                          <a:effectLst/>
                          <a:latin typeface="+mn-lt"/>
                          <a:ea typeface="Times New Roman" panose="02020603050405020304" pitchFamily="18" charset="0"/>
                          <a:cs typeface="Times New Roman" panose="02020603050405020304" pitchFamily="18" charset="0"/>
                        </a:rPr>
                        <a:t>217</a:t>
                      </a:r>
                      <a:endParaRPr lang="en-US" sz="1600" b="1" kern="100" dirty="0">
                        <a:effectLst/>
                        <a:latin typeface="+mn-lt"/>
                        <a:ea typeface="Aptos" panose="020B0004020202020204" pitchFamily="34" charset="0"/>
                        <a:cs typeface="Times New Roman" panose="02020603050405020304" pitchFamily="18" charset="0"/>
                      </a:endParaRPr>
                    </a:p>
                  </a:txBody>
                  <a:tcPr marL="36958" marR="369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8134195"/>
                  </a:ext>
                </a:extLst>
              </a:tr>
            </a:tbl>
          </a:graphicData>
        </a:graphic>
      </p:graphicFrame>
    </p:spTree>
    <p:extLst>
      <p:ext uri="{BB962C8B-B14F-4D97-AF65-F5344CB8AC3E}">
        <p14:creationId xmlns:p14="http://schemas.microsoft.com/office/powerpoint/2010/main" val="674713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0D2C51-B20A-C36B-6295-3AB4C807DE01}"/>
              </a:ext>
            </a:extLst>
          </p:cNvPr>
          <p:cNvPicPr>
            <a:picLocks noChangeAspect="1"/>
          </p:cNvPicPr>
          <p:nvPr/>
        </p:nvPicPr>
        <p:blipFill>
          <a:blip r:embed="rId3">
            <a:duotone>
              <a:schemeClr val="bg2">
                <a:shade val="45000"/>
                <a:satMod val="135000"/>
              </a:schemeClr>
              <a:prstClr val="white"/>
            </a:duotone>
          </a:blip>
          <a:srcRect t="1777" r="3709" b="1932"/>
          <a:stretch>
            <a:fillRect/>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286D10-09BA-BE4A-4C1E-1EF5288010B0}"/>
              </a:ext>
            </a:extLst>
          </p:cNvPr>
          <p:cNvSpPr>
            <a:spLocks noGrp="1"/>
          </p:cNvSpPr>
          <p:nvPr>
            <p:ph type="title"/>
          </p:nvPr>
        </p:nvSpPr>
        <p:spPr>
          <a:xfrm>
            <a:off x="838200" y="365125"/>
            <a:ext cx="10515600" cy="1325563"/>
          </a:xfrm>
        </p:spPr>
        <p:txBody>
          <a:bodyPr>
            <a:normAutofit/>
          </a:bodyPr>
          <a:lstStyle/>
          <a:p>
            <a:pPr algn="ctr"/>
            <a:r>
              <a:rPr lang="en-US" dirty="0"/>
              <a:t>Nonconforming Uses May be Changed </a:t>
            </a:r>
          </a:p>
        </p:txBody>
      </p:sp>
      <p:graphicFrame>
        <p:nvGraphicFramePr>
          <p:cNvPr id="5" name="Content Placeholder 2">
            <a:extLst>
              <a:ext uri="{FF2B5EF4-FFF2-40B4-BE49-F238E27FC236}">
                <a16:creationId xmlns:a16="http://schemas.microsoft.com/office/drawing/2014/main" id="{1F23D03B-DC0B-9B67-9BFC-1F91626F5041}"/>
              </a:ext>
            </a:extLst>
          </p:cNvPr>
          <p:cNvGraphicFramePr>
            <a:graphicFrameLocks noGrp="1"/>
          </p:cNvGraphicFramePr>
          <p:nvPr>
            <p:ph idx="1"/>
            <p:extLst>
              <p:ext uri="{D42A27DB-BD31-4B8C-83A1-F6EECF244321}">
                <p14:modId xmlns:p14="http://schemas.microsoft.com/office/powerpoint/2010/main" val="29322268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105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22A36B-AAF1-E539-A119-375DDD272D9F}"/>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kern="1200">
                <a:solidFill>
                  <a:schemeClr val="tx1"/>
                </a:solidFill>
                <a:latin typeface="+mj-lt"/>
                <a:ea typeface="+mj-ea"/>
                <a:cs typeface="+mj-cs"/>
              </a:rPr>
              <a:t>Nonconformities: Exceptions &amp; Expansions</a:t>
            </a:r>
          </a:p>
        </p:txBody>
      </p:sp>
      <p:sp>
        <p:nvSpPr>
          <p:cNvPr id="3" name="Text Placeholder 2">
            <a:extLst>
              <a:ext uri="{FF2B5EF4-FFF2-40B4-BE49-F238E27FC236}">
                <a16:creationId xmlns:a16="http://schemas.microsoft.com/office/drawing/2014/main" id="{65C635B7-1443-7540-8478-B51A083624E6}"/>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2001414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A2018-0F60-A8FE-7382-BBFBE60B6CBD}"/>
              </a:ext>
            </a:extLst>
          </p:cNvPr>
          <p:cNvSpPr>
            <a:spLocks noGrp="1"/>
          </p:cNvSpPr>
          <p:nvPr>
            <p:ph type="title"/>
          </p:nvPr>
        </p:nvSpPr>
        <p:spPr>
          <a:xfrm>
            <a:off x="1245072" y="1289765"/>
            <a:ext cx="3651101" cy="4270963"/>
          </a:xfrm>
        </p:spPr>
        <p:txBody>
          <a:bodyPr anchor="ctr">
            <a:normAutofit/>
          </a:bodyPr>
          <a:lstStyle/>
          <a:p>
            <a:pPr algn="ctr"/>
            <a:r>
              <a:rPr lang="en-US" sz="3900">
                <a:solidFill>
                  <a:srgbClr val="FFFFFF"/>
                </a:solidFill>
              </a:rPr>
              <a:t>Dangers of Excessive Focus on Ceasing Operations, Abandonment, or Discontinuance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94BF8D4-9072-BCA1-F82E-0E1C5F9FB687}"/>
              </a:ext>
            </a:extLst>
          </p:cNvPr>
          <p:cNvSpPr>
            <a:spLocks noGrp="1"/>
          </p:cNvSpPr>
          <p:nvPr>
            <p:ph idx="1"/>
          </p:nvPr>
        </p:nvSpPr>
        <p:spPr>
          <a:xfrm>
            <a:off x="6065044" y="518400"/>
            <a:ext cx="5500643" cy="5837949"/>
          </a:xfrm>
        </p:spPr>
        <p:txBody>
          <a:bodyPr anchor="ctr">
            <a:normAutofit/>
          </a:bodyPr>
          <a:lstStyle/>
          <a:p>
            <a:r>
              <a:rPr lang="en-US" sz="2000" b="1" dirty="0">
                <a:solidFill>
                  <a:schemeClr val="tx1">
                    <a:alpha val="80000"/>
                  </a:schemeClr>
                </a:solidFill>
              </a:rPr>
              <a:t>Dealing with Widespread Existence of Nonconforming uses, buildings</a:t>
            </a:r>
          </a:p>
          <a:p>
            <a:pPr lvl="1"/>
            <a:r>
              <a:rPr lang="en-US" sz="1800" dirty="0">
                <a:solidFill>
                  <a:schemeClr val="tx1">
                    <a:alpha val="80000"/>
                  </a:schemeClr>
                </a:solidFill>
              </a:rPr>
              <a:t>327,771 dwelling units in Connecticut built before 1940</a:t>
            </a:r>
          </a:p>
          <a:p>
            <a:pPr lvl="1"/>
            <a:r>
              <a:rPr lang="en-US" sz="1800" dirty="0">
                <a:solidFill>
                  <a:schemeClr val="tx1">
                    <a:alpha val="80000"/>
                  </a:schemeClr>
                </a:solidFill>
              </a:rPr>
              <a:t>Most built before Zoning was adopted</a:t>
            </a:r>
          </a:p>
          <a:p>
            <a:r>
              <a:rPr lang="en-US" sz="2000" b="1" dirty="0">
                <a:solidFill>
                  <a:schemeClr val="tx1">
                    <a:alpha val="80000"/>
                  </a:schemeClr>
                </a:solidFill>
              </a:rPr>
              <a:t>Zoning as a tool to Maintain Culturally Important Urban &amp; Suburban Development –even if nonconforming</a:t>
            </a:r>
          </a:p>
          <a:p>
            <a:pPr lvl="1"/>
            <a:r>
              <a:rPr lang="en-US" sz="1800" dirty="0">
                <a:solidFill>
                  <a:schemeClr val="tx1">
                    <a:alpha val="80000"/>
                  </a:schemeClr>
                </a:solidFill>
              </a:rPr>
              <a:t>Small lot developments in Lake Districts</a:t>
            </a:r>
          </a:p>
          <a:p>
            <a:pPr lvl="1"/>
            <a:r>
              <a:rPr lang="en-US" sz="1800" dirty="0">
                <a:solidFill>
                  <a:schemeClr val="tx1">
                    <a:alpha val="80000"/>
                  </a:schemeClr>
                </a:solidFill>
              </a:rPr>
              <a:t>Nonconforming yards in Village Districts</a:t>
            </a:r>
          </a:p>
          <a:p>
            <a:pPr lvl="1"/>
            <a:r>
              <a:rPr lang="en-US" sz="1800" dirty="0">
                <a:solidFill>
                  <a:schemeClr val="tx1">
                    <a:alpha val="80000"/>
                  </a:schemeClr>
                </a:solidFill>
              </a:rPr>
              <a:t>Pre-World War II non-sewered small lot subdivisions</a:t>
            </a:r>
          </a:p>
          <a:p>
            <a:pPr lvl="1"/>
            <a:r>
              <a:rPr lang="en-US" sz="1800" dirty="0">
                <a:solidFill>
                  <a:schemeClr val="tx1">
                    <a:alpha val="80000"/>
                  </a:schemeClr>
                </a:solidFill>
              </a:rPr>
              <a:t>Industrial uses in residence zones</a:t>
            </a:r>
          </a:p>
          <a:p>
            <a:pPr lvl="1"/>
            <a:r>
              <a:rPr lang="en-US" sz="1800" dirty="0">
                <a:solidFill>
                  <a:schemeClr val="tx1">
                    <a:alpha val="80000"/>
                  </a:schemeClr>
                </a:solidFill>
              </a:rPr>
              <a:t>Gas stations in public water supply watersheds</a:t>
            </a:r>
          </a:p>
          <a:p>
            <a:pPr lvl="1"/>
            <a:r>
              <a:rPr lang="en-US" sz="1800" dirty="0">
                <a:solidFill>
                  <a:schemeClr val="tx1">
                    <a:alpha val="80000"/>
                  </a:schemeClr>
                </a:solidFill>
              </a:rPr>
              <a:t>Nonconforming buildings integral to town character predating zoning</a:t>
            </a:r>
          </a:p>
          <a:p>
            <a:pPr lvl="1"/>
            <a:r>
              <a:rPr lang="en-US" sz="1800" dirty="0">
                <a:solidFill>
                  <a:schemeClr val="tx1">
                    <a:alpha val="80000"/>
                  </a:schemeClr>
                </a:solidFill>
              </a:rPr>
              <a:t>Nonconforming parking spaces in town center</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222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9710-EA3B-AF7D-81D6-190F231D8F47}"/>
              </a:ext>
            </a:extLst>
          </p:cNvPr>
          <p:cNvSpPr>
            <a:spLocks noGrp="1"/>
          </p:cNvSpPr>
          <p:nvPr>
            <p:ph type="title"/>
          </p:nvPr>
        </p:nvSpPr>
        <p:spPr/>
        <p:txBody>
          <a:bodyPr/>
          <a:lstStyle/>
          <a:p>
            <a:pPr algn="ctr"/>
            <a:r>
              <a:rPr lang="en-US" dirty="0"/>
              <a:t>26 Municipalities Address Need for Flexible Approaches to Nonconforming Lots</a:t>
            </a:r>
          </a:p>
        </p:txBody>
      </p:sp>
      <p:graphicFrame>
        <p:nvGraphicFramePr>
          <p:cNvPr id="6" name="Content Placeholder 5">
            <a:extLst>
              <a:ext uri="{FF2B5EF4-FFF2-40B4-BE49-F238E27FC236}">
                <a16:creationId xmlns:a16="http://schemas.microsoft.com/office/drawing/2014/main" id="{EB2C16A4-6E8C-AD9E-9273-999D542E9D55}"/>
              </a:ext>
            </a:extLst>
          </p:cNvPr>
          <p:cNvGraphicFramePr>
            <a:graphicFrameLocks noGrp="1"/>
          </p:cNvGraphicFramePr>
          <p:nvPr>
            <p:ph idx="1"/>
            <p:extLst>
              <p:ext uri="{D42A27DB-BD31-4B8C-83A1-F6EECF244321}">
                <p14:modId xmlns:p14="http://schemas.microsoft.com/office/powerpoint/2010/main" val="2444552358"/>
              </p:ext>
            </p:extLst>
          </p:nvPr>
        </p:nvGraphicFramePr>
        <p:xfrm>
          <a:off x="978408" y="1610175"/>
          <a:ext cx="9692640" cy="4802182"/>
        </p:xfrm>
        <a:graphic>
          <a:graphicData uri="http://schemas.openxmlformats.org/drawingml/2006/table">
            <a:tbl>
              <a:tblPr/>
              <a:tblGrid>
                <a:gridCol w="7543800">
                  <a:extLst>
                    <a:ext uri="{9D8B030D-6E8A-4147-A177-3AD203B41FA5}">
                      <a16:colId xmlns:a16="http://schemas.microsoft.com/office/drawing/2014/main" val="1119665256"/>
                    </a:ext>
                  </a:extLst>
                </a:gridCol>
                <a:gridCol w="2148840">
                  <a:extLst>
                    <a:ext uri="{9D8B030D-6E8A-4147-A177-3AD203B41FA5}">
                      <a16:colId xmlns:a16="http://schemas.microsoft.com/office/drawing/2014/main" val="3749662723"/>
                    </a:ext>
                  </a:extLst>
                </a:gridCol>
              </a:tblGrid>
              <a:tr h="436562">
                <a:tc>
                  <a:txBody>
                    <a:bodyPr/>
                    <a:lstStyle/>
                    <a:p>
                      <a:pPr algn="l" fontAlgn="b">
                        <a:buNone/>
                      </a:pPr>
                      <a:r>
                        <a:rPr lang="en-US" sz="2800" b="1" i="0" u="none" strike="noStrike" dirty="0">
                          <a:solidFill>
                            <a:srgbClr val="000000"/>
                          </a:solidFill>
                          <a:effectLst/>
                          <a:latin typeface="Aptos Narrow" panose="020B0004020202020204" pitchFamily="34" charset="0"/>
                        </a:rPr>
                        <a:t>Flexible Approaches for Nonconforming Lots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US" sz="2800" b="1" i="0" u="none" strike="noStrike" dirty="0">
                          <a:solidFill>
                            <a:srgbClr val="000000"/>
                          </a:solidFill>
                          <a:effectLst/>
                          <a:latin typeface="Aptos Narrow" panose="020B0004020202020204" pitchFamily="34" charset="0"/>
                        </a:rPr>
                        <a:t>Municipalities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52211854"/>
                  </a:ext>
                </a:extLst>
              </a:tr>
              <a:tr h="436562">
                <a:tc>
                  <a:txBody>
                    <a:bodyPr/>
                    <a:lstStyle/>
                    <a:p>
                      <a:pPr algn="l" fontAlgn="b">
                        <a:buNone/>
                      </a:pPr>
                      <a:r>
                        <a:rPr lang="en-US" sz="2400" b="0" i="0" u="none" strike="noStrike" dirty="0">
                          <a:solidFill>
                            <a:srgbClr val="000000"/>
                          </a:solidFill>
                          <a:effectLst/>
                          <a:latin typeface="Aptos Narrow" panose="020B0004020202020204" pitchFamily="34" charset="0"/>
                        </a:rPr>
                        <a:t>Nonconforming  lot exception for all setbacks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2400" b="0" i="0" u="none" strike="noStrike" dirty="0">
                          <a:solidFill>
                            <a:srgbClr val="000000"/>
                          </a:solidFill>
                          <a:effectLst/>
                          <a:latin typeface="Aptos Narrow" panose="020B00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936126"/>
                  </a:ext>
                </a:extLst>
              </a:tr>
              <a:tr h="436562">
                <a:tc>
                  <a:txBody>
                    <a:bodyPr/>
                    <a:lstStyle/>
                    <a:p>
                      <a:pPr algn="l" fontAlgn="b">
                        <a:buNone/>
                      </a:pPr>
                      <a:r>
                        <a:rPr lang="en-US" sz="2400" b="0" i="0" u="none" strike="noStrike" dirty="0">
                          <a:solidFill>
                            <a:srgbClr val="000000"/>
                          </a:solidFill>
                          <a:effectLst/>
                          <a:latin typeface="Aptos Narrow" panose="020B0004020202020204" pitchFamily="34" charset="0"/>
                        </a:rPr>
                        <a:t>Nonconforming lot setback exceptions by lot size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2400" b="0" i="0" u="none" strike="noStrike">
                          <a:solidFill>
                            <a:srgbClr val="000000"/>
                          </a:solidFill>
                          <a:effectLst/>
                          <a:latin typeface="Aptos Narrow" panose="020B00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7224432"/>
                  </a:ext>
                </a:extLst>
              </a:tr>
              <a:tr h="436562">
                <a:tc>
                  <a:txBody>
                    <a:bodyPr/>
                    <a:lstStyle/>
                    <a:p>
                      <a:pPr algn="l" fontAlgn="b">
                        <a:buNone/>
                      </a:pPr>
                      <a:r>
                        <a:rPr lang="en-US" sz="2400" b="0" i="0" u="none" strike="noStrike" dirty="0">
                          <a:solidFill>
                            <a:srgbClr val="000000"/>
                          </a:solidFill>
                          <a:effectLst/>
                          <a:latin typeface="Aptos Narrow" panose="020B0004020202020204" pitchFamily="34" charset="0"/>
                        </a:rPr>
                        <a:t>Nonconforming  lot exception for rear/side setbacks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2400" b="0" i="0" u="none" strike="noStrike">
                          <a:solidFill>
                            <a:srgbClr val="000000"/>
                          </a:solidFill>
                          <a:effectLst/>
                          <a:latin typeface="Aptos Narrow" panose="020B00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0615812"/>
                  </a:ext>
                </a:extLst>
              </a:tr>
              <a:tr h="436562">
                <a:tc>
                  <a:txBody>
                    <a:bodyPr/>
                    <a:lstStyle/>
                    <a:p>
                      <a:pPr algn="l" fontAlgn="b">
                        <a:buNone/>
                      </a:pPr>
                      <a:r>
                        <a:rPr lang="en-US" sz="2400" b="0" i="0" u="none" strike="noStrike" dirty="0">
                          <a:solidFill>
                            <a:srgbClr val="000000"/>
                          </a:solidFill>
                          <a:effectLst/>
                          <a:latin typeface="Aptos Narrow" panose="020B0004020202020204" pitchFamily="34" charset="0"/>
                        </a:rPr>
                        <a:t>Nonconforming lot frontage setback exceptions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2400" b="0" i="0" u="none" strike="noStrike">
                          <a:solidFill>
                            <a:srgbClr val="000000"/>
                          </a:solidFill>
                          <a:effectLst/>
                          <a:latin typeface="Aptos Narrow" panose="020B00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8673947"/>
                  </a:ext>
                </a:extLst>
              </a:tr>
              <a:tr h="436562">
                <a:tc>
                  <a:txBody>
                    <a:bodyPr/>
                    <a:lstStyle/>
                    <a:p>
                      <a:pPr algn="l" fontAlgn="b">
                        <a:buNone/>
                      </a:pPr>
                      <a:r>
                        <a:rPr lang="en-US" sz="2400" b="0" i="0" u="none" strike="noStrike" dirty="0">
                          <a:solidFill>
                            <a:srgbClr val="000000"/>
                          </a:solidFill>
                          <a:effectLst/>
                          <a:latin typeface="Aptos Narrow" panose="020B0004020202020204" pitchFamily="34" charset="0"/>
                        </a:rPr>
                        <a:t>Nonconforming lot setback exceptions by Zone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2400" b="0" i="0" u="none" strike="noStrike">
                          <a:solidFill>
                            <a:srgbClr val="000000"/>
                          </a:solidFill>
                          <a:effectLst/>
                          <a:latin typeface="Aptos Narrow" panose="020B00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2691790"/>
                  </a:ext>
                </a:extLst>
              </a:tr>
              <a:tr h="436562">
                <a:tc>
                  <a:txBody>
                    <a:bodyPr/>
                    <a:lstStyle/>
                    <a:p>
                      <a:pPr algn="l" fontAlgn="b">
                        <a:buNone/>
                      </a:pPr>
                      <a:r>
                        <a:rPr lang="en-US" sz="2400" b="0" i="0" u="none" strike="noStrike" dirty="0">
                          <a:solidFill>
                            <a:srgbClr val="000000"/>
                          </a:solidFill>
                          <a:effectLst/>
                          <a:latin typeface="Aptos Narrow" panose="020B0004020202020204" pitchFamily="34" charset="0"/>
                        </a:rPr>
                        <a:t>Nonconforming lot setback exceptions by lot width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2400" b="0" i="0" u="none" strike="noStrike" dirty="0">
                          <a:solidFill>
                            <a:srgbClr val="000000"/>
                          </a:solidFill>
                          <a:effectLst/>
                          <a:latin typeface="Aptos Narrow" panose="020B00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377994"/>
                  </a:ext>
                </a:extLst>
              </a:tr>
              <a:tr h="436562">
                <a:tc>
                  <a:txBody>
                    <a:bodyPr/>
                    <a:lstStyle/>
                    <a:p>
                      <a:pPr algn="l" fontAlgn="b">
                        <a:buNone/>
                      </a:pPr>
                      <a:r>
                        <a:rPr lang="en-US" sz="2400" b="0" i="0" u="none" strike="noStrike" dirty="0">
                          <a:solidFill>
                            <a:srgbClr val="000000"/>
                          </a:solidFill>
                          <a:effectLst/>
                          <a:latin typeface="Aptos Narrow" panose="020B0004020202020204" pitchFamily="34" charset="0"/>
                        </a:rPr>
                        <a:t>Nonconforming lot Buildable Area exception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2400" b="0" i="0" u="none" strike="noStrike" dirty="0">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7040489"/>
                  </a:ext>
                </a:extLst>
              </a:tr>
              <a:tr h="436562">
                <a:tc>
                  <a:txBody>
                    <a:bodyPr/>
                    <a:lstStyle/>
                    <a:p>
                      <a:pPr algn="l" fontAlgn="b">
                        <a:buNone/>
                      </a:pPr>
                      <a:r>
                        <a:rPr lang="en-US" sz="2400" b="0" i="0" u="none" strike="noStrike" dirty="0">
                          <a:solidFill>
                            <a:srgbClr val="000000"/>
                          </a:solidFill>
                          <a:effectLst/>
                          <a:latin typeface="Aptos Narrow" panose="020B0004020202020204" pitchFamily="34" charset="0"/>
                        </a:rPr>
                        <a:t>Nonconforming lot exception for side yard  setbacks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2400" b="0" i="0" u="none" strike="noStrike" dirty="0">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1278620"/>
                  </a:ext>
                </a:extLst>
              </a:tr>
              <a:tr h="436562">
                <a:tc>
                  <a:txBody>
                    <a:bodyPr/>
                    <a:lstStyle/>
                    <a:p>
                      <a:pPr algn="l" fontAlgn="b">
                        <a:buNone/>
                      </a:pPr>
                      <a:r>
                        <a:rPr lang="en-US" sz="2400" b="0" i="0" u="none" strike="noStrike" dirty="0">
                          <a:solidFill>
                            <a:srgbClr val="000000"/>
                          </a:solidFill>
                          <a:effectLst/>
                          <a:latin typeface="Aptos Narrow" panose="020B0004020202020204" pitchFamily="34" charset="0"/>
                        </a:rPr>
                        <a:t>Nonconforming lot reduced groundcover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2400" b="0" i="0" u="none" strike="noStrike" dirty="0">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3398936"/>
                  </a:ext>
                </a:extLst>
              </a:tr>
              <a:tr h="436562">
                <a:tc>
                  <a:txBody>
                    <a:bodyPr/>
                    <a:lstStyle/>
                    <a:p>
                      <a:pPr algn="l" fontAlgn="b">
                        <a:buNone/>
                      </a:pPr>
                      <a:r>
                        <a:rPr lang="en-US" sz="2400" b="0" i="0" u="none" strike="noStrike">
                          <a:solidFill>
                            <a:srgbClr val="000000"/>
                          </a:solidFill>
                          <a:effectLst/>
                          <a:latin typeface="Aptos Narrow" panose="020B0004020202020204" pitchFamily="34" charset="0"/>
                        </a:rPr>
                        <a:t>Grand 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n-US" sz="2400" b="0" i="0" u="none" strike="noStrike" dirty="0">
                          <a:solidFill>
                            <a:srgbClr val="000000"/>
                          </a:solidFill>
                          <a:effectLst/>
                          <a:latin typeface="Aptos Narrow" panose="020B0004020202020204" pitchFamily="34" charset="0"/>
                        </a:rPr>
                        <a:t>26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93722033"/>
                  </a:ext>
                </a:extLst>
              </a:tr>
            </a:tbl>
          </a:graphicData>
        </a:graphic>
      </p:graphicFrame>
    </p:spTree>
    <p:extLst>
      <p:ext uri="{BB962C8B-B14F-4D97-AF65-F5344CB8AC3E}">
        <p14:creationId xmlns:p14="http://schemas.microsoft.com/office/powerpoint/2010/main" val="1587171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FB8C6B5-9EFF-79BF-6E4E-7829583AFA86}"/>
              </a:ext>
            </a:extLst>
          </p:cNvPr>
          <p:cNvGraphicFramePr>
            <a:graphicFrameLocks noGrp="1"/>
          </p:cNvGraphicFramePr>
          <p:nvPr>
            <p:extLst>
              <p:ext uri="{D42A27DB-BD31-4B8C-83A1-F6EECF244321}">
                <p14:modId xmlns:p14="http://schemas.microsoft.com/office/powerpoint/2010/main" val="2097053446"/>
              </p:ext>
            </p:extLst>
          </p:nvPr>
        </p:nvGraphicFramePr>
        <p:xfrm>
          <a:off x="1271250" y="643467"/>
          <a:ext cx="9649502" cy="5571070"/>
        </p:xfrm>
        <a:graphic>
          <a:graphicData uri="http://schemas.openxmlformats.org/drawingml/2006/table">
            <a:tbl>
              <a:tblPr firstRow="1" firstCol="1" lastRow="1" lastCol="1" bandRow="1" bandCol="1"/>
              <a:tblGrid>
                <a:gridCol w="2504901">
                  <a:extLst>
                    <a:ext uri="{9D8B030D-6E8A-4147-A177-3AD203B41FA5}">
                      <a16:colId xmlns:a16="http://schemas.microsoft.com/office/drawing/2014/main" val="3028081754"/>
                    </a:ext>
                  </a:extLst>
                </a:gridCol>
                <a:gridCol w="1700232">
                  <a:extLst>
                    <a:ext uri="{9D8B030D-6E8A-4147-A177-3AD203B41FA5}">
                      <a16:colId xmlns:a16="http://schemas.microsoft.com/office/drawing/2014/main" val="752857810"/>
                    </a:ext>
                  </a:extLst>
                </a:gridCol>
                <a:gridCol w="1774384">
                  <a:extLst>
                    <a:ext uri="{9D8B030D-6E8A-4147-A177-3AD203B41FA5}">
                      <a16:colId xmlns:a16="http://schemas.microsoft.com/office/drawing/2014/main" val="3628467862"/>
                    </a:ext>
                  </a:extLst>
                </a:gridCol>
                <a:gridCol w="1653190">
                  <a:extLst>
                    <a:ext uri="{9D8B030D-6E8A-4147-A177-3AD203B41FA5}">
                      <a16:colId xmlns:a16="http://schemas.microsoft.com/office/drawing/2014/main" val="325089545"/>
                    </a:ext>
                  </a:extLst>
                </a:gridCol>
                <a:gridCol w="2016795">
                  <a:extLst>
                    <a:ext uri="{9D8B030D-6E8A-4147-A177-3AD203B41FA5}">
                      <a16:colId xmlns:a16="http://schemas.microsoft.com/office/drawing/2014/main" val="4013519285"/>
                    </a:ext>
                  </a:extLst>
                </a:gridCol>
              </a:tblGrid>
              <a:tr h="906587">
                <a:tc gridSpan="5">
                  <a:txBody>
                    <a:bodyPr/>
                    <a:lstStyle/>
                    <a:p>
                      <a:pPr marL="256540" marR="146050" indent="-128270" algn="ctr">
                        <a:lnSpc>
                          <a:spcPct val="115000"/>
                        </a:lnSpc>
                        <a:spcAft>
                          <a:spcPts val="800"/>
                        </a:spcAft>
                        <a:buNone/>
                      </a:pPr>
                      <a:r>
                        <a:rPr lang="en-US" sz="2600" b="1" kern="0" dirty="0">
                          <a:solidFill>
                            <a:srgbClr val="000000"/>
                          </a:solidFill>
                          <a:effectLst/>
                          <a:latin typeface="Aptos" panose="020B0004020202020204" pitchFamily="34" charset="0"/>
                          <a:ea typeface="Calibri" panose="020F0502020204030204" pitchFamily="34" charset="0"/>
                          <a:cs typeface="Calibri" panose="020F0502020204030204" pitchFamily="34" charset="0"/>
                        </a:rPr>
                        <a:t>Columbia CT Exceptions for Primary or Accessory Structure or Addition of an Accessory Structure for Nonconforming Lots</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369415"/>
                  </a:ext>
                </a:extLst>
              </a:tr>
              <a:tr h="976850">
                <a:tc gridSpan="5">
                  <a:txBody>
                    <a:bodyPr/>
                    <a:lstStyle/>
                    <a:p>
                      <a:pPr marL="257810" marR="142240" indent="-128270" algn="ctr">
                        <a:lnSpc>
                          <a:spcPct val="115000"/>
                        </a:lnSpc>
                        <a:spcBef>
                          <a:spcPts val="665"/>
                        </a:spcBef>
                        <a:spcAft>
                          <a:spcPts val="800"/>
                        </a:spcAft>
                        <a:buNone/>
                      </a:pPr>
                      <a:r>
                        <a:rPr lang="en-US" sz="1800" kern="0" dirty="0">
                          <a:effectLst/>
                          <a:latin typeface="Aptos" panose="020B0004020202020204" pitchFamily="34" charset="0"/>
                          <a:ea typeface="Calibri" panose="020F0502020204030204" pitchFamily="34" charset="0"/>
                          <a:cs typeface="Calibri" panose="020F0502020204030204" pitchFamily="34" charset="0"/>
                        </a:rPr>
                        <a:t>Residential Structures on Nonconforming Lots in a Residential District with lots that don’t contain at least 30,000 sq. ft. with a minimum width of 100 ft. in any direction free of waterbodies, wetlands, &amp; slopes exceeding 20% over more than 10% of contiguous area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8079796"/>
                  </a:ext>
                </a:extLst>
              </a:tr>
              <a:tr h="594718">
                <a:tc>
                  <a:txBody>
                    <a:bodyPr/>
                    <a:lstStyle/>
                    <a:p>
                      <a:pPr marL="548640" marR="590550" algn="l">
                        <a:lnSpc>
                          <a:spcPct val="114000"/>
                        </a:lnSpc>
                        <a:spcBef>
                          <a:spcPts val="600"/>
                        </a:spcBef>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Frontage Lot Area</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in</a:t>
                      </a:r>
                      <a:r>
                        <a:rPr lang="en-US" sz="1600" kern="0" spc="-6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sq. ft):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0" indent="33020" algn="ctr">
                        <a:lnSpc>
                          <a:spcPct val="115000"/>
                        </a:lnSpc>
                        <a:spcAft>
                          <a:spcPts val="800"/>
                        </a:spcAft>
                        <a:buNone/>
                      </a:pPr>
                      <a:r>
                        <a:rPr lang="en-US" sz="1600" kern="0" spc="-10">
                          <a:effectLst/>
                          <a:latin typeface="Aptos" panose="020B0004020202020204" pitchFamily="34" charset="0"/>
                          <a:ea typeface="Calibri" panose="020F0502020204030204" pitchFamily="34" charset="0"/>
                          <a:cs typeface="Calibri" panose="020F0502020204030204" pitchFamily="34" charset="0"/>
                        </a:rPr>
                        <a:t>Minimum Front/ Rear Setback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8290" marR="121285" indent="-158750" algn="ctr">
                        <a:lnSpc>
                          <a:spcPct val="115000"/>
                        </a:lnSpc>
                        <a:spcAft>
                          <a:spcPts val="800"/>
                        </a:spcAft>
                        <a:buNone/>
                      </a:pPr>
                      <a:r>
                        <a:rPr lang="en-US" sz="1600" kern="0" spc="-10">
                          <a:effectLst/>
                          <a:latin typeface="Aptos" panose="020B0004020202020204" pitchFamily="34" charset="0"/>
                          <a:ea typeface="Calibri" panose="020F0502020204030204" pitchFamily="34" charset="0"/>
                          <a:cs typeface="Calibri" panose="020F0502020204030204" pitchFamily="34" charset="0"/>
                        </a:rPr>
                        <a:t>Minimum </a:t>
                      </a:r>
                      <a:r>
                        <a:rPr lang="en-US" sz="1600" kern="0" spc="-20">
                          <a:effectLst/>
                          <a:latin typeface="Aptos" panose="020B0004020202020204" pitchFamily="34" charset="0"/>
                          <a:ea typeface="Calibri" panose="020F0502020204030204" pitchFamily="34" charset="0"/>
                          <a:cs typeface="Calibri" panose="020F0502020204030204" pitchFamily="34" charset="0"/>
                        </a:rPr>
                        <a:t>Side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186055" marR="0" algn="ctr">
                        <a:lnSpc>
                          <a:spcPts val="1245"/>
                        </a:lnSpc>
                        <a:spcAft>
                          <a:spcPts val="800"/>
                        </a:spcAft>
                        <a:buNone/>
                      </a:pPr>
                      <a:r>
                        <a:rPr lang="en-US" sz="1600" kern="0" spc="-10">
                          <a:effectLst/>
                          <a:latin typeface="Aptos" panose="020B0004020202020204" pitchFamily="34" charset="0"/>
                          <a:ea typeface="Calibri" panose="020F0502020204030204" pitchFamily="34" charset="0"/>
                          <a:cs typeface="Calibri" panose="020F0502020204030204" pitchFamily="34" charset="0"/>
                        </a:rPr>
                        <a:t>Setback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56235" marR="247015" indent="-100965" algn="ctr">
                        <a:lnSpc>
                          <a:spcPct val="115000"/>
                        </a:lnSpc>
                        <a:spcBef>
                          <a:spcPts val="665"/>
                        </a:spcBef>
                        <a:spcAft>
                          <a:spcPts val="800"/>
                        </a:spcAft>
                        <a:buNone/>
                      </a:pPr>
                      <a:r>
                        <a:rPr lang="en-US" sz="1600" kern="0" spc="-10">
                          <a:effectLst/>
                          <a:latin typeface="Aptos" panose="020B0004020202020204" pitchFamily="34" charset="0"/>
                          <a:ea typeface="Calibri" panose="020F0502020204030204" pitchFamily="34" charset="0"/>
                          <a:cs typeface="Calibri" panose="020F0502020204030204" pitchFamily="34" charset="0"/>
                        </a:rPr>
                        <a:t>Maximum Height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7810" marR="142240" indent="-128270" algn="ctr">
                        <a:lnSpc>
                          <a:spcPct val="115000"/>
                        </a:lnSpc>
                        <a:spcBef>
                          <a:spcPts val="665"/>
                        </a:spcBef>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Maximum</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Lot </a:t>
                      </a:r>
                      <a:r>
                        <a:rPr lang="en-US" sz="1600" kern="0" spc="-10">
                          <a:effectLst/>
                          <a:latin typeface="Aptos" panose="020B0004020202020204" pitchFamily="34" charset="0"/>
                          <a:ea typeface="Calibri" panose="020F0502020204030204" pitchFamily="34" charset="0"/>
                          <a:cs typeface="Calibri" panose="020F0502020204030204" pitchFamily="34" charset="0"/>
                        </a:rPr>
                        <a:t>Coverage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632236"/>
                  </a:ext>
                </a:extLst>
              </a:tr>
              <a:tr h="670064">
                <a:tc>
                  <a:txBody>
                    <a:bodyPr/>
                    <a:lstStyle/>
                    <a:p>
                      <a:pPr marL="73152" marR="0" algn="l">
                        <a:lnSpc>
                          <a:spcPct val="114000"/>
                        </a:lnSpc>
                        <a:spcBef>
                          <a:spcPts val="665"/>
                        </a:spcBef>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Lot</a:t>
                      </a:r>
                      <a:r>
                        <a:rPr lang="en-US" sz="1600" kern="0" spc="-2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of</a:t>
                      </a:r>
                      <a:r>
                        <a:rPr lang="en-US" sz="1600" kern="0" spc="-2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record</a:t>
                      </a:r>
                      <a:r>
                        <a:rPr lang="en-US" sz="1600" kern="0" spc="-1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less </a:t>
                      </a:r>
                      <a:r>
                        <a:rPr lang="en-US" sz="1600" kern="0" spc="-20">
                          <a:effectLst/>
                          <a:latin typeface="Aptos" panose="020B0004020202020204" pitchFamily="34" charset="0"/>
                          <a:ea typeface="Calibri" panose="020F0502020204030204" pitchFamily="34" charset="0"/>
                          <a:cs typeface="Calibri" panose="020F0502020204030204" pitchFamily="34" charset="0"/>
                        </a:rPr>
                        <a:t>than </a:t>
                      </a:r>
                      <a:r>
                        <a:rPr lang="en-US" sz="1600" kern="0" spc="-10">
                          <a:effectLst/>
                          <a:latin typeface="Aptos" panose="020B0004020202020204" pitchFamily="34" charset="0"/>
                          <a:ea typeface="Calibri" panose="020F0502020204030204" pitchFamily="34" charset="0"/>
                          <a:cs typeface="Calibri" panose="020F0502020204030204" pitchFamily="34" charset="0"/>
                        </a:rPr>
                        <a:t>18,500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marR="0" algn="ctr">
                        <a:lnSpc>
                          <a:spcPct val="115000"/>
                        </a:lnSpc>
                        <a:spcBef>
                          <a:spcPts val="665"/>
                        </a:spcBef>
                        <a:spcAft>
                          <a:spcPts val="800"/>
                        </a:spcAft>
                        <a:buNone/>
                      </a:pPr>
                      <a:r>
                        <a:rPr lang="en-US" sz="1600" kern="0" spc="-25">
                          <a:effectLst/>
                          <a:latin typeface="Aptos" panose="020B0004020202020204" pitchFamily="34" charset="0"/>
                          <a:ea typeface="Calibri" panose="020F0502020204030204" pitchFamily="34" charset="0"/>
                          <a:cs typeface="Calibri" panose="020F0502020204030204" pitchFamily="34" charset="0"/>
                        </a:rPr>
                        <a:t>30’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marR="0" algn="ctr">
                        <a:lnSpc>
                          <a:spcPct val="115000"/>
                        </a:lnSpc>
                        <a:spcBef>
                          <a:spcPts val="665"/>
                        </a:spcBef>
                        <a:spcAft>
                          <a:spcPts val="800"/>
                        </a:spcAft>
                        <a:buNone/>
                      </a:pPr>
                      <a:r>
                        <a:rPr lang="en-US" sz="1600" kern="0" spc="-25">
                          <a:effectLst/>
                          <a:latin typeface="Aptos" panose="020B0004020202020204" pitchFamily="34" charset="0"/>
                          <a:ea typeface="Calibri" panose="020F0502020204030204" pitchFamily="34" charset="0"/>
                          <a:cs typeface="Calibri" panose="020F0502020204030204" pitchFamily="34" charset="0"/>
                        </a:rPr>
                        <a:t>15’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53975" marR="44450" algn="ctr">
                        <a:lnSpc>
                          <a:spcPct val="100000"/>
                        </a:lnSpc>
                        <a:spcBef>
                          <a:spcPts val="600"/>
                        </a:spcBef>
                        <a:spcAft>
                          <a:spcPts val="800"/>
                        </a:spcAft>
                        <a:buNone/>
                      </a:pPr>
                      <a:r>
                        <a:rPr lang="en-US" sz="1600" kern="0" spc="-25">
                          <a:effectLst/>
                          <a:latin typeface="Aptos" panose="020B0004020202020204" pitchFamily="34" charset="0"/>
                          <a:ea typeface="Calibri" panose="020F0502020204030204" pitchFamily="34" charset="0"/>
                          <a:cs typeface="Calibri" panose="020F0502020204030204" pitchFamily="34" charset="0"/>
                        </a:rPr>
                        <a:t>35’ </a:t>
                      </a:r>
                      <a:r>
                        <a:rPr lang="en-US" sz="1600" kern="0">
                          <a:effectLst/>
                          <a:latin typeface="Aptos" panose="020B0004020202020204" pitchFamily="34" charset="0"/>
                          <a:ea typeface="Calibri" panose="020F0502020204030204" pitchFamily="34" charset="0"/>
                          <a:cs typeface="Calibri" panose="020F0502020204030204" pitchFamily="34" charset="0"/>
                        </a:rPr>
                        <a:t>except the portion of structure</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closer than 25’ from side property lines or closer than 50’ from front or rear property lines, shall be 25’ in </a:t>
                      </a:r>
                      <a:r>
                        <a:rPr lang="en-US" sz="1600" kern="0" spc="-10">
                          <a:effectLst/>
                          <a:latin typeface="Aptos" panose="020B0004020202020204" pitchFamily="34" charset="0"/>
                          <a:ea typeface="Calibri" panose="020F0502020204030204" pitchFamily="34" charset="0"/>
                          <a:cs typeface="Calibri" panose="020F0502020204030204" pitchFamily="34" charset="0"/>
                        </a:rPr>
                        <a:t>height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05" marR="13970" algn="ctr">
                        <a:lnSpc>
                          <a:spcPct val="115000"/>
                        </a:lnSpc>
                        <a:spcBef>
                          <a:spcPts val="665"/>
                        </a:spcBef>
                        <a:spcAft>
                          <a:spcPts val="800"/>
                        </a:spcAft>
                        <a:buNone/>
                      </a:pPr>
                      <a:r>
                        <a:rPr lang="en-US" sz="1600" kern="0" spc="-25">
                          <a:effectLst/>
                          <a:latin typeface="Aptos" panose="020B0004020202020204" pitchFamily="34" charset="0"/>
                          <a:ea typeface="Calibri" panose="020F0502020204030204" pitchFamily="34" charset="0"/>
                          <a:cs typeface="Calibri" panose="020F0502020204030204" pitchFamily="34" charset="0"/>
                        </a:rPr>
                        <a:t>15%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370713"/>
                  </a:ext>
                </a:extLst>
              </a:tr>
              <a:tr h="674408">
                <a:tc>
                  <a:txBody>
                    <a:bodyPr/>
                    <a:lstStyle/>
                    <a:p>
                      <a:pPr marL="73025" marR="0" algn="l">
                        <a:lnSpc>
                          <a:spcPct val="115000"/>
                        </a:lnSpc>
                        <a:spcBef>
                          <a:spcPts val="665"/>
                        </a:spcBef>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Lot</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of</a:t>
                      </a:r>
                      <a:r>
                        <a:rPr lang="en-US" sz="1600" kern="0" spc="-6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record</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between 18,501 to 25,000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marR="0" algn="ctr">
                        <a:lnSpc>
                          <a:spcPct val="115000"/>
                        </a:lnSpc>
                        <a:spcBef>
                          <a:spcPts val="1340"/>
                        </a:spcBef>
                        <a:spcAft>
                          <a:spcPts val="800"/>
                        </a:spcAft>
                        <a:buNone/>
                      </a:pPr>
                      <a:r>
                        <a:rPr lang="en-US" sz="1600" kern="0" spc="-25">
                          <a:effectLst/>
                          <a:latin typeface="Aptos" panose="020B0004020202020204" pitchFamily="34" charset="0"/>
                          <a:ea typeface="Calibri" panose="020F0502020204030204" pitchFamily="34" charset="0"/>
                          <a:cs typeface="Calibri" panose="020F0502020204030204" pitchFamily="34" charset="0"/>
                        </a:rPr>
                        <a:t>30’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marR="1905" algn="ctr">
                        <a:lnSpc>
                          <a:spcPct val="115000"/>
                        </a:lnSpc>
                        <a:spcBef>
                          <a:spcPts val="1340"/>
                        </a:spcBef>
                        <a:spcAft>
                          <a:spcPts val="800"/>
                        </a:spcAft>
                        <a:buNone/>
                      </a:pPr>
                      <a:r>
                        <a:rPr lang="en-US" sz="1600" kern="0" spc="-25">
                          <a:effectLst/>
                          <a:latin typeface="Aptos" panose="020B0004020202020204" pitchFamily="34" charset="0"/>
                          <a:ea typeface="Calibri" panose="020F0502020204030204" pitchFamily="34" charset="0"/>
                          <a:cs typeface="Calibri" panose="020F0502020204030204" pitchFamily="34" charset="0"/>
                        </a:rPr>
                        <a:t>15’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13970" algn="ctr">
                        <a:lnSpc>
                          <a:spcPct val="115000"/>
                        </a:lnSpc>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The</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greater</a:t>
                      </a:r>
                      <a:r>
                        <a:rPr lang="en-US" sz="1600" kern="0" spc="-6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of 2,775</a:t>
                      </a:r>
                      <a:r>
                        <a:rPr lang="en-US" sz="1600" kern="0" spc="-2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sq. ft.</a:t>
                      </a:r>
                      <a:r>
                        <a:rPr lang="en-US" sz="1600" kern="0" spc="-15">
                          <a:effectLst/>
                          <a:latin typeface="Aptos" panose="020B0004020202020204" pitchFamily="34" charset="0"/>
                          <a:ea typeface="Calibri" panose="020F0502020204030204" pitchFamily="34" charset="0"/>
                          <a:cs typeface="Calibri" panose="020F0502020204030204" pitchFamily="34" charset="0"/>
                        </a:rPr>
                        <a:t> </a:t>
                      </a:r>
                      <a:r>
                        <a:rPr lang="en-US" sz="1600" kern="0" spc="-35">
                          <a:effectLst/>
                          <a:latin typeface="Aptos" panose="020B0004020202020204" pitchFamily="34" charset="0"/>
                          <a:ea typeface="Calibri" panose="020F0502020204030204" pitchFamily="34" charset="0"/>
                          <a:cs typeface="Calibri" panose="020F0502020204030204" pitchFamily="34" charset="0"/>
                        </a:rPr>
                        <a:t>or </a:t>
                      </a:r>
                      <a:r>
                        <a:rPr lang="en-US" sz="1600" kern="0" spc="-10">
                          <a:effectLst/>
                          <a:latin typeface="Aptos" panose="020B0004020202020204" pitchFamily="34" charset="0"/>
                          <a:ea typeface="Calibri" panose="020F0502020204030204" pitchFamily="34" charset="0"/>
                          <a:cs typeface="Calibri" panose="020F0502020204030204" pitchFamily="34" charset="0"/>
                        </a:rPr>
                        <a:t>13.5%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9575864"/>
                  </a:ext>
                </a:extLst>
              </a:tr>
              <a:tr h="674408">
                <a:tc>
                  <a:txBody>
                    <a:bodyPr/>
                    <a:lstStyle/>
                    <a:p>
                      <a:pPr marL="73025" marR="0" algn="l">
                        <a:lnSpc>
                          <a:spcPct val="115000"/>
                        </a:lnSpc>
                        <a:spcBef>
                          <a:spcPts val="665"/>
                        </a:spcBef>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Lot</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of</a:t>
                      </a:r>
                      <a:r>
                        <a:rPr lang="en-US" sz="1600" kern="0" spc="-6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record</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between 25,001 to 37,500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marR="0" algn="ctr">
                        <a:lnSpc>
                          <a:spcPct val="115000"/>
                        </a:lnSpc>
                        <a:spcBef>
                          <a:spcPts val="1340"/>
                        </a:spcBef>
                        <a:spcAft>
                          <a:spcPts val="800"/>
                        </a:spcAft>
                        <a:buNone/>
                      </a:pPr>
                      <a:r>
                        <a:rPr lang="en-US" sz="1600" kern="0" spc="-25">
                          <a:effectLst/>
                          <a:latin typeface="Aptos" panose="020B0004020202020204" pitchFamily="34" charset="0"/>
                          <a:ea typeface="Calibri" panose="020F0502020204030204" pitchFamily="34" charset="0"/>
                          <a:cs typeface="Calibri" panose="020F0502020204030204" pitchFamily="34" charset="0"/>
                        </a:rPr>
                        <a:t>40’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255" marR="1905" algn="ctr">
                        <a:lnSpc>
                          <a:spcPct val="115000"/>
                        </a:lnSpc>
                        <a:spcBef>
                          <a:spcPts val="1340"/>
                        </a:spcBef>
                        <a:spcAft>
                          <a:spcPts val="800"/>
                        </a:spcAft>
                        <a:buNone/>
                      </a:pPr>
                      <a:r>
                        <a:rPr lang="en-US" sz="1600" kern="0" spc="-25">
                          <a:effectLst/>
                          <a:latin typeface="Aptos" panose="020B0004020202020204" pitchFamily="34" charset="0"/>
                          <a:ea typeface="Calibri" panose="020F0502020204030204" pitchFamily="34" charset="0"/>
                          <a:cs typeface="Calibri" panose="020F0502020204030204" pitchFamily="34" charset="0"/>
                        </a:rPr>
                        <a:t>20’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13970" algn="ctr">
                        <a:lnSpc>
                          <a:spcPct val="115000"/>
                        </a:lnSpc>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The</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greater</a:t>
                      </a:r>
                      <a:r>
                        <a:rPr lang="en-US" sz="1600" kern="0" spc="-6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of 3,375</a:t>
                      </a:r>
                      <a:r>
                        <a:rPr lang="en-US" sz="1600" kern="0" spc="-2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sq. ft.</a:t>
                      </a:r>
                      <a:r>
                        <a:rPr lang="en-US" sz="1600" kern="0" spc="-15">
                          <a:effectLst/>
                          <a:latin typeface="Aptos" panose="020B0004020202020204" pitchFamily="34" charset="0"/>
                          <a:ea typeface="Calibri" panose="020F0502020204030204" pitchFamily="34" charset="0"/>
                          <a:cs typeface="Calibri" panose="020F0502020204030204" pitchFamily="34" charset="0"/>
                        </a:rPr>
                        <a:t> </a:t>
                      </a:r>
                      <a:r>
                        <a:rPr lang="en-US" sz="1600" kern="0" spc="-35">
                          <a:effectLst/>
                          <a:latin typeface="Aptos" panose="020B0004020202020204" pitchFamily="34" charset="0"/>
                          <a:ea typeface="Calibri" panose="020F0502020204030204" pitchFamily="34" charset="0"/>
                          <a:cs typeface="Calibri" panose="020F0502020204030204" pitchFamily="34" charset="0"/>
                        </a:rPr>
                        <a:t>or </a:t>
                      </a:r>
                      <a:r>
                        <a:rPr lang="en-US" sz="1600" kern="0" spc="-10">
                          <a:effectLst/>
                          <a:latin typeface="Aptos" panose="020B0004020202020204" pitchFamily="34" charset="0"/>
                          <a:ea typeface="Calibri" panose="020F0502020204030204" pitchFamily="34" charset="0"/>
                          <a:cs typeface="Calibri" panose="020F0502020204030204" pitchFamily="34" charset="0"/>
                        </a:rPr>
                        <a:t>12.0%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4795598"/>
                  </a:ext>
                </a:extLst>
              </a:tr>
              <a:tr h="767089">
                <a:tc>
                  <a:txBody>
                    <a:bodyPr/>
                    <a:lstStyle/>
                    <a:p>
                      <a:pPr marL="73025" marR="0" algn="l">
                        <a:lnSpc>
                          <a:spcPct val="98000"/>
                        </a:lnSpc>
                        <a:spcBef>
                          <a:spcPts val="1275"/>
                        </a:spcBef>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Lot</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of</a:t>
                      </a:r>
                      <a:r>
                        <a:rPr lang="en-US" sz="1600" kern="0" spc="-6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record</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between 37,501 to 49,999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580"/>
                        </a:spcBef>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8255" marR="0" algn="ctr">
                        <a:lnSpc>
                          <a:spcPct val="115000"/>
                        </a:lnSpc>
                        <a:spcBef>
                          <a:spcPts val="5"/>
                        </a:spcBef>
                        <a:spcAft>
                          <a:spcPts val="800"/>
                        </a:spcAft>
                        <a:buNone/>
                      </a:pPr>
                      <a:r>
                        <a:rPr lang="en-US" sz="1600" kern="0" spc="-25">
                          <a:effectLst/>
                          <a:latin typeface="Aptos" panose="020B0004020202020204" pitchFamily="34" charset="0"/>
                          <a:ea typeface="Calibri" panose="020F0502020204030204" pitchFamily="34" charset="0"/>
                          <a:cs typeface="Calibri" panose="020F0502020204030204" pitchFamily="34" charset="0"/>
                        </a:rPr>
                        <a:t>40’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580"/>
                        </a:spcBef>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 </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8255" marR="1905" algn="ctr">
                        <a:lnSpc>
                          <a:spcPct val="115000"/>
                        </a:lnSpc>
                        <a:spcBef>
                          <a:spcPts val="5"/>
                        </a:spcBef>
                        <a:spcAft>
                          <a:spcPts val="800"/>
                        </a:spcAft>
                        <a:buNone/>
                      </a:pPr>
                      <a:r>
                        <a:rPr lang="en-US" sz="1600" kern="0" spc="-25">
                          <a:effectLst/>
                          <a:latin typeface="Aptos" panose="020B0004020202020204" pitchFamily="34" charset="0"/>
                          <a:ea typeface="Calibri" panose="020F0502020204030204" pitchFamily="34" charset="0"/>
                          <a:cs typeface="Calibri" panose="020F0502020204030204" pitchFamily="34" charset="0"/>
                        </a:rPr>
                        <a:t>20’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marL="0" marR="13970" algn="ctr">
                        <a:lnSpc>
                          <a:spcPct val="98000"/>
                        </a:lnSpc>
                        <a:spcBef>
                          <a:spcPts val="605"/>
                        </a:spcBef>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The</a:t>
                      </a:r>
                      <a:r>
                        <a:rPr lang="en-US" sz="1600" kern="0" spc="-65">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greater</a:t>
                      </a:r>
                      <a:r>
                        <a:rPr lang="en-US" sz="1600" kern="0" spc="-6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of 4,500</a:t>
                      </a:r>
                      <a:r>
                        <a:rPr lang="en-US" sz="1600" kern="0" spc="-20">
                          <a:effectLst/>
                          <a:latin typeface="Aptos" panose="020B0004020202020204" pitchFamily="34" charset="0"/>
                          <a:ea typeface="Calibri" panose="020F0502020204030204" pitchFamily="34" charset="0"/>
                          <a:cs typeface="Calibri" panose="020F0502020204030204" pitchFamily="34" charset="0"/>
                        </a:rPr>
                        <a:t> </a:t>
                      </a:r>
                      <a:r>
                        <a:rPr lang="en-US" sz="1600" kern="0">
                          <a:effectLst/>
                          <a:latin typeface="Aptos" panose="020B0004020202020204" pitchFamily="34" charset="0"/>
                          <a:ea typeface="Calibri" panose="020F0502020204030204" pitchFamily="34" charset="0"/>
                          <a:cs typeface="Calibri" panose="020F0502020204030204" pitchFamily="34" charset="0"/>
                        </a:rPr>
                        <a:t>sq. ft.</a:t>
                      </a:r>
                      <a:r>
                        <a:rPr lang="en-US" sz="1600" kern="0" spc="-15">
                          <a:effectLst/>
                          <a:latin typeface="Aptos" panose="020B0004020202020204" pitchFamily="34" charset="0"/>
                          <a:ea typeface="Calibri" panose="020F0502020204030204" pitchFamily="34" charset="0"/>
                          <a:cs typeface="Calibri" panose="020F0502020204030204" pitchFamily="34" charset="0"/>
                        </a:rPr>
                        <a:t> </a:t>
                      </a:r>
                      <a:r>
                        <a:rPr lang="en-US" sz="1600" kern="0" spc="-35">
                          <a:effectLst/>
                          <a:latin typeface="Aptos" panose="020B0004020202020204" pitchFamily="34" charset="0"/>
                          <a:ea typeface="Calibri" panose="020F0502020204030204" pitchFamily="34" charset="0"/>
                          <a:cs typeface="Calibri" panose="020F0502020204030204" pitchFamily="34" charset="0"/>
                        </a:rPr>
                        <a:t>or </a:t>
                      </a:r>
                      <a:r>
                        <a:rPr lang="en-US" sz="1600" kern="0" spc="-10">
                          <a:effectLst/>
                          <a:latin typeface="Aptos" panose="020B0004020202020204" pitchFamily="34" charset="0"/>
                          <a:ea typeface="Calibri" panose="020F0502020204030204" pitchFamily="34" charset="0"/>
                          <a:cs typeface="Calibri" panose="020F0502020204030204" pitchFamily="34" charset="0"/>
                        </a:rPr>
                        <a:t>10.0%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476995"/>
                  </a:ext>
                </a:extLst>
              </a:tr>
              <a:tr h="306946">
                <a:tc>
                  <a:txBody>
                    <a:bodyPr/>
                    <a:lstStyle/>
                    <a:p>
                      <a:pPr marL="0" marR="0" algn="l">
                        <a:lnSpc>
                          <a:spcPct val="99000"/>
                        </a:lnSpc>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Rear Lots of record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30’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0">
                          <a:effectLst/>
                          <a:latin typeface="Aptos" panose="020B0004020202020204" pitchFamily="34" charset="0"/>
                          <a:ea typeface="Calibri" panose="020F0502020204030204" pitchFamily="34" charset="0"/>
                          <a:cs typeface="Calibri" panose="020F0502020204030204" pitchFamily="34" charset="0"/>
                        </a:rPr>
                        <a:t>30’</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500" kern="0">
                          <a:effectLst/>
                          <a:latin typeface="Aptos" panose="020B0004020202020204" pitchFamily="34" charset="0"/>
                          <a:ea typeface="Calibri" panose="020F0502020204030204" pitchFamily="34" charset="0"/>
                          <a:cs typeface="Calibri" panose="020F0502020204030204" pitchFamily="34" charset="0"/>
                        </a:rPr>
                        <a:t>Same as above</a:t>
                      </a:r>
                      <a:endParaRPr lang="en-US" sz="15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8415" algn="ctr">
                        <a:lnSpc>
                          <a:spcPct val="99000"/>
                        </a:lnSpc>
                        <a:spcAft>
                          <a:spcPts val="800"/>
                        </a:spcAft>
                        <a:buNone/>
                      </a:pPr>
                      <a:r>
                        <a:rPr lang="en-US" sz="1600" kern="0" dirty="0">
                          <a:effectLst/>
                          <a:latin typeface="Aptos" panose="020B0004020202020204" pitchFamily="34" charset="0"/>
                          <a:ea typeface="Calibri" panose="020F0502020204030204" pitchFamily="34" charset="0"/>
                          <a:cs typeface="Calibri" panose="020F0502020204030204" pitchFamily="34" charset="0"/>
                        </a:rPr>
                        <a:t>10%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4310716"/>
                  </a:ext>
                </a:extLst>
              </a:tr>
            </a:tbl>
          </a:graphicData>
        </a:graphic>
      </p:graphicFrame>
    </p:spTree>
    <p:extLst>
      <p:ext uri="{BB962C8B-B14F-4D97-AF65-F5344CB8AC3E}">
        <p14:creationId xmlns:p14="http://schemas.microsoft.com/office/powerpoint/2010/main" val="3361590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7E9BDD-03A5-3C92-CEAE-3EE1877C96B9}"/>
              </a:ext>
            </a:extLst>
          </p:cNvPr>
          <p:cNvSpPr txBox="1"/>
          <p:nvPr/>
        </p:nvSpPr>
        <p:spPr>
          <a:xfrm>
            <a:off x="640080" y="5576887"/>
            <a:ext cx="10911840" cy="64008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dirty="0">
                <a:latin typeface="+mj-lt"/>
                <a:ea typeface="+mj-ea"/>
                <a:cs typeface="+mj-cs"/>
              </a:rPr>
              <a:t>An Example of an Undersized Lot on Columbia Lake </a:t>
            </a:r>
          </a:p>
        </p:txBody>
      </p:sp>
      <p:pic>
        <p:nvPicPr>
          <p:cNvPr id="3" name="Picture 2" descr="A house with cars parked in front of it&#10;&#10;AI-generated content may be incorrect.">
            <a:extLst>
              <a:ext uri="{FF2B5EF4-FFF2-40B4-BE49-F238E27FC236}">
                <a16:creationId xmlns:a16="http://schemas.microsoft.com/office/drawing/2014/main" id="{90E095B5-34D4-74E2-43F8-DFDB0D6C14DD}"/>
              </a:ext>
            </a:extLst>
          </p:cNvPr>
          <p:cNvPicPr>
            <a:picLocks noChangeAspect="1"/>
          </p:cNvPicPr>
          <p:nvPr/>
        </p:nvPicPr>
        <p:blipFill>
          <a:blip r:embed="rId3">
            <a:extLst>
              <a:ext uri="{28A0092B-C50C-407E-A947-70E740481C1C}">
                <a14:useLocalDpi xmlns:a14="http://schemas.microsoft.com/office/drawing/2010/main" val="0"/>
              </a:ext>
            </a:extLst>
          </a:blip>
          <a:srcRect t="726" r="1" b="40174"/>
          <a:stretch>
            <a:fillRect/>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85503067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4F8D60-9EF7-5968-D405-15539AB736FF}"/>
              </a:ext>
            </a:extLst>
          </p:cNvPr>
          <p:cNvSpPr txBox="1"/>
          <p:nvPr/>
        </p:nvSpPr>
        <p:spPr>
          <a:xfrm>
            <a:off x="640080" y="5576887"/>
            <a:ext cx="10911840" cy="64008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a:latin typeface="+mj-lt"/>
                <a:ea typeface="+mj-ea"/>
                <a:cs typeface="+mj-cs"/>
              </a:rPr>
              <a:t>Another example of an undersized Lot on Columbia Lake</a:t>
            </a:r>
          </a:p>
        </p:txBody>
      </p:sp>
      <p:pic>
        <p:nvPicPr>
          <p:cNvPr id="3" name="Picture 2" descr="A house with a white fence and trees&#10;&#10;AI-generated content may be incorrect.">
            <a:extLst>
              <a:ext uri="{FF2B5EF4-FFF2-40B4-BE49-F238E27FC236}">
                <a16:creationId xmlns:a16="http://schemas.microsoft.com/office/drawing/2014/main" id="{0A32CE6B-D0E4-D91F-2211-70901F74FBF4}"/>
              </a:ext>
            </a:extLst>
          </p:cNvPr>
          <p:cNvPicPr>
            <a:picLocks noChangeAspect="1"/>
          </p:cNvPicPr>
          <p:nvPr/>
        </p:nvPicPr>
        <p:blipFill>
          <a:blip r:embed="rId3">
            <a:extLst>
              <a:ext uri="{28A0092B-C50C-407E-A947-70E740481C1C}">
                <a14:useLocalDpi xmlns:a14="http://schemas.microsoft.com/office/drawing/2010/main" val="0"/>
              </a:ext>
            </a:extLst>
          </a:blip>
          <a:srcRect r="1" b="40899"/>
          <a:stretch>
            <a:fillRect/>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228872379"/>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62FC9-13FA-32C2-AA2E-7849D794CCF6}"/>
              </a:ext>
            </a:extLst>
          </p:cNvPr>
          <p:cNvSpPr>
            <a:spLocks noGrp="1"/>
          </p:cNvSpPr>
          <p:nvPr>
            <p:ph type="title"/>
          </p:nvPr>
        </p:nvSpPr>
        <p:spPr>
          <a:xfrm>
            <a:off x="1245072" y="1289765"/>
            <a:ext cx="3651101" cy="4270963"/>
          </a:xfrm>
        </p:spPr>
        <p:txBody>
          <a:bodyPr anchor="ctr">
            <a:normAutofit/>
          </a:bodyPr>
          <a:lstStyle/>
          <a:p>
            <a:pPr algn="ctr"/>
            <a:r>
              <a:rPr lang="en-US" sz="4300">
                <a:solidFill>
                  <a:srgbClr val="FFFFFF"/>
                </a:solidFill>
              </a:rPr>
              <a:t>Uniformity Rule Applied to Nonconforming Buildings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42D1A26-2ED2-9FFB-DB98-4EC1F156C555}"/>
              </a:ext>
            </a:extLst>
          </p:cNvPr>
          <p:cNvSpPr>
            <a:spLocks noGrp="1"/>
          </p:cNvSpPr>
          <p:nvPr>
            <p:ph idx="1"/>
          </p:nvPr>
        </p:nvSpPr>
        <p:spPr>
          <a:xfrm>
            <a:off x="6297233" y="518400"/>
            <a:ext cx="4771607" cy="5837949"/>
          </a:xfrm>
        </p:spPr>
        <p:txBody>
          <a:bodyPr anchor="ctr">
            <a:normAutofit/>
          </a:bodyPr>
          <a:lstStyle/>
          <a:p>
            <a:r>
              <a:rPr lang="en-US" b="1" dirty="0">
                <a:solidFill>
                  <a:schemeClr val="tx1">
                    <a:alpha val="80000"/>
                  </a:schemeClr>
                </a:solidFill>
              </a:rPr>
              <a:t>The Connecticut Zoning Enabling Act States:</a:t>
            </a:r>
          </a:p>
          <a:p>
            <a:r>
              <a:rPr lang="en-US" sz="2400" dirty="0">
                <a:solidFill>
                  <a:schemeClr val="tx1">
                    <a:alpha val="80000"/>
                  </a:schemeClr>
                </a:solidFill>
              </a:rPr>
              <a:t>“…such regulations shall be uniform for each class or kind of buildings, structures or use of land throughout each district..”</a:t>
            </a:r>
          </a:p>
          <a:p>
            <a:r>
              <a:rPr lang="en-US" sz="2400" dirty="0">
                <a:solidFill>
                  <a:schemeClr val="tx1">
                    <a:alpha val="80000"/>
                  </a:schemeClr>
                </a:solidFill>
              </a:rPr>
              <a:t>Applying the uniformity rule to nonconforming buildings means that the regulations must be uniform throughout each district.</a:t>
            </a:r>
          </a:p>
          <a:p>
            <a:r>
              <a:rPr lang="en-US" sz="2400" dirty="0">
                <a:solidFill>
                  <a:schemeClr val="tx1">
                    <a:alpha val="80000"/>
                  </a:schemeClr>
                </a:solidFill>
              </a:rPr>
              <a:t>The approach taken in Columbia is an example of the uniformity rule applied to qualifying nonconforming lots and buildings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534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ntage weighing scales">
            <a:extLst>
              <a:ext uri="{FF2B5EF4-FFF2-40B4-BE49-F238E27FC236}">
                <a16:creationId xmlns:a16="http://schemas.microsoft.com/office/drawing/2014/main" id="{36D723A8-8DEC-BE03-F262-B9FEA518BD95}"/>
              </a:ext>
            </a:extLst>
          </p:cNvPr>
          <p:cNvPicPr>
            <a:picLocks noChangeAspect="1"/>
          </p:cNvPicPr>
          <p:nvPr/>
        </p:nvPicPr>
        <p:blipFill>
          <a:blip r:embed="rId3"/>
          <a:srcRect r="455"/>
          <a:stretch>
            <a:fillRect/>
          </a:stretch>
        </p:blipFill>
        <p:spPr>
          <a:xfrm>
            <a:off x="812369" y="965199"/>
            <a:ext cx="3274207" cy="4927602"/>
          </a:xfrm>
          <a:prstGeom prst="rect">
            <a:avLst/>
          </a:prstGeom>
        </p:spPr>
      </p:pic>
      <p:sp>
        <p:nvSpPr>
          <p:cNvPr id="20" name="Freeform: Shape 19">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C6063CE6-33F9-8929-1354-9B1E827CAB8B}"/>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6600" kern="1200">
                <a:solidFill>
                  <a:srgbClr val="FFFFFF"/>
                </a:solidFill>
                <a:latin typeface="+mj-lt"/>
                <a:ea typeface="+mj-ea"/>
                <a:cs typeface="+mj-cs"/>
              </a:rPr>
              <a:t>Definitions, Case Law &amp; History</a:t>
            </a:r>
          </a:p>
        </p:txBody>
      </p:sp>
      <p:sp>
        <p:nvSpPr>
          <p:cNvPr id="3" name="Text Placeholder 2">
            <a:extLst>
              <a:ext uri="{FF2B5EF4-FFF2-40B4-BE49-F238E27FC236}">
                <a16:creationId xmlns:a16="http://schemas.microsoft.com/office/drawing/2014/main" id="{AAD615B9-B639-B695-51CF-3F92C101F306}"/>
              </a:ext>
            </a:extLst>
          </p:cNvPr>
          <p:cNvSpPr>
            <a:spLocks noGrp="1"/>
          </p:cNvSpPr>
          <p:nvPr>
            <p:ph type="body" idx="1"/>
          </p:nvPr>
        </p:nvSpPr>
        <p:spPr>
          <a:xfrm>
            <a:off x="5622061" y="4312561"/>
            <a:ext cx="5649349" cy="1687815"/>
          </a:xfrm>
        </p:spPr>
        <p:txBody>
          <a:bodyPr vert="horz" lIns="91440" tIns="45720" rIns="91440" bIns="45720" rtlCol="0" anchor="t">
            <a:normAutofit/>
          </a:bodyPr>
          <a:lstStyle/>
          <a:p>
            <a:endParaRPr lang="en-US" sz="2400" kern="1200">
              <a:solidFill>
                <a:srgbClr val="FFFFFF"/>
              </a:solidFill>
              <a:latin typeface="+mn-lt"/>
              <a:ea typeface="+mn-ea"/>
              <a:cs typeface="+mn-cs"/>
            </a:endParaRPr>
          </a:p>
        </p:txBody>
      </p:sp>
      <p:sp>
        <p:nvSpPr>
          <p:cNvPr id="2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sX0" fmla="*/ 0 w 5303520"/>
              <a:gd name="csY0" fmla="*/ 0 h 18288"/>
              <a:gd name="csX1" fmla="*/ 556870 w 5303520"/>
              <a:gd name="csY1" fmla="*/ 0 h 18288"/>
              <a:gd name="csX2" fmla="*/ 1272845 w 5303520"/>
              <a:gd name="csY2" fmla="*/ 0 h 18288"/>
              <a:gd name="csX3" fmla="*/ 1882750 w 5303520"/>
              <a:gd name="csY3" fmla="*/ 0 h 18288"/>
              <a:gd name="csX4" fmla="*/ 2439619 w 5303520"/>
              <a:gd name="csY4" fmla="*/ 0 h 18288"/>
              <a:gd name="csX5" fmla="*/ 3155594 w 5303520"/>
              <a:gd name="csY5" fmla="*/ 0 h 18288"/>
              <a:gd name="csX6" fmla="*/ 3818534 w 5303520"/>
              <a:gd name="csY6" fmla="*/ 0 h 18288"/>
              <a:gd name="csX7" fmla="*/ 4481474 w 5303520"/>
              <a:gd name="csY7" fmla="*/ 0 h 18288"/>
              <a:gd name="csX8" fmla="*/ 5303520 w 5303520"/>
              <a:gd name="csY8" fmla="*/ 0 h 18288"/>
              <a:gd name="csX9" fmla="*/ 5303520 w 5303520"/>
              <a:gd name="csY9" fmla="*/ 18288 h 18288"/>
              <a:gd name="csX10" fmla="*/ 4746650 w 5303520"/>
              <a:gd name="csY10" fmla="*/ 18288 h 18288"/>
              <a:gd name="csX11" fmla="*/ 4242816 w 5303520"/>
              <a:gd name="csY11" fmla="*/ 18288 h 18288"/>
              <a:gd name="csX12" fmla="*/ 3526841 w 5303520"/>
              <a:gd name="csY12" fmla="*/ 18288 h 18288"/>
              <a:gd name="csX13" fmla="*/ 2969971 w 5303520"/>
              <a:gd name="csY13" fmla="*/ 18288 h 18288"/>
              <a:gd name="csX14" fmla="*/ 2253996 w 5303520"/>
              <a:gd name="csY14" fmla="*/ 18288 h 18288"/>
              <a:gd name="csX15" fmla="*/ 1484986 w 5303520"/>
              <a:gd name="csY15" fmla="*/ 18288 h 18288"/>
              <a:gd name="csX16" fmla="*/ 875081 w 5303520"/>
              <a:gd name="csY16" fmla="*/ 18288 h 18288"/>
              <a:gd name="csX17" fmla="*/ 0 w 5303520"/>
              <a:gd name="csY17" fmla="*/ 18288 h 18288"/>
              <a:gd name="csX18" fmla="*/ 0 w 530352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53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02CA18-937B-137A-DB8C-A2F5ECF7069C}"/>
              </a:ext>
            </a:extLst>
          </p:cNvPr>
          <p:cNvGraphicFramePr>
            <a:graphicFrameLocks noGrp="1"/>
          </p:cNvGraphicFramePr>
          <p:nvPr>
            <p:extLst>
              <p:ext uri="{D42A27DB-BD31-4B8C-83A1-F6EECF244321}">
                <p14:modId xmlns:p14="http://schemas.microsoft.com/office/powerpoint/2010/main" val="2170636744"/>
              </p:ext>
            </p:extLst>
          </p:nvPr>
        </p:nvGraphicFramePr>
        <p:xfrm>
          <a:off x="1368394" y="1123527"/>
          <a:ext cx="9455208" cy="4604808"/>
        </p:xfrm>
        <a:graphic>
          <a:graphicData uri="http://schemas.openxmlformats.org/drawingml/2006/table">
            <a:tbl>
              <a:tblPr firstRow="1" firstCol="1" bandRow="1"/>
              <a:tblGrid>
                <a:gridCol w="6700865">
                  <a:extLst>
                    <a:ext uri="{9D8B030D-6E8A-4147-A177-3AD203B41FA5}">
                      <a16:colId xmlns:a16="http://schemas.microsoft.com/office/drawing/2014/main" val="224872862"/>
                    </a:ext>
                  </a:extLst>
                </a:gridCol>
                <a:gridCol w="2754343">
                  <a:extLst>
                    <a:ext uri="{9D8B030D-6E8A-4147-A177-3AD203B41FA5}">
                      <a16:colId xmlns:a16="http://schemas.microsoft.com/office/drawing/2014/main" val="4044360868"/>
                    </a:ext>
                  </a:extLst>
                </a:gridCol>
              </a:tblGrid>
              <a:tr h="354216">
                <a:tc gridSpan="2">
                  <a:txBody>
                    <a:bodyPr/>
                    <a:lstStyle/>
                    <a:p>
                      <a:pPr marL="0" marR="0" algn="ctr">
                        <a:lnSpc>
                          <a:spcPct val="115000"/>
                        </a:lnSpc>
                        <a:spcAft>
                          <a:spcPts val="800"/>
                        </a:spcAft>
                        <a:buNone/>
                      </a:pPr>
                      <a:r>
                        <a:rPr lang="en-US" sz="20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Exceptions to Dimensional Requirements in 167 Zoning Regulations: 2025</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3123312362"/>
                  </a:ext>
                </a:extLst>
              </a:tr>
              <a:tr h="354216">
                <a:tc>
                  <a:txBody>
                    <a:bodyPr/>
                    <a:lstStyle/>
                    <a:p>
                      <a:pPr marL="0" marR="0" algn="l">
                        <a:lnSpc>
                          <a:spcPct val="115000"/>
                        </a:lnSpc>
                        <a:spcAft>
                          <a:spcPts val="800"/>
                        </a:spcAft>
                        <a:buNone/>
                      </a:pPr>
                      <a:r>
                        <a:rPr lang="en-US" sz="20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Types of Height, Setback, &amp; Lot Cover Exceptions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15000"/>
                        </a:lnSpc>
                        <a:spcAft>
                          <a:spcPts val="800"/>
                        </a:spcAft>
                        <a:buNone/>
                      </a:pPr>
                      <a:r>
                        <a:rPr lang="en-US" sz="20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Frequency od Use</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35722706"/>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Setback exceptions for all yards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85</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4722713"/>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Height Restriction exceptions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0002385"/>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Side &amp; Rear Yard Setback exceptions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59</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0332539"/>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Front yard setback exceptions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9303298"/>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Accessory building setback exceptions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40</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8704007"/>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Non-conforming use exceptions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26</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2122008"/>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Environmental setback exceptions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7314535"/>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Animal related setback exceptions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9880777"/>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Miscellaneous exceptions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7998182"/>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Building /Lot cover exceptions</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3826161"/>
                  </a:ext>
                </a:extLst>
              </a:tr>
              <a:tr h="354216">
                <a:tc>
                  <a:txBody>
                    <a:bodyPr/>
                    <a:lstStyle/>
                    <a:p>
                      <a:pPr marL="0" marR="0" algn="l">
                        <a:lnSpc>
                          <a:spcPct val="115000"/>
                        </a:lnSpc>
                        <a:spcAft>
                          <a:spcPts val="800"/>
                        </a:spcAft>
                        <a:buNone/>
                      </a:pPr>
                      <a:r>
                        <a:rPr lang="en-US" sz="20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Grand Total</a:t>
                      </a:r>
                      <a:endParaRPr lang="en-US" sz="2000" kern="10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Aft>
                          <a:spcPts val="800"/>
                        </a:spcAft>
                        <a:buNone/>
                      </a:pPr>
                      <a:r>
                        <a:rPr lang="en-US" sz="20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380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284" marR="48284"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64813064"/>
                  </a:ext>
                </a:extLst>
              </a:tr>
            </a:tbl>
          </a:graphicData>
        </a:graphic>
      </p:graphicFrame>
    </p:spTree>
    <p:extLst>
      <p:ext uri="{BB962C8B-B14F-4D97-AF65-F5344CB8AC3E}">
        <p14:creationId xmlns:p14="http://schemas.microsoft.com/office/powerpoint/2010/main" val="2681690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54DD50BF-65EA-4766-04A8-4EFB55F3CEE8}"/>
              </a:ext>
            </a:extLst>
          </p:cNvPr>
          <p:cNvGraphicFramePr>
            <a:graphicFrameLocks noGrp="1"/>
          </p:cNvGraphicFramePr>
          <p:nvPr>
            <p:extLst>
              <p:ext uri="{D42A27DB-BD31-4B8C-83A1-F6EECF244321}">
                <p14:modId xmlns:p14="http://schemas.microsoft.com/office/powerpoint/2010/main" val="2647822522"/>
              </p:ext>
            </p:extLst>
          </p:nvPr>
        </p:nvGraphicFramePr>
        <p:xfrm>
          <a:off x="1690990" y="1123527"/>
          <a:ext cx="8810016" cy="4604803"/>
        </p:xfrm>
        <a:graphic>
          <a:graphicData uri="http://schemas.openxmlformats.org/drawingml/2006/table">
            <a:tbl>
              <a:tblPr firstRow="1" firstCol="1" bandRow="1"/>
              <a:tblGrid>
                <a:gridCol w="5852179">
                  <a:extLst>
                    <a:ext uri="{9D8B030D-6E8A-4147-A177-3AD203B41FA5}">
                      <a16:colId xmlns:a16="http://schemas.microsoft.com/office/drawing/2014/main" val="4283918545"/>
                    </a:ext>
                  </a:extLst>
                </a:gridCol>
                <a:gridCol w="1919791">
                  <a:extLst>
                    <a:ext uri="{9D8B030D-6E8A-4147-A177-3AD203B41FA5}">
                      <a16:colId xmlns:a16="http://schemas.microsoft.com/office/drawing/2014/main" val="3590471679"/>
                    </a:ext>
                  </a:extLst>
                </a:gridCol>
                <a:gridCol w="1038046">
                  <a:extLst>
                    <a:ext uri="{9D8B030D-6E8A-4147-A177-3AD203B41FA5}">
                      <a16:colId xmlns:a16="http://schemas.microsoft.com/office/drawing/2014/main" val="3707106563"/>
                    </a:ext>
                  </a:extLst>
                </a:gridCol>
              </a:tblGrid>
              <a:tr h="791932">
                <a:tc gridSpan="3">
                  <a:txBody>
                    <a:bodyPr/>
                    <a:lstStyle/>
                    <a:p>
                      <a:pPr marL="0" marR="0" algn="ctr">
                        <a:lnSpc>
                          <a:spcPct val="115000"/>
                        </a:lnSpc>
                        <a:spcAft>
                          <a:spcPts val="800"/>
                        </a:spcAft>
                        <a:buNone/>
                      </a:pPr>
                      <a:r>
                        <a:rPr lang="en-US" sz="2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Expanding Nonconforming Buildings: An Analysis of the Approaches Adopted by Connecticut’s 167 Zoning Regulations</a:t>
                      </a:r>
                      <a:endParaRPr lang="en-US" sz="22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6657499"/>
                  </a:ext>
                </a:extLst>
              </a:tr>
              <a:tr h="682941">
                <a:tc>
                  <a:txBody>
                    <a:bodyPr/>
                    <a:lstStyle/>
                    <a:p>
                      <a:pPr marL="0" marR="0" algn="l">
                        <a:lnSpc>
                          <a:spcPct val="115000"/>
                        </a:lnSpc>
                        <a:spcAft>
                          <a:spcPts val="800"/>
                        </a:spcAft>
                        <a:buNone/>
                      </a:pPr>
                      <a:r>
                        <a:rPr lang="en-US" sz="16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lang="en-US" sz="1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Approaches to Expanding Nonconforming Buildings</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Number of Municipalities</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Percent of Total</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02065723"/>
                  </a:ext>
                </a:extLst>
              </a:tr>
              <a:tr h="347770">
                <a:tc>
                  <a:txBody>
                    <a:bodyPr/>
                    <a:lstStyle/>
                    <a:p>
                      <a:pPr marL="0" marR="0" algn="l">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Allow Conforming Expansions</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97</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58.0%</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2264863"/>
                  </a:ext>
                </a:extLst>
              </a:tr>
              <a:tr h="347770">
                <a:tc>
                  <a:txBody>
                    <a:bodyPr/>
                    <a:lstStyle/>
                    <a:p>
                      <a:pPr marL="0" marR="0" algn="l">
                        <a:lnSpc>
                          <a:spcPct val="115000"/>
                        </a:lnSpc>
                        <a:spcAft>
                          <a:spcPts val="800"/>
                        </a:spcAft>
                        <a:buNone/>
                      </a:pPr>
                      <a:r>
                        <a:rPr lang="en-US" sz="1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Allow </a:t>
                      </a:r>
                      <a:r>
                        <a:rPr lang="en-US" sz="19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Nonconforming</a:t>
                      </a:r>
                      <a:r>
                        <a:rPr lang="en-US" sz="1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Expansion with Conditions</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8.4%</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1755744"/>
                  </a:ext>
                </a:extLst>
              </a:tr>
              <a:tr h="347770">
                <a:tc>
                  <a:txBody>
                    <a:bodyPr/>
                    <a:lstStyle/>
                    <a:p>
                      <a:pPr marL="0" marR="0" algn="l">
                        <a:lnSpc>
                          <a:spcPct val="115000"/>
                        </a:lnSpc>
                        <a:spcAft>
                          <a:spcPts val="800"/>
                        </a:spcAft>
                        <a:buNone/>
                      </a:pPr>
                      <a:r>
                        <a:rPr lang="en-US" sz="1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Allow </a:t>
                      </a:r>
                      <a:r>
                        <a:rPr lang="en-US" sz="19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Conforming</a:t>
                      </a:r>
                      <a:r>
                        <a:rPr lang="en-US" sz="1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Expansions with Conditions</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107385"/>
                  </a:ext>
                </a:extLst>
              </a:tr>
              <a:tr h="347770">
                <a:tc>
                  <a:txBody>
                    <a:bodyPr/>
                    <a:lstStyle/>
                    <a:p>
                      <a:pPr marL="0" marR="0" algn="l">
                        <a:lnSpc>
                          <a:spcPct val="115000"/>
                        </a:lnSpc>
                        <a:spcAft>
                          <a:spcPts val="800"/>
                        </a:spcAft>
                        <a:buNone/>
                      </a:pPr>
                      <a:r>
                        <a:rPr lang="en-US" sz="1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Allow Conforming Expansions with size or value limits</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5343255"/>
                  </a:ext>
                </a:extLst>
              </a:tr>
              <a:tr h="347770">
                <a:tc>
                  <a:txBody>
                    <a:bodyPr/>
                    <a:lstStyle/>
                    <a:p>
                      <a:pPr marL="0" marR="0" algn="l">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Allow Nonconforming  Expansions without Conditions</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1.8%</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5238798"/>
                  </a:ext>
                </a:extLst>
              </a:tr>
              <a:tr h="347770">
                <a:tc>
                  <a:txBody>
                    <a:bodyPr/>
                    <a:lstStyle/>
                    <a:p>
                      <a:pPr marL="0" marR="0" algn="l">
                        <a:lnSpc>
                          <a:spcPct val="115000"/>
                        </a:lnSpc>
                        <a:spcAft>
                          <a:spcPts val="800"/>
                        </a:spcAft>
                        <a:buNone/>
                      </a:pPr>
                      <a:r>
                        <a:rPr lang="en-US" sz="20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Total Municipalities that allow Expansions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r">
                        <a:lnSpc>
                          <a:spcPct val="115000"/>
                        </a:lnSpc>
                        <a:spcAft>
                          <a:spcPts val="800"/>
                        </a:spcAft>
                        <a:buNone/>
                      </a:pPr>
                      <a:r>
                        <a:rPr lang="en-US" sz="20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138</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r">
                        <a:lnSpc>
                          <a:spcPct val="115000"/>
                        </a:lnSpc>
                        <a:spcAft>
                          <a:spcPts val="800"/>
                        </a:spcAft>
                        <a:buNone/>
                      </a:pPr>
                      <a:r>
                        <a:rPr lang="en-US" sz="20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82.6%</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927522387"/>
                  </a:ext>
                </a:extLst>
              </a:tr>
              <a:tr h="347770">
                <a:tc>
                  <a:txBody>
                    <a:bodyPr/>
                    <a:lstStyle/>
                    <a:p>
                      <a:pPr marL="0" marR="0" algn="l">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Fail to address Nonconforming Expansions</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1.8%</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887140"/>
                  </a:ext>
                </a:extLst>
              </a:tr>
              <a:tr h="347770">
                <a:tc>
                  <a:txBody>
                    <a:bodyPr/>
                    <a:lstStyle/>
                    <a:p>
                      <a:pPr marL="0" marR="0" algn="l">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Prohibit Expansion of Nonconforming buildings</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27</a:t>
                      </a:r>
                      <a:endParaRPr lang="en-US" sz="1900"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9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16.2%</a:t>
                      </a:r>
                      <a:endParaRPr lang="en-US" sz="1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62236"/>
                  </a:ext>
                </a:extLst>
              </a:tr>
              <a:tr h="347770">
                <a:tc>
                  <a:txBody>
                    <a:bodyPr/>
                    <a:lstStyle/>
                    <a:p>
                      <a:pPr marL="0" marR="0" algn="l">
                        <a:lnSpc>
                          <a:spcPct val="115000"/>
                        </a:lnSpc>
                        <a:spcAft>
                          <a:spcPts val="800"/>
                        </a:spcAft>
                        <a:buNone/>
                      </a:pPr>
                      <a:r>
                        <a:rPr lang="en-US" sz="1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Total Municipalities with Zoning Regulations</a:t>
                      </a:r>
                      <a:endParaRPr lang="en-US" sz="1900" b="1"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Aft>
                          <a:spcPts val="800"/>
                        </a:spcAft>
                        <a:buNone/>
                      </a:pPr>
                      <a:r>
                        <a:rPr lang="en-US" sz="19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167</a:t>
                      </a:r>
                      <a:endParaRPr lang="en-US" sz="1900" b="1" kern="10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Aft>
                          <a:spcPts val="800"/>
                        </a:spcAft>
                        <a:buNone/>
                      </a:pPr>
                      <a:r>
                        <a:rPr lang="en-US" sz="19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100.0%</a:t>
                      </a:r>
                      <a:endParaRPr lang="en-US" sz="19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54647" marR="54647"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80911705"/>
                  </a:ext>
                </a:extLst>
              </a:tr>
            </a:tbl>
          </a:graphicData>
        </a:graphic>
      </p:graphicFrame>
    </p:spTree>
    <p:extLst>
      <p:ext uri="{BB962C8B-B14F-4D97-AF65-F5344CB8AC3E}">
        <p14:creationId xmlns:p14="http://schemas.microsoft.com/office/powerpoint/2010/main" val="3415675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827BA490-C885-EAF3-8932-F2C5746397D6}"/>
              </a:ext>
            </a:extLst>
          </p:cNvPr>
          <p:cNvGrpSpPr/>
          <p:nvPr/>
        </p:nvGrpSpPr>
        <p:grpSpPr>
          <a:xfrm>
            <a:off x="1569353" y="723965"/>
            <a:ext cx="8913754" cy="5324888"/>
            <a:chOff x="1229988" y="903078"/>
            <a:chExt cx="8913754" cy="5324888"/>
          </a:xfrm>
        </p:grpSpPr>
        <p:grpSp>
          <p:nvGrpSpPr>
            <p:cNvPr id="20" name="Group 19">
              <a:extLst>
                <a:ext uri="{FF2B5EF4-FFF2-40B4-BE49-F238E27FC236}">
                  <a16:creationId xmlns:a16="http://schemas.microsoft.com/office/drawing/2014/main" id="{F8318834-9666-E934-7220-D7991E476DF2}"/>
                </a:ext>
              </a:extLst>
            </p:cNvPr>
            <p:cNvGrpSpPr/>
            <p:nvPr/>
          </p:nvGrpSpPr>
          <p:grpSpPr>
            <a:xfrm>
              <a:off x="1295308" y="903078"/>
              <a:ext cx="8848434" cy="5124531"/>
              <a:chOff x="1295308" y="903078"/>
              <a:chExt cx="8848434" cy="5124531"/>
            </a:xfrm>
          </p:grpSpPr>
          <p:sp>
            <p:nvSpPr>
              <p:cNvPr id="76" name="TextBox 75">
                <a:extLst>
                  <a:ext uri="{FF2B5EF4-FFF2-40B4-BE49-F238E27FC236}">
                    <a16:creationId xmlns:a16="http://schemas.microsoft.com/office/drawing/2014/main" id="{138C989E-25D1-945E-B28B-4AADEBF85432}"/>
                  </a:ext>
                </a:extLst>
              </p:cNvPr>
              <p:cNvSpPr txBox="1"/>
              <p:nvPr/>
            </p:nvSpPr>
            <p:spPr>
              <a:xfrm>
                <a:off x="3201890" y="4647648"/>
                <a:ext cx="5032341" cy="369332"/>
              </a:xfrm>
              <a:prstGeom prst="rect">
                <a:avLst/>
              </a:prstGeom>
              <a:solidFill>
                <a:srgbClr val="CCFFFF"/>
              </a:solidFill>
              <a:ln>
                <a:solidFill>
                  <a:schemeClr val="tx1"/>
                </a:solidFill>
              </a:ln>
            </p:spPr>
            <p:txBody>
              <a:bodyPr wrap="square" rtlCol="0">
                <a:spAutoFit/>
              </a:bodyPr>
              <a:lstStyle/>
              <a:p>
                <a:pPr algn="ctr"/>
                <a:r>
                  <a:rPr lang="en-US" dirty="0"/>
                  <a:t>What factors determine conformity?</a:t>
                </a:r>
              </a:p>
            </p:txBody>
          </p:sp>
          <p:sp>
            <p:nvSpPr>
              <p:cNvPr id="64" name="TextBox 63">
                <a:extLst>
                  <a:ext uri="{FF2B5EF4-FFF2-40B4-BE49-F238E27FC236}">
                    <a16:creationId xmlns:a16="http://schemas.microsoft.com/office/drawing/2014/main" id="{B3CC758A-27A6-BF31-83DC-D397D60EDF77}"/>
                  </a:ext>
                </a:extLst>
              </p:cNvPr>
              <p:cNvSpPr txBox="1"/>
              <p:nvPr/>
            </p:nvSpPr>
            <p:spPr>
              <a:xfrm>
                <a:off x="3400528" y="5257062"/>
                <a:ext cx="1531125" cy="307777"/>
              </a:xfrm>
              <a:prstGeom prst="rect">
                <a:avLst/>
              </a:prstGeom>
              <a:noFill/>
            </p:spPr>
            <p:txBody>
              <a:bodyPr wrap="none" rtlCol="0">
                <a:spAutoFit/>
              </a:bodyPr>
              <a:lstStyle/>
              <a:p>
                <a:r>
                  <a:rPr lang="en-US" sz="1400" dirty="0"/>
                  <a:t>Lot line boundary</a:t>
                </a:r>
              </a:p>
            </p:txBody>
          </p:sp>
          <p:sp>
            <p:nvSpPr>
              <p:cNvPr id="68" name="TextBox 67">
                <a:extLst>
                  <a:ext uri="{FF2B5EF4-FFF2-40B4-BE49-F238E27FC236}">
                    <a16:creationId xmlns:a16="http://schemas.microsoft.com/office/drawing/2014/main" id="{556207FD-E743-D73C-996F-7025C85F63E6}"/>
                  </a:ext>
                </a:extLst>
              </p:cNvPr>
              <p:cNvSpPr txBox="1"/>
              <p:nvPr/>
            </p:nvSpPr>
            <p:spPr>
              <a:xfrm>
                <a:off x="3117544" y="5675577"/>
                <a:ext cx="1552156" cy="307777"/>
              </a:xfrm>
              <a:prstGeom prst="rect">
                <a:avLst/>
              </a:prstGeom>
              <a:noFill/>
            </p:spPr>
            <p:txBody>
              <a:bodyPr wrap="none" rtlCol="0">
                <a:spAutoFit/>
              </a:bodyPr>
              <a:lstStyle/>
              <a:p>
                <a:r>
                  <a:rPr lang="en-US" sz="1400" dirty="0"/>
                  <a:t>Side yard setback</a:t>
                </a:r>
              </a:p>
            </p:txBody>
          </p:sp>
          <p:grpSp>
            <p:nvGrpSpPr>
              <p:cNvPr id="19" name="Group 18">
                <a:extLst>
                  <a:ext uri="{FF2B5EF4-FFF2-40B4-BE49-F238E27FC236}">
                    <a16:creationId xmlns:a16="http://schemas.microsoft.com/office/drawing/2014/main" id="{E2DD8A35-6C90-1DAC-D54F-AF2784F508F8}"/>
                  </a:ext>
                </a:extLst>
              </p:cNvPr>
              <p:cNvGrpSpPr/>
              <p:nvPr/>
            </p:nvGrpSpPr>
            <p:grpSpPr>
              <a:xfrm>
                <a:off x="1295308" y="5381981"/>
                <a:ext cx="2141724" cy="645628"/>
                <a:chOff x="1295308" y="5381981"/>
                <a:chExt cx="2141724" cy="645628"/>
              </a:xfrm>
            </p:grpSpPr>
            <p:sp>
              <p:nvSpPr>
                <p:cNvPr id="54" name="Rectangle 53">
                  <a:extLst>
                    <a:ext uri="{FF2B5EF4-FFF2-40B4-BE49-F238E27FC236}">
                      <a16:creationId xmlns:a16="http://schemas.microsoft.com/office/drawing/2014/main" id="{918BC3C8-7BB2-BD50-003F-01243D0CDC65}"/>
                    </a:ext>
                  </a:extLst>
                </p:cNvPr>
                <p:cNvSpPr/>
                <p:nvPr/>
              </p:nvSpPr>
              <p:spPr>
                <a:xfrm>
                  <a:off x="1453663" y="5445002"/>
                  <a:ext cx="437739" cy="58260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F3BABB6-2065-6B61-BEEC-20EC8C14911C}"/>
                    </a:ext>
                  </a:extLst>
                </p:cNvPr>
                <p:cNvSpPr/>
                <p:nvPr/>
              </p:nvSpPr>
              <p:spPr>
                <a:xfrm>
                  <a:off x="1295308" y="5381981"/>
                  <a:ext cx="760482" cy="439317"/>
                </a:xfrm>
                <a:prstGeom prst="rect">
                  <a:avLst/>
                </a:prstGeom>
                <a:solidFill>
                  <a:srgbClr val="306831">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49A3095C-6063-388F-645E-26C3E8316003}"/>
                    </a:ext>
                  </a:extLst>
                </p:cNvPr>
                <p:cNvCxnSpPr/>
                <p:nvPr/>
              </p:nvCxnSpPr>
              <p:spPr>
                <a:xfrm flipH="1">
                  <a:off x="2133354" y="5386985"/>
                  <a:ext cx="130367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53D1768F-0C76-A63B-FD6C-B25E4575FFAE}"/>
                    </a:ext>
                  </a:extLst>
                </p:cNvPr>
                <p:cNvCxnSpPr>
                  <a:cxnSpLocks/>
                </p:cNvCxnSpPr>
                <p:nvPr/>
              </p:nvCxnSpPr>
              <p:spPr>
                <a:xfrm flipH="1">
                  <a:off x="1895861" y="5828434"/>
                  <a:ext cx="12176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81E6F5CB-F9A7-EBEA-E191-A91576EF7FDE}"/>
                    </a:ext>
                  </a:extLst>
                </p:cNvPr>
                <p:cNvCxnSpPr/>
                <p:nvPr/>
              </p:nvCxnSpPr>
              <p:spPr>
                <a:xfrm flipH="1">
                  <a:off x="2068417" y="5593666"/>
                  <a:ext cx="11981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71" name="TextBox 70">
                <a:extLst>
                  <a:ext uri="{FF2B5EF4-FFF2-40B4-BE49-F238E27FC236}">
                    <a16:creationId xmlns:a16="http://schemas.microsoft.com/office/drawing/2014/main" id="{6F34AE79-2A37-E79F-BB08-51AA0BAAAB3C}"/>
                  </a:ext>
                </a:extLst>
              </p:cNvPr>
              <p:cNvSpPr txBox="1"/>
              <p:nvPr/>
            </p:nvSpPr>
            <p:spPr>
              <a:xfrm>
                <a:off x="3201624" y="5448458"/>
                <a:ext cx="5032340" cy="307777"/>
              </a:xfrm>
              <a:prstGeom prst="rect">
                <a:avLst/>
              </a:prstGeom>
              <a:noFill/>
            </p:spPr>
            <p:txBody>
              <a:bodyPr wrap="none" rtlCol="0">
                <a:spAutoFit/>
              </a:bodyPr>
              <a:lstStyle/>
              <a:p>
                <a:r>
                  <a:rPr lang="en-US" sz="1400" dirty="0"/>
                  <a:t>Nonconforming building exceeds side and front yards setbacks</a:t>
                </a:r>
              </a:p>
            </p:txBody>
          </p:sp>
          <p:sp>
            <p:nvSpPr>
              <p:cNvPr id="75" name="TextBox 74">
                <a:extLst>
                  <a:ext uri="{FF2B5EF4-FFF2-40B4-BE49-F238E27FC236}">
                    <a16:creationId xmlns:a16="http://schemas.microsoft.com/office/drawing/2014/main" id="{4AD764A3-E348-B0A9-09E3-8D4E7A3FC372}"/>
                  </a:ext>
                </a:extLst>
              </p:cNvPr>
              <p:cNvSpPr txBox="1"/>
              <p:nvPr/>
            </p:nvSpPr>
            <p:spPr>
              <a:xfrm>
                <a:off x="1983758" y="903078"/>
                <a:ext cx="7591309" cy="461665"/>
              </a:xfrm>
              <a:prstGeom prst="rect">
                <a:avLst/>
              </a:prstGeom>
              <a:solidFill>
                <a:srgbClr val="CCFFFF"/>
              </a:solidFill>
              <a:ln>
                <a:solidFill>
                  <a:schemeClr val="tx1"/>
                </a:solidFill>
              </a:ln>
            </p:spPr>
            <p:txBody>
              <a:bodyPr wrap="none" rtlCol="0">
                <a:spAutoFit/>
              </a:bodyPr>
              <a:lstStyle/>
              <a:p>
                <a:pPr algn="ctr"/>
                <a:r>
                  <a:rPr lang="en-US" sz="2400" dirty="0"/>
                  <a:t>Three Cases for Expansion of Nonconforming Buildings</a:t>
                </a:r>
              </a:p>
            </p:txBody>
          </p:sp>
          <p:grpSp>
            <p:nvGrpSpPr>
              <p:cNvPr id="16" name="Group 15">
                <a:extLst>
                  <a:ext uri="{FF2B5EF4-FFF2-40B4-BE49-F238E27FC236}">
                    <a16:creationId xmlns:a16="http://schemas.microsoft.com/office/drawing/2014/main" id="{1B70AF53-E4EC-9F90-2CC8-4BD7098074C6}"/>
                  </a:ext>
                </a:extLst>
              </p:cNvPr>
              <p:cNvGrpSpPr/>
              <p:nvPr/>
            </p:nvGrpSpPr>
            <p:grpSpPr>
              <a:xfrm>
                <a:off x="1345639" y="1501258"/>
                <a:ext cx="5395722" cy="3083007"/>
                <a:chOff x="1345639" y="1501258"/>
                <a:chExt cx="5395722" cy="3083007"/>
              </a:xfrm>
            </p:grpSpPr>
            <p:sp>
              <p:nvSpPr>
                <p:cNvPr id="38" name="Rectangle 37">
                  <a:extLst>
                    <a:ext uri="{FF2B5EF4-FFF2-40B4-BE49-F238E27FC236}">
                      <a16:creationId xmlns:a16="http://schemas.microsoft.com/office/drawing/2014/main" id="{938CCCB0-55CB-D50B-48C0-E9DFBBD32AB2}"/>
                    </a:ext>
                  </a:extLst>
                </p:cNvPr>
                <p:cNvSpPr/>
                <p:nvPr/>
              </p:nvSpPr>
              <p:spPr>
                <a:xfrm>
                  <a:off x="1879160" y="2063920"/>
                  <a:ext cx="1388062" cy="182663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ADE4429-8C5C-E70D-1FBA-36DDC0E50E43}"/>
                    </a:ext>
                  </a:extLst>
                </p:cNvPr>
                <p:cNvGrpSpPr/>
                <p:nvPr/>
              </p:nvGrpSpPr>
              <p:grpSpPr>
                <a:xfrm>
                  <a:off x="1345639" y="1501258"/>
                  <a:ext cx="2597550" cy="3070963"/>
                  <a:chOff x="1099270" y="1501258"/>
                  <a:chExt cx="2597550" cy="3070963"/>
                </a:xfrm>
              </p:grpSpPr>
              <p:cxnSp>
                <p:nvCxnSpPr>
                  <p:cNvPr id="3" name="Straight Connector 2">
                    <a:extLst>
                      <a:ext uri="{FF2B5EF4-FFF2-40B4-BE49-F238E27FC236}">
                        <a16:creationId xmlns:a16="http://schemas.microsoft.com/office/drawing/2014/main" id="{7610252A-AD1D-3439-2EE0-128BC8AC505B}"/>
                      </a:ext>
                    </a:extLst>
                  </p:cNvPr>
                  <p:cNvCxnSpPr/>
                  <p:nvPr/>
                </p:nvCxnSpPr>
                <p:spPr>
                  <a:xfrm>
                    <a:off x="1103310" y="1501258"/>
                    <a:ext cx="0" cy="3070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A0E39566-DF0E-49E7-2698-D7FE39BDFF71}"/>
                      </a:ext>
                    </a:extLst>
                  </p:cNvPr>
                  <p:cNvCxnSpPr/>
                  <p:nvPr/>
                </p:nvCxnSpPr>
                <p:spPr>
                  <a:xfrm>
                    <a:off x="3692780" y="1501258"/>
                    <a:ext cx="0" cy="3070963"/>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40FF8E2-620D-35E5-207F-932C0C97B5D3}"/>
                      </a:ext>
                    </a:extLst>
                  </p:cNvPr>
                  <p:cNvCxnSpPr/>
                  <p:nvPr/>
                </p:nvCxnSpPr>
                <p:spPr>
                  <a:xfrm>
                    <a:off x="1103310" y="1501258"/>
                    <a:ext cx="25935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51CDC5C-E23D-02CB-7E80-5840C69AE687}"/>
                      </a:ext>
                    </a:extLst>
                  </p:cNvPr>
                  <p:cNvCxnSpPr/>
                  <p:nvPr/>
                </p:nvCxnSpPr>
                <p:spPr>
                  <a:xfrm>
                    <a:off x="1099270" y="4572221"/>
                    <a:ext cx="2593510" cy="0"/>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24F20E61-795C-FD01-7B89-716E507A641C}"/>
                      </a:ext>
                    </a:extLst>
                  </p:cNvPr>
                  <p:cNvSpPr/>
                  <p:nvPr/>
                </p:nvSpPr>
                <p:spPr>
                  <a:xfrm>
                    <a:off x="1358991" y="1929257"/>
                    <a:ext cx="1972492" cy="1253423"/>
                  </a:xfrm>
                  <a:prstGeom prst="rect">
                    <a:avLst/>
                  </a:prstGeom>
                  <a:solidFill>
                    <a:srgbClr val="306831">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FB419B0-4971-5AA4-9704-2F533A59E84E}"/>
                      </a:ext>
                    </a:extLst>
                  </p:cNvPr>
                  <p:cNvSpPr/>
                  <p:nvPr/>
                </p:nvSpPr>
                <p:spPr>
                  <a:xfrm>
                    <a:off x="1358991" y="3182681"/>
                    <a:ext cx="1972490" cy="324046"/>
                  </a:xfrm>
                  <a:prstGeom prst="rect">
                    <a:avLst/>
                  </a:prstGeom>
                  <a:solidFill>
                    <a:schemeClr val="accent1">
                      <a:lumMod val="20000"/>
                      <a:lumOff val="80000"/>
                      <a:alpha val="30196"/>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Proposed addition</a:t>
                    </a:r>
                  </a:p>
                </p:txBody>
              </p:sp>
              <p:sp>
                <p:nvSpPr>
                  <p:cNvPr id="81" name="TextBox 80">
                    <a:extLst>
                      <a:ext uri="{FF2B5EF4-FFF2-40B4-BE49-F238E27FC236}">
                        <a16:creationId xmlns:a16="http://schemas.microsoft.com/office/drawing/2014/main" id="{AAC3632F-9570-92BB-5BFF-D6E65DFCC6B0}"/>
                      </a:ext>
                    </a:extLst>
                  </p:cNvPr>
                  <p:cNvSpPr txBox="1"/>
                  <p:nvPr/>
                </p:nvSpPr>
                <p:spPr>
                  <a:xfrm>
                    <a:off x="1991092" y="4130389"/>
                    <a:ext cx="720069" cy="307777"/>
                  </a:xfrm>
                  <a:prstGeom prst="rect">
                    <a:avLst/>
                  </a:prstGeom>
                  <a:solidFill>
                    <a:srgbClr val="CCFFFF"/>
                  </a:solidFill>
                  <a:ln>
                    <a:solidFill>
                      <a:schemeClr val="tx1"/>
                    </a:solidFill>
                  </a:ln>
                </p:spPr>
                <p:txBody>
                  <a:bodyPr wrap="none" rtlCol="0">
                    <a:spAutoFit/>
                  </a:bodyPr>
                  <a:lstStyle/>
                  <a:p>
                    <a:pPr algn="ctr"/>
                    <a:r>
                      <a:rPr lang="en-US" sz="1400" dirty="0"/>
                      <a:t>Case 1</a:t>
                    </a:r>
                  </a:p>
                </p:txBody>
              </p:sp>
            </p:grpSp>
            <p:sp>
              <p:nvSpPr>
                <p:cNvPr id="44" name="Rectangle 43">
                  <a:extLst>
                    <a:ext uri="{FF2B5EF4-FFF2-40B4-BE49-F238E27FC236}">
                      <a16:creationId xmlns:a16="http://schemas.microsoft.com/office/drawing/2014/main" id="{292B773C-05F5-4987-7777-7DBC936E3B88}"/>
                    </a:ext>
                  </a:extLst>
                </p:cNvPr>
                <p:cNvSpPr/>
                <p:nvPr/>
              </p:nvSpPr>
              <p:spPr>
                <a:xfrm>
                  <a:off x="4752391" y="2075392"/>
                  <a:ext cx="1388062" cy="182663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8283B0CD-A2B5-4E0A-4992-73238B7AF14B}"/>
                    </a:ext>
                  </a:extLst>
                </p:cNvPr>
                <p:cNvSpPr/>
                <p:nvPr/>
              </p:nvSpPr>
              <p:spPr>
                <a:xfrm>
                  <a:off x="4929760" y="1963659"/>
                  <a:ext cx="1043077" cy="1073812"/>
                </a:xfrm>
                <a:prstGeom prst="rect">
                  <a:avLst/>
                </a:prstGeom>
                <a:solidFill>
                  <a:srgbClr val="306831">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373F9A8-77B6-ED5E-6F95-0AF953D228AE}"/>
                    </a:ext>
                  </a:extLst>
                </p:cNvPr>
                <p:cNvSpPr/>
                <p:nvPr/>
              </p:nvSpPr>
              <p:spPr>
                <a:xfrm>
                  <a:off x="4947211" y="3041161"/>
                  <a:ext cx="1012199" cy="431305"/>
                </a:xfrm>
                <a:prstGeom prst="rect">
                  <a:avLst/>
                </a:prstGeom>
                <a:solidFill>
                  <a:schemeClr val="accent1">
                    <a:lumMod val="20000"/>
                    <a:lumOff val="80000"/>
                    <a:alpha val="30196"/>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Proposed addition</a:t>
                  </a:r>
                </a:p>
              </p:txBody>
            </p:sp>
            <p:sp>
              <p:nvSpPr>
                <p:cNvPr id="82" name="TextBox 81">
                  <a:extLst>
                    <a:ext uri="{FF2B5EF4-FFF2-40B4-BE49-F238E27FC236}">
                      <a16:creationId xmlns:a16="http://schemas.microsoft.com/office/drawing/2014/main" id="{0A8E097E-D685-AF8C-1F57-840E258A5B2F}"/>
                    </a:ext>
                  </a:extLst>
                </p:cNvPr>
                <p:cNvSpPr txBox="1"/>
                <p:nvPr/>
              </p:nvSpPr>
              <p:spPr>
                <a:xfrm>
                  <a:off x="5155982" y="4080717"/>
                  <a:ext cx="720069" cy="307777"/>
                </a:xfrm>
                <a:prstGeom prst="rect">
                  <a:avLst/>
                </a:prstGeom>
                <a:solidFill>
                  <a:srgbClr val="CCFFFF"/>
                </a:solidFill>
                <a:ln>
                  <a:solidFill>
                    <a:schemeClr val="tx1"/>
                  </a:solidFill>
                </a:ln>
              </p:spPr>
              <p:txBody>
                <a:bodyPr wrap="none" rtlCol="0">
                  <a:spAutoFit/>
                </a:bodyPr>
                <a:lstStyle/>
                <a:p>
                  <a:pPr algn="ctr"/>
                  <a:r>
                    <a:rPr lang="en-US" sz="1400" dirty="0"/>
                    <a:t>Case 2</a:t>
                  </a:r>
                </a:p>
              </p:txBody>
            </p:sp>
            <p:sp>
              <p:nvSpPr>
                <p:cNvPr id="11" name="Rectangle 10">
                  <a:extLst>
                    <a:ext uri="{FF2B5EF4-FFF2-40B4-BE49-F238E27FC236}">
                      <a16:creationId xmlns:a16="http://schemas.microsoft.com/office/drawing/2014/main" id="{BF9A5D4C-34D6-7338-F67B-F6FDDF6E6C34}"/>
                    </a:ext>
                  </a:extLst>
                </p:cNvPr>
                <p:cNvSpPr/>
                <p:nvPr/>
              </p:nvSpPr>
              <p:spPr>
                <a:xfrm>
                  <a:off x="4124249" y="1513305"/>
                  <a:ext cx="2617112" cy="30709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85734E1-2C7C-6398-1609-93FBF5008207}"/>
                  </a:ext>
                </a:extLst>
              </p:cNvPr>
              <p:cNvGrpSpPr/>
              <p:nvPr/>
            </p:nvGrpSpPr>
            <p:grpSpPr>
              <a:xfrm>
                <a:off x="7047275" y="1511114"/>
                <a:ext cx="3096467" cy="3061376"/>
                <a:chOff x="7646361" y="1511114"/>
                <a:chExt cx="3096467" cy="3061376"/>
              </a:xfrm>
            </p:grpSpPr>
            <p:sp>
              <p:nvSpPr>
                <p:cNvPr id="50" name="Rectangle 49">
                  <a:extLst>
                    <a:ext uri="{FF2B5EF4-FFF2-40B4-BE49-F238E27FC236}">
                      <a16:creationId xmlns:a16="http://schemas.microsoft.com/office/drawing/2014/main" id="{3A56F3AC-4966-C53A-A2E0-E09D0BDFF31A}"/>
                    </a:ext>
                  </a:extLst>
                </p:cNvPr>
                <p:cNvSpPr/>
                <p:nvPr/>
              </p:nvSpPr>
              <p:spPr>
                <a:xfrm>
                  <a:off x="8690282" y="1654424"/>
                  <a:ext cx="1579413" cy="220749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33856416-FBE9-5354-E626-0C57EDDFCA33}"/>
                    </a:ext>
                  </a:extLst>
                </p:cNvPr>
                <p:cNvSpPr/>
                <p:nvPr/>
              </p:nvSpPr>
              <p:spPr>
                <a:xfrm>
                  <a:off x="8701925" y="2012985"/>
                  <a:ext cx="1579413" cy="1139475"/>
                </a:xfrm>
                <a:prstGeom prst="rect">
                  <a:avLst/>
                </a:prstGeom>
                <a:solidFill>
                  <a:srgbClr val="306831">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96D8A2F-3013-65E2-5F2E-C8A68F3B2E00}"/>
                    </a:ext>
                  </a:extLst>
                </p:cNvPr>
                <p:cNvSpPr/>
                <p:nvPr/>
              </p:nvSpPr>
              <p:spPr>
                <a:xfrm>
                  <a:off x="8263342" y="2021084"/>
                  <a:ext cx="429272" cy="1118696"/>
                </a:xfrm>
                <a:prstGeom prst="rect">
                  <a:avLst/>
                </a:prstGeom>
                <a:solidFill>
                  <a:schemeClr val="accent1">
                    <a:lumMod val="20000"/>
                    <a:lumOff val="80000"/>
                    <a:alpha val="30196"/>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schemeClr val="tx1"/>
                      </a:solidFill>
                    </a:rPr>
                    <a:t>Proposed addition</a:t>
                  </a:r>
                </a:p>
              </p:txBody>
            </p:sp>
            <p:sp>
              <p:nvSpPr>
                <p:cNvPr id="83" name="TextBox 82">
                  <a:extLst>
                    <a:ext uri="{FF2B5EF4-FFF2-40B4-BE49-F238E27FC236}">
                      <a16:creationId xmlns:a16="http://schemas.microsoft.com/office/drawing/2014/main" id="{D648E4EE-A5B8-673D-3CA1-E7C1EF299467}"/>
                    </a:ext>
                  </a:extLst>
                </p:cNvPr>
                <p:cNvSpPr txBox="1"/>
                <p:nvPr/>
              </p:nvSpPr>
              <p:spPr>
                <a:xfrm>
                  <a:off x="9128359" y="4118927"/>
                  <a:ext cx="720069" cy="307777"/>
                </a:xfrm>
                <a:prstGeom prst="rect">
                  <a:avLst/>
                </a:prstGeom>
                <a:solidFill>
                  <a:srgbClr val="CCFFFF"/>
                </a:solidFill>
                <a:ln>
                  <a:solidFill>
                    <a:schemeClr val="tx1"/>
                  </a:solidFill>
                </a:ln>
              </p:spPr>
              <p:txBody>
                <a:bodyPr wrap="none" rtlCol="0">
                  <a:spAutoFit/>
                </a:bodyPr>
                <a:lstStyle/>
                <a:p>
                  <a:pPr algn="ctr"/>
                  <a:r>
                    <a:rPr lang="en-US" sz="1400" dirty="0"/>
                    <a:t>Case 3</a:t>
                  </a:r>
                </a:p>
              </p:txBody>
            </p:sp>
            <p:sp>
              <p:nvSpPr>
                <p:cNvPr id="17" name="Rectangle 16">
                  <a:extLst>
                    <a:ext uri="{FF2B5EF4-FFF2-40B4-BE49-F238E27FC236}">
                      <a16:creationId xmlns:a16="http://schemas.microsoft.com/office/drawing/2014/main" id="{D346A290-C6A7-2806-0D13-A15D93E8A0C3}"/>
                    </a:ext>
                  </a:extLst>
                </p:cNvPr>
                <p:cNvSpPr/>
                <p:nvPr/>
              </p:nvSpPr>
              <p:spPr>
                <a:xfrm>
                  <a:off x="7646361" y="1511114"/>
                  <a:ext cx="3096467" cy="30613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Rectangle 30">
              <a:extLst>
                <a:ext uri="{FF2B5EF4-FFF2-40B4-BE49-F238E27FC236}">
                  <a16:creationId xmlns:a16="http://schemas.microsoft.com/office/drawing/2014/main" id="{D7C2BDD4-B559-1E01-776B-01E5474801A2}"/>
                </a:ext>
              </a:extLst>
            </p:cNvPr>
            <p:cNvSpPr/>
            <p:nvPr/>
          </p:nvSpPr>
          <p:spPr>
            <a:xfrm>
              <a:off x="1229988" y="5089239"/>
              <a:ext cx="909009" cy="11372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C8675A02-3ED5-537B-DBCF-D2C33AD79C4D}"/>
                </a:ext>
              </a:extLst>
            </p:cNvPr>
            <p:cNvGrpSpPr/>
            <p:nvPr/>
          </p:nvGrpSpPr>
          <p:grpSpPr>
            <a:xfrm>
              <a:off x="1631758" y="5019638"/>
              <a:ext cx="3610949" cy="1208328"/>
              <a:chOff x="1631758" y="5019638"/>
              <a:chExt cx="3610949" cy="1208328"/>
            </a:xfrm>
          </p:grpSpPr>
          <p:cxnSp>
            <p:nvCxnSpPr>
              <p:cNvPr id="22" name="Straight Arrow Connector 21">
                <a:extLst>
                  <a:ext uri="{FF2B5EF4-FFF2-40B4-BE49-F238E27FC236}">
                    <a16:creationId xmlns:a16="http://schemas.microsoft.com/office/drawing/2014/main" id="{A95F6F09-2573-A4FA-29EB-E059FD446D5E}"/>
                  </a:ext>
                </a:extLst>
              </p:cNvPr>
              <p:cNvCxnSpPr>
                <a:cxnSpLocks/>
              </p:cNvCxnSpPr>
              <p:nvPr/>
            </p:nvCxnSpPr>
            <p:spPr>
              <a:xfrm>
                <a:off x="1631758" y="6031342"/>
                <a:ext cx="0" cy="187802"/>
              </a:xfrm>
              <a:prstGeom prst="straightConnector1">
                <a:avLst/>
              </a:prstGeom>
              <a:ln w="127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C129769-FA0B-B8FC-6A2D-8DE12CDB262C}"/>
                  </a:ext>
                </a:extLst>
              </p:cNvPr>
              <p:cNvCxnSpPr>
                <a:cxnSpLocks/>
              </p:cNvCxnSpPr>
              <p:nvPr/>
            </p:nvCxnSpPr>
            <p:spPr>
              <a:xfrm flipH="1">
                <a:off x="1697274" y="6110146"/>
                <a:ext cx="142234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71C983F-0E73-0B86-C9A3-29153DF888CA}"/>
                  </a:ext>
                </a:extLst>
              </p:cNvPr>
              <p:cNvSpPr txBox="1"/>
              <p:nvPr/>
            </p:nvSpPr>
            <p:spPr>
              <a:xfrm>
                <a:off x="3098308" y="5920189"/>
                <a:ext cx="1571392" cy="307777"/>
              </a:xfrm>
              <a:prstGeom prst="rect">
                <a:avLst/>
              </a:prstGeom>
              <a:noFill/>
            </p:spPr>
            <p:txBody>
              <a:bodyPr wrap="none" rtlCol="0">
                <a:spAutoFit/>
              </a:bodyPr>
              <a:lstStyle/>
              <a:p>
                <a:r>
                  <a:rPr lang="en-US" sz="1400" dirty="0"/>
                  <a:t>Rear yard setback</a:t>
                </a:r>
              </a:p>
            </p:txBody>
          </p:sp>
          <p:cxnSp>
            <p:nvCxnSpPr>
              <p:cNvPr id="32" name="Straight Arrow Connector 31">
                <a:extLst>
                  <a:ext uri="{FF2B5EF4-FFF2-40B4-BE49-F238E27FC236}">
                    <a16:creationId xmlns:a16="http://schemas.microsoft.com/office/drawing/2014/main" id="{3E37BDD8-BB5A-F14F-C4D1-E7220B58BC55}"/>
                  </a:ext>
                </a:extLst>
              </p:cNvPr>
              <p:cNvCxnSpPr>
                <a:cxnSpLocks/>
                <a:stCxn id="31" idx="0"/>
              </p:cNvCxnSpPr>
              <p:nvPr/>
            </p:nvCxnSpPr>
            <p:spPr>
              <a:xfrm flipH="1">
                <a:off x="1673323" y="5089239"/>
                <a:ext cx="11170" cy="349427"/>
              </a:xfrm>
              <a:prstGeom prst="straightConnector1">
                <a:avLst/>
              </a:prstGeom>
              <a:ln w="12700">
                <a:headEnd type="triangle"/>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E4BB434A-7C75-357A-6B3B-2E9792043669}"/>
                  </a:ext>
                </a:extLst>
              </p:cNvPr>
              <p:cNvSpPr txBox="1"/>
              <p:nvPr/>
            </p:nvSpPr>
            <p:spPr>
              <a:xfrm>
                <a:off x="3564747" y="5019638"/>
                <a:ext cx="1677960" cy="307777"/>
              </a:xfrm>
              <a:prstGeom prst="rect">
                <a:avLst/>
              </a:prstGeom>
              <a:noFill/>
            </p:spPr>
            <p:txBody>
              <a:bodyPr wrap="none" rtlCol="0">
                <a:spAutoFit/>
              </a:bodyPr>
              <a:lstStyle/>
              <a:p>
                <a:r>
                  <a:rPr lang="en-US" sz="1400" dirty="0"/>
                  <a:t>Front yard setback</a:t>
                </a:r>
              </a:p>
            </p:txBody>
          </p:sp>
          <p:cxnSp>
            <p:nvCxnSpPr>
              <p:cNvPr id="35" name="Straight Arrow Connector 34">
                <a:extLst>
                  <a:ext uri="{FF2B5EF4-FFF2-40B4-BE49-F238E27FC236}">
                    <a16:creationId xmlns:a16="http://schemas.microsoft.com/office/drawing/2014/main" id="{65EF0840-1752-4DA4-84A4-E017D384F70E}"/>
                  </a:ext>
                </a:extLst>
              </p:cNvPr>
              <p:cNvCxnSpPr>
                <a:cxnSpLocks/>
              </p:cNvCxnSpPr>
              <p:nvPr/>
            </p:nvCxnSpPr>
            <p:spPr>
              <a:xfrm flipH="1">
                <a:off x="1694195" y="5188922"/>
                <a:ext cx="1882868" cy="213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269835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6" name="Picture 5" descr="A black truck on the road&#10;&#10;AI-generated content may be incorrect.">
            <a:extLst>
              <a:ext uri="{FF2B5EF4-FFF2-40B4-BE49-F238E27FC236}">
                <a16:creationId xmlns:a16="http://schemas.microsoft.com/office/drawing/2014/main" id="{EE2D876A-8167-8D78-B49E-343789EF1D8E}"/>
              </a:ext>
            </a:extLst>
          </p:cNvPr>
          <p:cNvPicPr>
            <a:picLocks noChangeAspect="1"/>
          </p:cNvPicPr>
          <p:nvPr/>
        </p:nvPicPr>
        <p:blipFill>
          <a:blip r:embed="rId3">
            <a:extLst>
              <a:ext uri="{28A0092B-C50C-407E-A947-70E740481C1C}">
                <a14:useLocalDpi xmlns:a14="http://schemas.microsoft.com/office/drawing/2010/main" val="0"/>
              </a:ext>
            </a:extLst>
          </a:blip>
          <a:srcRect t="893" r="-1" b="25687"/>
          <a:stretch>
            <a:fillRect/>
          </a:stretch>
        </p:blipFill>
        <p:spPr>
          <a:xfrm>
            <a:off x="20" y="655"/>
            <a:ext cx="8115280" cy="4468659"/>
          </a:xfrm>
          <a:prstGeom prst="rect">
            <a:avLst/>
          </a:prstGeom>
        </p:spPr>
      </p:pic>
      <p:pic>
        <p:nvPicPr>
          <p:cNvPr id="3" name="Picture 2" descr="A white church with a tall tower">
            <a:extLst>
              <a:ext uri="{FF2B5EF4-FFF2-40B4-BE49-F238E27FC236}">
                <a16:creationId xmlns:a16="http://schemas.microsoft.com/office/drawing/2014/main" id="{9FF7FCB0-CF45-2F71-463E-6A62C48C02CC}"/>
              </a:ext>
            </a:extLst>
          </p:cNvPr>
          <p:cNvPicPr>
            <a:picLocks noChangeAspect="1"/>
          </p:cNvPicPr>
          <p:nvPr/>
        </p:nvPicPr>
        <p:blipFill>
          <a:blip r:embed="rId4">
            <a:extLst>
              <a:ext uri="{28A0092B-C50C-407E-A947-70E740481C1C}">
                <a14:useLocalDpi xmlns:a14="http://schemas.microsoft.com/office/drawing/2010/main" val="0"/>
              </a:ext>
            </a:extLst>
          </a:blip>
          <a:srcRect l="5217" r="12568"/>
          <a:stretch>
            <a:fillRect/>
          </a:stretch>
        </p:blipFill>
        <p:spPr>
          <a:xfrm rot="5400000">
            <a:off x="7919211" y="196081"/>
            <a:ext cx="4468876" cy="4076702"/>
          </a:xfrm>
          <a:prstGeom prst="rect">
            <a:avLst/>
          </a:prstGeom>
        </p:spPr>
      </p:pic>
      <p:sp>
        <p:nvSpPr>
          <p:cNvPr id="9" name="Rectangle 8">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6372"/>
            <a:ext cx="12191998" cy="2390128"/>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64543"/>
            <a:ext cx="8115300" cy="23919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69" y="4466372"/>
            <a:ext cx="12201266" cy="2390128"/>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8" y="4466372"/>
            <a:ext cx="4081336" cy="2390128"/>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35" y="4486258"/>
            <a:ext cx="12194550" cy="1968154"/>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625ED14-F0D2-4FCA-87F3-4E3D2A03D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6748954" y="2254165"/>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1">
                  <a:alpha val="0"/>
                </a:schemeClr>
              </a:gs>
              <a:gs pos="85000">
                <a:schemeClr val="accent1">
                  <a:alpha val="17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CCC34C43-18AE-AF23-2D46-E937DCCEEBAD}"/>
              </a:ext>
            </a:extLst>
          </p:cNvPr>
          <p:cNvSpPr txBox="1"/>
          <p:nvPr/>
        </p:nvSpPr>
        <p:spPr>
          <a:xfrm>
            <a:off x="582804" y="4905953"/>
            <a:ext cx="10822075" cy="85874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kern="1200" dirty="0">
                <a:solidFill>
                  <a:srgbClr val="FFFFFF"/>
                </a:solidFill>
                <a:latin typeface="+mj-lt"/>
                <a:ea typeface="+mj-ea"/>
                <a:cs typeface="+mj-cs"/>
              </a:rPr>
              <a:t>This 1829 Baptist Church, doesn’t qualify for a Side yard Exception</a:t>
            </a:r>
          </a:p>
        </p:txBody>
      </p:sp>
    </p:spTree>
    <p:extLst>
      <p:ext uri="{BB962C8B-B14F-4D97-AF65-F5344CB8AC3E}">
        <p14:creationId xmlns:p14="http://schemas.microsoft.com/office/powerpoint/2010/main" val="1526306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6D6772-AA79-0754-B5C6-AEFE0F1C6D45}"/>
              </a:ext>
            </a:extLst>
          </p:cNvPr>
          <p:cNvSpPr txBox="1"/>
          <p:nvPr/>
        </p:nvSpPr>
        <p:spPr>
          <a:xfrm>
            <a:off x="640080" y="5576887"/>
            <a:ext cx="10911840" cy="64008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a:latin typeface="+mj-lt"/>
                <a:ea typeface="+mj-ea"/>
                <a:cs typeface="+mj-cs"/>
              </a:rPr>
              <a:t>This Commercial building lacks adequate front yard  and lot size</a:t>
            </a:r>
          </a:p>
        </p:txBody>
      </p:sp>
      <p:pic>
        <p:nvPicPr>
          <p:cNvPr id="3" name="Picture 2" descr="A house with a map of the road">
            <a:extLst>
              <a:ext uri="{FF2B5EF4-FFF2-40B4-BE49-F238E27FC236}">
                <a16:creationId xmlns:a16="http://schemas.microsoft.com/office/drawing/2014/main" id="{DD96F362-059B-02ED-D375-5D10B8B58D24}"/>
              </a:ext>
            </a:extLst>
          </p:cNvPr>
          <p:cNvPicPr>
            <a:picLocks noChangeAspect="1"/>
          </p:cNvPicPr>
          <p:nvPr/>
        </p:nvPicPr>
        <p:blipFill>
          <a:blip r:embed="rId3">
            <a:extLst>
              <a:ext uri="{28A0092B-C50C-407E-A947-70E740481C1C}">
                <a14:useLocalDpi xmlns:a14="http://schemas.microsoft.com/office/drawing/2010/main" val="0"/>
              </a:ext>
            </a:extLst>
          </a:blip>
          <a:srcRect t="3937" r="1" b="6966"/>
          <a:stretch>
            <a:fillRect/>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2449994393"/>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53A9E0-F998-696E-CE75-385ACEF4866A}"/>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5600" kern="1200">
                <a:solidFill>
                  <a:schemeClr val="tx1"/>
                </a:solidFill>
                <a:latin typeface="+mj-lt"/>
                <a:ea typeface="+mj-ea"/>
                <a:cs typeface="+mj-cs"/>
              </a:rPr>
              <a:t>Conformity versus Intent of Property Owner</a:t>
            </a:r>
            <a:br>
              <a:rPr lang="en-US" sz="5600" kern="1200">
                <a:solidFill>
                  <a:schemeClr val="tx1"/>
                </a:solidFill>
                <a:latin typeface="+mj-lt"/>
                <a:ea typeface="+mj-ea"/>
                <a:cs typeface="+mj-cs"/>
              </a:rPr>
            </a:br>
            <a:endParaRPr lang="en-US" sz="5600" kern="120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FD635C8A-6659-314B-3E90-89FD317845FB}"/>
              </a:ext>
            </a:extLst>
          </p:cNvPr>
          <p:cNvSpPr>
            <a:spLocks noGrp="1"/>
          </p:cNvSpPr>
          <p:nvPr>
            <p:ph type="body" idx="1"/>
          </p:nvPr>
        </p:nvSpPr>
        <p:spPr>
          <a:xfrm>
            <a:off x="4038600" y="4782320"/>
            <a:ext cx="7644627" cy="1329443"/>
          </a:xfrm>
        </p:spPr>
        <p:txBody>
          <a:bodyPr vert="horz" lIns="91440" tIns="45720" rIns="91440" bIns="45720" rtlCol="0">
            <a:normAutofit/>
          </a:bodyPr>
          <a:lstStyle/>
          <a:p>
            <a:pPr algn="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3249345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9CBFA6E-E9E1-C0C8-B067-518B2B29B71E}"/>
              </a:ext>
            </a:extLst>
          </p:cNvPr>
          <p:cNvGraphicFramePr>
            <a:graphicFrameLocks noGrp="1"/>
          </p:cNvGraphicFramePr>
          <p:nvPr>
            <p:extLst>
              <p:ext uri="{D42A27DB-BD31-4B8C-83A1-F6EECF244321}">
                <p14:modId xmlns:p14="http://schemas.microsoft.com/office/powerpoint/2010/main" val="2653769264"/>
              </p:ext>
            </p:extLst>
          </p:nvPr>
        </p:nvGraphicFramePr>
        <p:xfrm>
          <a:off x="1356272" y="1123527"/>
          <a:ext cx="9479451" cy="4604800"/>
        </p:xfrm>
        <a:graphic>
          <a:graphicData uri="http://schemas.openxmlformats.org/drawingml/2006/table">
            <a:tbl>
              <a:tblPr firstRow="1" firstCol="1" bandRow="1"/>
              <a:tblGrid>
                <a:gridCol w="7404142">
                  <a:extLst>
                    <a:ext uri="{9D8B030D-6E8A-4147-A177-3AD203B41FA5}">
                      <a16:colId xmlns:a16="http://schemas.microsoft.com/office/drawing/2014/main" val="4190867371"/>
                    </a:ext>
                  </a:extLst>
                </a:gridCol>
                <a:gridCol w="2075309">
                  <a:extLst>
                    <a:ext uri="{9D8B030D-6E8A-4147-A177-3AD203B41FA5}">
                      <a16:colId xmlns:a16="http://schemas.microsoft.com/office/drawing/2014/main" val="791981727"/>
                    </a:ext>
                  </a:extLst>
                </a:gridCol>
              </a:tblGrid>
              <a:tr h="328630">
                <a:tc gridSpan="2">
                  <a:txBody>
                    <a:bodyPr/>
                    <a:lstStyle/>
                    <a:p>
                      <a:pPr marL="0" marR="0" algn="ctr">
                        <a:lnSpc>
                          <a:spcPct val="115000"/>
                        </a:lnSpc>
                        <a:spcAft>
                          <a:spcPts val="800"/>
                        </a:spcAft>
                        <a:buNone/>
                      </a:pPr>
                      <a:r>
                        <a:rPr lang="en-US" sz="18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Reasons for Nonconforming Structures, Uses &amp; Land to Conform to Zoning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extLst>
                  <a:ext uri="{0D108BD9-81ED-4DB2-BD59-A6C34878D82A}">
                    <a16:rowId xmlns:a16="http://schemas.microsoft.com/office/drawing/2014/main" val="4162982345"/>
                  </a:ext>
                </a:extLst>
              </a:tr>
              <a:tr h="285078">
                <a:tc>
                  <a:txBody>
                    <a:bodyPr/>
                    <a:lstStyle/>
                    <a:p>
                      <a:pPr marL="0" marR="0" algn="l">
                        <a:lnSpc>
                          <a:spcPct val="115000"/>
                        </a:lnSpc>
                        <a:spcAft>
                          <a:spcPts val="800"/>
                        </a:spcAft>
                        <a:buNone/>
                      </a:pPr>
                      <a:r>
                        <a:rPr lang="en-US" sz="16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Reasons for Discontinued Nonconformity  (multiple factor approaches)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Aft>
                          <a:spcPts val="800"/>
                        </a:spcAft>
                        <a:buNone/>
                      </a:pPr>
                      <a:r>
                        <a:rPr lang="en-US" sz="16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167 Municipalities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1417908"/>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When Changed to a Conforming Use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1349133"/>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Nonconforming bldg. destroyed: If 50%+ value Lost or not timely restored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8033702"/>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Abandoned Bldg., Land or Use ceases for a Specified Time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47</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465851"/>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Nonconforming Building is Moved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1375904"/>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Nonconforming Structure ceases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34</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3439536"/>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Nonconforming Building Ceases for specified Time</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29</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4245808"/>
                  </a:ext>
                </a:extLst>
              </a:tr>
              <a:tr h="285078">
                <a:tc>
                  <a:txBody>
                    <a:bodyPr/>
                    <a:lstStyle/>
                    <a:p>
                      <a:pPr marL="0" marR="0" algn="l">
                        <a:lnSpc>
                          <a:spcPct val="115000"/>
                        </a:lnSpc>
                        <a:spcAft>
                          <a:spcPts val="800"/>
                        </a:spcAft>
                        <a:buNone/>
                      </a:pPr>
                      <a:r>
                        <a:rPr lang="en-US" sz="16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Owner Voluntarily Discontinues Use</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r">
                        <a:lnSpc>
                          <a:spcPct val="115000"/>
                        </a:lnSpc>
                        <a:spcAft>
                          <a:spcPts val="800"/>
                        </a:spcAft>
                        <a:buNone/>
                      </a:pPr>
                      <a:r>
                        <a:rPr lang="en-US" sz="16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20437625"/>
                  </a:ext>
                </a:extLst>
              </a:tr>
              <a:tr h="285078">
                <a:tc>
                  <a:txBody>
                    <a:bodyPr/>
                    <a:lstStyle/>
                    <a:p>
                      <a:pPr marL="0" marR="0" algn="l">
                        <a:lnSpc>
                          <a:spcPct val="115000"/>
                        </a:lnSpc>
                        <a:spcAft>
                          <a:spcPts val="800"/>
                        </a:spcAft>
                        <a:buNone/>
                      </a:pPr>
                      <a:r>
                        <a:rPr lang="en-US" sz="16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Land Ceases Nonconforming Use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6171485"/>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Owner Fails to notify nonconformity was eliminated</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6418910"/>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Danger to Public Health &amp; Safety</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372609"/>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Conformity occurs with voluntary demolition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2804044"/>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Failure to meet time limits on building repair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2146910"/>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Demolition of a building is not evidence of intent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2302185"/>
                  </a:ext>
                </a:extLst>
              </a:tr>
              <a:tr h="285078">
                <a:tc>
                  <a:txBody>
                    <a:bodyPr/>
                    <a:lstStyle/>
                    <a:p>
                      <a:pPr marL="0" marR="0" algn="l">
                        <a:lnSpc>
                          <a:spcPct val="115000"/>
                        </a:lnSpc>
                        <a:spcAft>
                          <a:spcPts val="800"/>
                        </a:spcAft>
                        <a:buNone/>
                      </a:pPr>
                      <a:r>
                        <a:rPr lang="en-US" sz="16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Grand Total</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r">
                        <a:lnSpc>
                          <a:spcPct val="115000"/>
                        </a:lnSpc>
                        <a:spcAft>
                          <a:spcPts val="800"/>
                        </a:spcAft>
                        <a:buNone/>
                      </a:pPr>
                      <a:r>
                        <a:rPr lang="en-US" sz="16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418</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796" marR="44796"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47981856"/>
                  </a:ext>
                </a:extLst>
              </a:tr>
            </a:tbl>
          </a:graphicData>
        </a:graphic>
      </p:graphicFrame>
    </p:spTree>
    <p:extLst>
      <p:ext uri="{BB962C8B-B14F-4D97-AF65-F5344CB8AC3E}">
        <p14:creationId xmlns:p14="http://schemas.microsoft.com/office/powerpoint/2010/main" val="1522476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C89CC-1C0F-9655-5F69-EE2BB50F7F59}"/>
              </a:ext>
            </a:extLst>
          </p:cNvPr>
          <p:cNvSpPr>
            <a:spLocks noGrp="1"/>
          </p:cNvSpPr>
          <p:nvPr>
            <p:ph type="title"/>
          </p:nvPr>
        </p:nvSpPr>
        <p:spPr>
          <a:xfrm>
            <a:off x="635000" y="640823"/>
            <a:ext cx="3418659" cy="5583148"/>
          </a:xfrm>
        </p:spPr>
        <p:txBody>
          <a:bodyPr anchor="ctr">
            <a:normAutofit/>
          </a:bodyPr>
          <a:lstStyle/>
          <a:p>
            <a:br>
              <a:rPr lang="en-US" sz="4200">
                <a:latin typeface="+mn-lt"/>
              </a:rPr>
            </a:br>
            <a:r>
              <a:rPr lang="en-US" sz="4200">
                <a:latin typeface="+mn-lt"/>
              </a:rPr>
              <a:t>Urban Girls, Inc. v. Zoning Board of Appeals of Bridgeport (2012)</a:t>
            </a:r>
            <a:br>
              <a:rPr lang="en-US" sz="4200">
                <a:latin typeface="+mn-lt"/>
              </a:rPr>
            </a:br>
            <a:endParaRPr lang="en-US" sz="4200">
              <a:latin typeface="+mn-lt"/>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DEC55F6-79A1-7096-09E1-CE4F500D0065}"/>
              </a:ext>
            </a:extLst>
          </p:cNvPr>
          <p:cNvGraphicFramePr>
            <a:graphicFrameLocks noGrp="1"/>
          </p:cNvGraphicFramePr>
          <p:nvPr>
            <p:ph idx="1"/>
            <p:extLst>
              <p:ext uri="{D42A27DB-BD31-4B8C-83A1-F6EECF244321}">
                <p14:modId xmlns:p14="http://schemas.microsoft.com/office/powerpoint/2010/main" val="335639397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561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8371AC7-4D4E-91B9-71BB-D27E1F810493}"/>
              </a:ext>
            </a:extLst>
          </p:cNvPr>
          <p:cNvGraphicFramePr>
            <a:graphicFrameLocks noGrp="1"/>
          </p:cNvGraphicFramePr>
          <p:nvPr>
            <p:extLst>
              <p:ext uri="{D42A27DB-BD31-4B8C-83A1-F6EECF244321}">
                <p14:modId xmlns:p14="http://schemas.microsoft.com/office/powerpoint/2010/main" val="3598733558"/>
              </p:ext>
            </p:extLst>
          </p:nvPr>
        </p:nvGraphicFramePr>
        <p:xfrm>
          <a:off x="271616" y="681023"/>
          <a:ext cx="11648768" cy="5283487"/>
        </p:xfrm>
        <a:graphic>
          <a:graphicData uri="http://schemas.openxmlformats.org/drawingml/2006/table">
            <a:tbl>
              <a:tblPr firstRow="1" firstCol="1" bandRow="1">
                <a:tableStyleId>{5C22544A-7EE6-4342-B048-85BDC9FD1C3A}</a:tableStyleId>
              </a:tblPr>
              <a:tblGrid>
                <a:gridCol w="437535">
                  <a:extLst>
                    <a:ext uri="{9D8B030D-6E8A-4147-A177-3AD203B41FA5}">
                      <a16:colId xmlns:a16="http://schemas.microsoft.com/office/drawing/2014/main" val="3833438283"/>
                    </a:ext>
                  </a:extLst>
                </a:gridCol>
                <a:gridCol w="8871155">
                  <a:extLst>
                    <a:ext uri="{9D8B030D-6E8A-4147-A177-3AD203B41FA5}">
                      <a16:colId xmlns:a16="http://schemas.microsoft.com/office/drawing/2014/main" val="1482652556"/>
                    </a:ext>
                  </a:extLst>
                </a:gridCol>
                <a:gridCol w="2340078">
                  <a:extLst>
                    <a:ext uri="{9D8B030D-6E8A-4147-A177-3AD203B41FA5}">
                      <a16:colId xmlns:a16="http://schemas.microsoft.com/office/drawing/2014/main" val="1316652809"/>
                    </a:ext>
                  </a:extLst>
                </a:gridCol>
              </a:tblGrid>
              <a:tr h="530627">
                <a:tc>
                  <a:txBody>
                    <a:bodyPr/>
                    <a:lstStyle/>
                    <a:p>
                      <a:pPr marL="0" marR="0" algn="ctr">
                        <a:lnSpc>
                          <a:spcPct val="115000"/>
                        </a:lnSpc>
                        <a:spcBef>
                          <a:spcPts val="200"/>
                        </a:spcBef>
                        <a:spcAft>
                          <a:spcPts val="200"/>
                        </a:spcAft>
                        <a:buNone/>
                      </a:pPr>
                      <a:r>
                        <a:rPr lang="en-US" sz="1600" kern="100" dirty="0">
                          <a:effectLst/>
                        </a:rPr>
                        <a:t>Item#</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2000" kern="100" dirty="0">
                          <a:effectLst/>
                        </a:rPr>
                        <a:t>Requirements for Effective Management of Nonconformities</a:t>
                      </a:r>
                      <a:endParaRPr lang="en-US" sz="20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Sources: Case Law, Laws and </a:t>
                      </a:r>
                      <a:r>
                        <a:rPr lang="en-US" sz="1600" kern="100" dirty="0" err="1">
                          <a:effectLst/>
                        </a:rPr>
                        <a:t>WestCOG</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2568454955"/>
                  </a:ext>
                </a:extLst>
              </a:tr>
              <a:tr h="298256">
                <a:tc>
                  <a:txBody>
                    <a:bodyPr/>
                    <a:lstStyle/>
                    <a:p>
                      <a:pPr marL="0" marR="0" algn="ctr">
                        <a:lnSpc>
                          <a:spcPct val="115000"/>
                        </a:lnSpc>
                        <a:spcBef>
                          <a:spcPts val="200"/>
                        </a:spcBef>
                        <a:spcAft>
                          <a:spcPts val="200"/>
                        </a:spcAft>
                        <a:buNone/>
                      </a:pPr>
                      <a:r>
                        <a:rPr lang="en-US" sz="1600" kern="100" dirty="0">
                          <a:effectLst/>
                        </a:rPr>
                        <a:t>1</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Include </a:t>
                      </a:r>
                      <a:r>
                        <a:rPr lang="en-US" sz="1600" b="1" kern="100" dirty="0">
                          <a:effectLst/>
                        </a:rPr>
                        <a:t>definitions for the 4 basic types of nonconformities</a:t>
                      </a:r>
                      <a:r>
                        <a:rPr lang="en-US" sz="1600" kern="100" dirty="0">
                          <a:effectLst/>
                        </a:rPr>
                        <a:t>.</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Munroe v. ZBA, 2003</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2272766540"/>
                  </a:ext>
                </a:extLst>
              </a:tr>
              <a:tr h="295992">
                <a:tc>
                  <a:txBody>
                    <a:bodyPr/>
                    <a:lstStyle/>
                    <a:p>
                      <a:pPr marL="0" marR="0" algn="ctr">
                        <a:lnSpc>
                          <a:spcPct val="115000"/>
                        </a:lnSpc>
                        <a:spcBef>
                          <a:spcPts val="200"/>
                        </a:spcBef>
                        <a:spcAft>
                          <a:spcPts val="200"/>
                        </a:spcAft>
                        <a:buNone/>
                      </a:pPr>
                      <a:r>
                        <a:rPr lang="en-US" sz="1600" kern="100" dirty="0">
                          <a:effectLst/>
                        </a:rPr>
                        <a:t>2</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Allow property </a:t>
                      </a:r>
                      <a:r>
                        <a:rPr lang="en-US" sz="1600" b="1" kern="100" dirty="0">
                          <a:effectLst/>
                        </a:rPr>
                        <a:t>owner’s right to voluntarily discontinue </a:t>
                      </a:r>
                      <a:r>
                        <a:rPr lang="en-US" sz="1600" kern="100" dirty="0">
                          <a:effectLst/>
                        </a:rPr>
                        <a:t>nonconforming use, building, or structure.</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PA 17-139; PA 89-277</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1195745239"/>
                  </a:ext>
                </a:extLst>
              </a:tr>
              <a:tr h="259459">
                <a:tc>
                  <a:txBody>
                    <a:bodyPr/>
                    <a:lstStyle/>
                    <a:p>
                      <a:pPr marL="0" marR="0" algn="ctr">
                        <a:lnSpc>
                          <a:spcPct val="115000"/>
                        </a:lnSpc>
                        <a:spcBef>
                          <a:spcPts val="200"/>
                        </a:spcBef>
                        <a:spcAft>
                          <a:spcPts val="200"/>
                        </a:spcAft>
                        <a:buNone/>
                      </a:pPr>
                      <a:r>
                        <a:rPr lang="en-US" sz="1600" kern="100" dirty="0">
                          <a:effectLst/>
                        </a:rPr>
                        <a:t>3</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Include a </a:t>
                      </a:r>
                      <a:r>
                        <a:rPr lang="en-US" sz="1600" b="1" kern="100" dirty="0">
                          <a:effectLst/>
                        </a:rPr>
                        <a:t>chronology of zoning amendments </a:t>
                      </a:r>
                      <a:r>
                        <a:rPr lang="en-US" sz="1600" kern="100" dirty="0">
                          <a:effectLst/>
                        </a:rPr>
                        <a:t>since zoning adopted and include in regulations.</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err="1">
                          <a:effectLst/>
                        </a:rPr>
                        <a:t>WestCOG</a:t>
                      </a:r>
                      <a:r>
                        <a:rPr lang="en-US" sz="1600" kern="100" dirty="0">
                          <a:effectLst/>
                        </a:rPr>
                        <a:t> report.</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3001318772"/>
                  </a:ext>
                </a:extLst>
              </a:tr>
              <a:tr h="327898">
                <a:tc>
                  <a:txBody>
                    <a:bodyPr/>
                    <a:lstStyle/>
                    <a:p>
                      <a:pPr marL="0" marR="0" algn="ctr">
                        <a:lnSpc>
                          <a:spcPct val="115000"/>
                        </a:lnSpc>
                        <a:spcBef>
                          <a:spcPts val="200"/>
                        </a:spcBef>
                        <a:spcAft>
                          <a:spcPts val="200"/>
                        </a:spcAft>
                        <a:buNone/>
                      </a:pPr>
                      <a:r>
                        <a:rPr lang="en-US" sz="1600" kern="100" dirty="0">
                          <a:effectLst/>
                        </a:rPr>
                        <a:t>4</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Address </a:t>
                      </a:r>
                      <a:r>
                        <a:rPr lang="en-US" sz="1600" b="1" kern="100" dirty="0">
                          <a:effectLst/>
                        </a:rPr>
                        <a:t>distinction between expansion v. intensification </a:t>
                      </a:r>
                      <a:r>
                        <a:rPr lang="en-US" sz="1600" kern="100" dirty="0">
                          <a:effectLst/>
                        </a:rPr>
                        <a:t>of nonconforming uses.</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High Watch v. PZC 2025</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1624212248"/>
                  </a:ext>
                </a:extLst>
              </a:tr>
              <a:tr h="364443">
                <a:tc>
                  <a:txBody>
                    <a:bodyPr/>
                    <a:lstStyle/>
                    <a:p>
                      <a:pPr marL="0" marR="0" algn="ctr">
                        <a:lnSpc>
                          <a:spcPct val="115000"/>
                        </a:lnSpc>
                        <a:spcBef>
                          <a:spcPts val="200"/>
                        </a:spcBef>
                        <a:spcAft>
                          <a:spcPts val="200"/>
                        </a:spcAft>
                        <a:buNone/>
                      </a:pPr>
                      <a:r>
                        <a:rPr lang="en-US" sz="1600" kern="100" dirty="0">
                          <a:effectLst/>
                        </a:rPr>
                        <a:t>5</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Distinguish between nonconforming buildings, uses, lots and structures in  regulations.</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Zachs v. ZBA  1991</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1885650243"/>
                  </a:ext>
                </a:extLst>
              </a:tr>
              <a:tr h="274653">
                <a:tc>
                  <a:txBody>
                    <a:bodyPr/>
                    <a:lstStyle/>
                    <a:p>
                      <a:pPr marL="0" marR="0" algn="ctr">
                        <a:lnSpc>
                          <a:spcPct val="115000"/>
                        </a:lnSpc>
                        <a:spcBef>
                          <a:spcPts val="200"/>
                        </a:spcBef>
                        <a:spcAft>
                          <a:spcPts val="200"/>
                        </a:spcAft>
                        <a:buNone/>
                      </a:pPr>
                      <a:r>
                        <a:rPr lang="en-US" sz="1600" kern="100" dirty="0">
                          <a:effectLst/>
                        </a:rPr>
                        <a:t>6</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Consider </a:t>
                      </a:r>
                      <a:r>
                        <a:rPr lang="en-US" sz="1600" b="1" kern="100" dirty="0">
                          <a:effectLst/>
                        </a:rPr>
                        <a:t>health code based uniform exceptions to dimensional rules for nonconforming lots</a:t>
                      </a:r>
                      <a:endParaRPr lang="en-US" sz="1600" b="1"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Columbia zoning regs.</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1791284601"/>
                  </a:ext>
                </a:extLst>
              </a:tr>
              <a:tr h="299583">
                <a:tc>
                  <a:txBody>
                    <a:bodyPr/>
                    <a:lstStyle/>
                    <a:p>
                      <a:pPr marL="0" marR="0" algn="ctr">
                        <a:lnSpc>
                          <a:spcPct val="115000"/>
                        </a:lnSpc>
                        <a:spcBef>
                          <a:spcPts val="200"/>
                        </a:spcBef>
                        <a:spcAft>
                          <a:spcPts val="200"/>
                        </a:spcAft>
                        <a:buNone/>
                      </a:pPr>
                      <a:r>
                        <a:rPr lang="en-US" sz="1600" kern="100" dirty="0">
                          <a:effectLst/>
                        </a:rPr>
                        <a:t>7</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Establish list of accessory structures subject to “structure specific” dimensional standards.</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err="1">
                          <a:effectLst/>
                        </a:rPr>
                        <a:t>WestCOG</a:t>
                      </a:r>
                      <a:r>
                        <a:rPr lang="en-US" sz="1600" kern="100" dirty="0">
                          <a:effectLst/>
                        </a:rPr>
                        <a:t> report.</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1122835968"/>
                  </a:ext>
                </a:extLst>
              </a:tr>
              <a:tr h="320539">
                <a:tc>
                  <a:txBody>
                    <a:bodyPr/>
                    <a:lstStyle/>
                    <a:p>
                      <a:pPr marL="0" marR="0" algn="ctr">
                        <a:lnSpc>
                          <a:spcPct val="115000"/>
                        </a:lnSpc>
                        <a:spcBef>
                          <a:spcPts val="200"/>
                        </a:spcBef>
                        <a:spcAft>
                          <a:spcPts val="200"/>
                        </a:spcAft>
                        <a:buNone/>
                      </a:pPr>
                      <a:r>
                        <a:rPr lang="en-US" sz="1600" kern="100" dirty="0">
                          <a:effectLst/>
                        </a:rPr>
                        <a:t>8</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Adopt parking space exceptions for lots/uses with insufficient space n transit or village districts. </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PA 21-29</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2909640198"/>
                  </a:ext>
                </a:extLst>
              </a:tr>
              <a:tr h="294309">
                <a:tc>
                  <a:txBody>
                    <a:bodyPr/>
                    <a:lstStyle/>
                    <a:p>
                      <a:pPr marL="0" marR="0" algn="ctr">
                        <a:lnSpc>
                          <a:spcPct val="115000"/>
                        </a:lnSpc>
                        <a:spcBef>
                          <a:spcPts val="200"/>
                        </a:spcBef>
                        <a:spcAft>
                          <a:spcPts val="200"/>
                        </a:spcAft>
                        <a:buNone/>
                      </a:pPr>
                      <a:r>
                        <a:rPr lang="en-US" sz="1600" kern="100" dirty="0">
                          <a:effectLst/>
                        </a:rPr>
                        <a:t>9</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Eliminate rules to abandon or cease nonconforming uses or buildings w/o  owner’s consent.</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PA 17-39</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385087098"/>
                  </a:ext>
                </a:extLst>
              </a:tr>
              <a:tr h="355023">
                <a:tc>
                  <a:txBody>
                    <a:bodyPr/>
                    <a:lstStyle/>
                    <a:p>
                      <a:pPr marL="0" marR="0" algn="ctr">
                        <a:lnSpc>
                          <a:spcPct val="115000"/>
                        </a:lnSpc>
                        <a:spcBef>
                          <a:spcPts val="200"/>
                        </a:spcBef>
                        <a:spcAft>
                          <a:spcPts val="200"/>
                        </a:spcAft>
                        <a:buNone/>
                      </a:pPr>
                      <a:r>
                        <a:rPr lang="en-US" sz="1600" kern="100" dirty="0">
                          <a:effectLst/>
                        </a:rPr>
                        <a:t>10</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b="1" kern="100" dirty="0">
                          <a:effectLst/>
                        </a:rPr>
                        <a:t>Allow for change of one nonconforming use to another of equal or less impact</a:t>
                      </a:r>
                      <a:r>
                        <a:rPr lang="en-US" sz="1600" kern="100" dirty="0">
                          <a:effectLst/>
                        </a:rPr>
                        <a:t>.</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Pt O’ Woods v. ZBA, 1979</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46436693"/>
                  </a:ext>
                </a:extLst>
              </a:tr>
              <a:tr h="269748">
                <a:tc>
                  <a:txBody>
                    <a:bodyPr/>
                    <a:lstStyle/>
                    <a:p>
                      <a:pPr marL="0" marR="0" algn="ctr">
                        <a:lnSpc>
                          <a:spcPct val="115000"/>
                        </a:lnSpc>
                        <a:spcBef>
                          <a:spcPts val="200"/>
                        </a:spcBef>
                        <a:spcAft>
                          <a:spcPts val="200"/>
                        </a:spcAft>
                        <a:buNone/>
                      </a:pPr>
                      <a:r>
                        <a:rPr lang="en-US" sz="1600" kern="100" dirty="0">
                          <a:effectLst/>
                        </a:rPr>
                        <a:t>11</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b="1" kern="100" dirty="0">
                          <a:effectLst/>
                        </a:rPr>
                        <a:t>Adopt multi-factor special permit criteria </a:t>
                      </a:r>
                      <a:r>
                        <a:rPr lang="en-US" sz="1600" kern="100" dirty="0">
                          <a:effectLst/>
                        </a:rPr>
                        <a:t>for changes from one nonconforming use to another.</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err="1">
                          <a:effectLst/>
                        </a:rPr>
                        <a:t>WestCOG</a:t>
                      </a:r>
                      <a:r>
                        <a:rPr lang="en-US" sz="1600" kern="100" dirty="0">
                          <a:effectLst/>
                        </a:rPr>
                        <a:t> report.</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4133438467"/>
                  </a:ext>
                </a:extLst>
              </a:tr>
              <a:tr h="345317">
                <a:tc>
                  <a:txBody>
                    <a:bodyPr/>
                    <a:lstStyle/>
                    <a:p>
                      <a:pPr marL="0" marR="0" algn="ctr">
                        <a:lnSpc>
                          <a:spcPct val="115000"/>
                        </a:lnSpc>
                        <a:spcBef>
                          <a:spcPts val="200"/>
                        </a:spcBef>
                        <a:spcAft>
                          <a:spcPts val="200"/>
                        </a:spcAft>
                        <a:buNone/>
                      </a:pPr>
                      <a:r>
                        <a:rPr lang="en-US" sz="1600" kern="100" dirty="0">
                          <a:effectLst/>
                        </a:rPr>
                        <a:t>12</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b="1" kern="100" dirty="0">
                          <a:effectLst/>
                        </a:rPr>
                        <a:t>Require cessation of nonconforming uses, buildings or structures if public safety concern exist</a:t>
                      </a:r>
                      <a:r>
                        <a:rPr lang="en-US" sz="1600" kern="100" dirty="0">
                          <a:effectLst/>
                        </a:rPr>
                        <a:t>.</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Police powers</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4179206906"/>
                  </a:ext>
                </a:extLst>
              </a:tr>
              <a:tr h="290565">
                <a:tc>
                  <a:txBody>
                    <a:bodyPr/>
                    <a:lstStyle/>
                    <a:p>
                      <a:pPr marL="0" marR="0" algn="ctr">
                        <a:lnSpc>
                          <a:spcPct val="115000"/>
                        </a:lnSpc>
                        <a:spcBef>
                          <a:spcPts val="200"/>
                        </a:spcBef>
                        <a:spcAft>
                          <a:spcPts val="200"/>
                        </a:spcAft>
                        <a:buNone/>
                      </a:pPr>
                      <a:r>
                        <a:rPr lang="en-US" sz="1600" kern="100" dirty="0">
                          <a:effectLst/>
                        </a:rPr>
                        <a:t>13</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Consider non-punitive registration of nonconforming uses once Item#3 is completed.</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err="1">
                          <a:effectLst/>
                        </a:rPr>
                        <a:t>WestCOG</a:t>
                      </a:r>
                      <a:r>
                        <a:rPr lang="en-US" sz="1600" kern="100" dirty="0">
                          <a:effectLst/>
                        </a:rPr>
                        <a:t> report.</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2808824221"/>
                  </a:ext>
                </a:extLst>
              </a:tr>
              <a:tr h="384450">
                <a:tc>
                  <a:txBody>
                    <a:bodyPr/>
                    <a:lstStyle/>
                    <a:p>
                      <a:pPr marL="0" marR="0" algn="ctr">
                        <a:lnSpc>
                          <a:spcPct val="115000"/>
                        </a:lnSpc>
                        <a:spcBef>
                          <a:spcPts val="200"/>
                        </a:spcBef>
                        <a:spcAft>
                          <a:spcPts val="200"/>
                        </a:spcAft>
                        <a:buNone/>
                      </a:pPr>
                      <a:r>
                        <a:rPr lang="en-US" sz="1600" kern="100" dirty="0">
                          <a:effectLst/>
                        </a:rPr>
                        <a:t>14</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Allow exception for nonconforming buildings to meet codes (e.g., ADA ramp, Bldg. Code, FEMA rules)</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Prevailing Practice</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4244854728"/>
                  </a:ext>
                </a:extLst>
              </a:tr>
              <a:tr h="350291">
                <a:tc>
                  <a:txBody>
                    <a:bodyPr/>
                    <a:lstStyle/>
                    <a:p>
                      <a:pPr marL="0" marR="0" algn="ctr">
                        <a:lnSpc>
                          <a:spcPct val="115000"/>
                        </a:lnSpc>
                        <a:spcBef>
                          <a:spcPts val="200"/>
                        </a:spcBef>
                        <a:spcAft>
                          <a:spcPts val="200"/>
                        </a:spcAft>
                        <a:buNone/>
                      </a:pPr>
                      <a:r>
                        <a:rPr lang="en-US" sz="1600" kern="100" dirty="0">
                          <a:effectLst/>
                        </a:rPr>
                        <a:t>15</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Ensure commission members receive training on nonconformity laws &amp; case law</a:t>
                      </a:r>
                      <a:endParaRPr lang="en-US" sz="1600" kern="100" dirty="0">
                        <a:effectLst/>
                        <a:latin typeface="Ideal Sans Light"/>
                        <a:ea typeface="Ideal Sans Light"/>
                        <a:cs typeface="Times New Roman" panose="02020603050405020304" pitchFamily="18" charset="0"/>
                      </a:endParaRPr>
                    </a:p>
                  </a:txBody>
                  <a:tcPr marL="47198" marR="47198" marT="0" marB="0"/>
                </a:tc>
                <a:tc>
                  <a:txBody>
                    <a:bodyPr/>
                    <a:lstStyle/>
                    <a:p>
                      <a:pPr marL="0" marR="0">
                        <a:lnSpc>
                          <a:spcPct val="115000"/>
                        </a:lnSpc>
                        <a:spcBef>
                          <a:spcPts val="200"/>
                        </a:spcBef>
                        <a:spcAft>
                          <a:spcPts val="200"/>
                        </a:spcAft>
                        <a:buNone/>
                      </a:pPr>
                      <a:r>
                        <a:rPr lang="en-US" sz="1600" kern="100" dirty="0">
                          <a:effectLst/>
                        </a:rPr>
                        <a:t>PA 21-29</a:t>
                      </a:r>
                      <a:endParaRPr lang="en-US" sz="1600" kern="100" dirty="0">
                        <a:effectLst/>
                        <a:latin typeface="Ideal Sans Light"/>
                        <a:ea typeface="Ideal Sans Light"/>
                        <a:cs typeface="Times New Roman" panose="02020603050405020304" pitchFamily="18" charset="0"/>
                      </a:endParaRPr>
                    </a:p>
                  </a:txBody>
                  <a:tcPr marL="47198" marR="47198" marT="0" marB="0"/>
                </a:tc>
                <a:extLst>
                  <a:ext uri="{0D108BD9-81ED-4DB2-BD59-A6C34878D82A}">
                    <a16:rowId xmlns:a16="http://schemas.microsoft.com/office/drawing/2014/main" val="2945274107"/>
                  </a:ext>
                </a:extLst>
              </a:tr>
            </a:tbl>
          </a:graphicData>
        </a:graphic>
      </p:graphicFrame>
      <p:sp>
        <p:nvSpPr>
          <p:cNvPr id="3" name="TextBox 2">
            <a:extLst>
              <a:ext uri="{FF2B5EF4-FFF2-40B4-BE49-F238E27FC236}">
                <a16:creationId xmlns:a16="http://schemas.microsoft.com/office/drawing/2014/main" id="{B6BF0698-F2A9-5B1F-5B26-35146548B574}"/>
              </a:ext>
            </a:extLst>
          </p:cNvPr>
          <p:cNvSpPr txBox="1"/>
          <p:nvPr/>
        </p:nvSpPr>
        <p:spPr>
          <a:xfrm>
            <a:off x="2054942" y="84542"/>
            <a:ext cx="7587655" cy="400110"/>
          </a:xfrm>
          <a:prstGeom prst="rect">
            <a:avLst/>
          </a:prstGeom>
          <a:noFill/>
        </p:spPr>
        <p:txBody>
          <a:bodyPr wrap="none" rtlCol="0">
            <a:spAutoFit/>
          </a:bodyPr>
          <a:lstStyle/>
          <a:p>
            <a:r>
              <a:rPr lang="en-US" sz="2000" b="1" dirty="0"/>
              <a:t>Checklist for Compliance with Nonconformity Laws &amp; Case Law</a:t>
            </a:r>
          </a:p>
        </p:txBody>
      </p:sp>
    </p:spTree>
    <p:extLst>
      <p:ext uri="{BB962C8B-B14F-4D97-AF65-F5344CB8AC3E}">
        <p14:creationId xmlns:p14="http://schemas.microsoft.com/office/powerpoint/2010/main" val="163261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A3BAD-3B5E-4603-714E-F87B71065B4D}"/>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Summary of Key Takeaways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2CC8CCD-897A-69C5-1D51-3C0F69EACBEF}"/>
              </a:ext>
            </a:extLst>
          </p:cNvPr>
          <p:cNvSpPr>
            <a:spLocks noGrp="1"/>
          </p:cNvSpPr>
          <p:nvPr>
            <p:ph idx="1"/>
          </p:nvPr>
        </p:nvSpPr>
        <p:spPr>
          <a:xfrm>
            <a:off x="5941718" y="514350"/>
            <a:ext cx="5644434" cy="6127749"/>
          </a:xfrm>
        </p:spPr>
        <p:txBody>
          <a:bodyPr anchor="ctr">
            <a:normAutofit lnSpcReduction="10000"/>
          </a:bodyPr>
          <a:lstStyle/>
          <a:p>
            <a:r>
              <a:rPr lang="en-US" sz="2400" b="1" dirty="0">
                <a:solidFill>
                  <a:schemeClr val="tx1">
                    <a:alpha val="80000"/>
                  </a:schemeClr>
                </a:solidFill>
              </a:rPr>
              <a:t>Maintaining Nonconforming Uses and Buildings is Important</a:t>
            </a:r>
          </a:p>
          <a:p>
            <a:r>
              <a:rPr lang="en-US" sz="2000" b="1" dirty="0">
                <a:solidFill>
                  <a:schemeClr val="tx1">
                    <a:alpha val="80000"/>
                  </a:schemeClr>
                </a:solidFill>
              </a:rPr>
              <a:t>Four Reasons to allow Nonconforming Uses to be Replaced</a:t>
            </a:r>
            <a:r>
              <a:rPr lang="en-US" sz="2000" dirty="0">
                <a:solidFill>
                  <a:schemeClr val="tx1">
                    <a:alpha val="80000"/>
                  </a:schemeClr>
                </a:solidFill>
              </a:rPr>
              <a:t>:</a:t>
            </a:r>
          </a:p>
          <a:p>
            <a:pPr lvl="1"/>
            <a:r>
              <a:rPr lang="en-US" sz="1800" dirty="0">
                <a:solidFill>
                  <a:schemeClr val="tx1">
                    <a:alpha val="80000"/>
                  </a:schemeClr>
                </a:solidFill>
              </a:rPr>
              <a:t>Consistent with CT Supreme Court Cases that allow continuation of nonconforming uses or for other less impactful uses</a:t>
            </a:r>
          </a:p>
          <a:p>
            <a:pPr lvl="1"/>
            <a:r>
              <a:rPr lang="en-US" sz="1800" dirty="0">
                <a:solidFill>
                  <a:schemeClr val="tx1">
                    <a:alpha val="80000"/>
                  </a:schemeClr>
                </a:solidFill>
              </a:rPr>
              <a:t>Avoids unconstitutional taking of private property without compensation</a:t>
            </a:r>
          </a:p>
          <a:p>
            <a:pPr lvl="1"/>
            <a:r>
              <a:rPr lang="en-US" sz="1800" dirty="0">
                <a:solidFill>
                  <a:schemeClr val="tx1">
                    <a:alpha val="80000"/>
                  </a:schemeClr>
                </a:solidFill>
              </a:rPr>
              <a:t>Maintains culturally important architecture and business ventures</a:t>
            </a:r>
          </a:p>
          <a:p>
            <a:pPr lvl="1"/>
            <a:r>
              <a:rPr lang="en-US" sz="1800" dirty="0">
                <a:solidFill>
                  <a:schemeClr val="tx1">
                    <a:alpha val="80000"/>
                  </a:schemeClr>
                </a:solidFill>
              </a:rPr>
              <a:t>Property owner has right to voluntarily decide fate of property</a:t>
            </a:r>
          </a:p>
          <a:p>
            <a:r>
              <a:rPr lang="en-US" sz="2000" b="1" dirty="0">
                <a:solidFill>
                  <a:schemeClr val="tx1">
                    <a:alpha val="80000"/>
                  </a:schemeClr>
                </a:solidFill>
              </a:rPr>
              <a:t>Three Reasons for Flexible Regulation of Nonconforming Lots</a:t>
            </a:r>
          </a:p>
          <a:p>
            <a:pPr lvl="1"/>
            <a:r>
              <a:rPr lang="en-US" sz="1800" dirty="0">
                <a:solidFill>
                  <a:schemeClr val="tx1">
                    <a:alpha val="80000"/>
                  </a:schemeClr>
                </a:solidFill>
              </a:rPr>
              <a:t>Flexible setback requirements enable continued use of properties</a:t>
            </a:r>
          </a:p>
          <a:p>
            <a:pPr lvl="1"/>
            <a:r>
              <a:rPr lang="en-US" sz="1800" i="1" u="sng" dirty="0">
                <a:solidFill>
                  <a:schemeClr val="tx1">
                    <a:alpha val="80000"/>
                  </a:schemeClr>
                </a:solidFill>
              </a:rPr>
              <a:t>Nonconforming buildings are a class or kind of building &amp; can be regulated uniformly</a:t>
            </a:r>
          </a:p>
          <a:p>
            <a:pPr lvl="1"/>
            <a:r>
              <a:rPr lang="en-US" sz="1800" dirty="0">
                <a:solidFill>
                  <a:schemeClr val="tx1">
                    <a:alpha val="80000"/>
                  </a:schemeClr>
                </a:solidFill>
              </a:rPr>
              <a:t>Nonconforming buildings provide affordable housing in Connecticut</a:t>
            </a:r>
          </a:p>
          <a:p>
            <a:pPr lvl="1"/>
            <a:endParaRPr lang="en-US" sz="16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20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EB225-602A-F3C2-02A6-4FF86DBD14E3}"/>
              </a:ext>
            </a:extLst>
          </p:cNvPr>
          <p:cNvSpPr>
            <a:spLocks noGrp="1"/>
          </p:cNvSpPr>
          <p:nvPr>
            <p:ph type="title"/>
          </p:nvPr>
        </p:nvSpPr>
        <p:spPr>
          <a:xfrm>
            <a:off x="686834" y="1153572"/>
            <a:ext cx="3200400" cy="4461163"/>
          </a:xfrm>
        </p:spPr>
        <p:txBody>
          <a:bodyPr>
            <a:normAutofit/>
          </a:bodyPr>
          <a:lstStyle/>
          <a:p>
            <a:r>
              <a:rPr lang="en-US">
                <a:solidFill>
                  <a:srgbClr val="FFFFFF"/>
                </a:solidFill>
              </a:rPr>
              <a:t>Definitions from Weston Zoning Regulations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8A51D0B-04E5-A65A-11CB-631460C41D4C}"/>
              </a:ext>
            </a:extLst>
          </p:cNvPr>
          <p:cNvSpPr>
            <a:spLocks noGrp="1"/>
          </p:cNvSpPr>
          <p:nvPr>
            <p:ph idx="1"/>
          </p:nvPr>
        </p:nvSpPr>
        <p:spPr>
          <a:xfrm>
            <a:off x="4447308" y="591344"/>
            <a:ext cx="6906491" cy="5585619"/>
          </a:xfrm>
        </p:spPr>
        <p:txBody>
          <a:bodyPr anchor="ctr">
            <a:normAutofit/>
          </a:bodyPr>
          <a:lstStyle/>
          <a:p>
            <a:r>
              <a:rPr lang="en-US" sz="2600" b="1"/>
              <a:t>Nonconforming Buildings</a:t>
            </a:r>
            <a:r>
              <a:rPr lang="en-US" sz="2600"/>
              <a:t>: A building that fails to meet one or more dimensional requirements for the required height, setbacks, lot cover, impervious cover or floor area ratio for the zone in which it is located. </a:t>
            </a:r>
          </a:p>
          <a:p>
            <a:r>
              <a:rPr lang="en-US" sz="2600" b="1" i="0" u="none" strike="noStrike">
                <a:effectLst/>
              </a:rPr>
              <a:t>Nonconforming Use: </a:t>
            </a:r>
            <a:r>
              <a:rPr lang="en-US" sz="2600" b="0" i="0">
                <a:effectLst/>
              </a:rPr>
              <a:t>A use of a building or of land which does not conform with the use regulations of the district in which it is situated, but which use existed at the time of the adoption, or amendment substantively affecting such use, of these regulations and complied with the Zoning Regulations at the time it was established.</a:t>
            </a:r>
          </a:p>
          <a:p>
            <a:endParaRPr lang="en-US" sz="2600"/>
          </a:p>
          <a:p>
            <a:endParaRPr lang="en-US" sz="2600"/>
          </a:p>
        </p:txBody>
      </p:sp>
    </p:spTree>
    <p:extLst>
      <p:ext uri="{BB962C8B-B14F-4D97-AF65-F5344CB8AC3E}">
        <p14:creationId xmlns:p14="http://schemas.microsoft.com/office/powerpoint/2010/main" val="1350565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BEE10A-DEF1-E7B3-58B9-76E8B86EFDD5}"/>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Summary of Key Takeaways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28D165D-5367-B8AF-DDF1-ABAB728CEC6D}"/>
              </a:ext>
            </a:extLst>
          </p:cNvPr>
          <p:cNvSpPr>
            <a:spLocks noGrp="1"/>
          </p:cNvSpPr>
          <p:nvPr>
            <p:ph idx="1"/>
          </p:nvPr>
        </p:nvSpPr>
        <p:spPr>
          <a:xfrm>
            <a:off x="6297233" y="518400"/>
            <a:ext cx="5218491" cy="5837949"/>
          </a:xfrm>
        </p:spPr>
        <p:txBody>
          <a:bodyPr anchor="ctr">
            <a:normAutofit/>
          </a:bodyPr>
          <a:lstStyle/>
          <a:p>
            <a:r>
              <a:rPr lang="en-US" sz="2400" b="1" dirty="0">
                <a:solidFill>
                  <a:schemeClr val="tx1">
                    <a:alpha val="80000"/>
                  </a:schemeClr>
                </a:solidFill>
              </a:rPr>
              <a:t>Lack of Uniformity in the Regulation of Nonconformities</a:t>
            </a:r>
          </a:p>
          <a:p>
            <a:pPr lvl="1"/>
            <a:r>
              <a:rPr lang="en-US" sz="2000" dirty="0">
                <a:solidFill>
                  <a:schemeClr val="tx1">
                    <a:alpha val="80000"/>
                  </a:schemeClr>
                </a:solidFill>
              </a:rPr>
              <a:t>A Model Zoning Regulation is needed consistent with Case Law, Numerous Revisions to the Zoning Enabling Act &amp; Zoning Practice</a:t>
            </a:r>
          </a:p>
          <a:p>
            <a:r>
              <a:rPr lang="en-US" sz="2400" b="1" dirty="0">
                <a:solidFill>
                  <a:schemeClr val="tx1">
                    <a:alpha val="80000"/>
                  </a:schemeClr>
                </a:solidFill>
              </a:rPr>
              <a:t>Excessive Focus on Abandonment, Discontinuance and Ceasing Nonconforming Buildings or Uses</a:t>
            </a:r>
          </a:p>
          <a:p>
            <a:pPr lvl="1"/>
            <a:r>
              <a:rPr lang="en-US" sz="2000" dirty="0">
                <a:solidFill>
                  <a:schemeClr val="tx1">
                    <a:alpha val="80000"/>
                  </a:schemeClr>
                </a:solidFill>
              </a:rPr>
              <a:t>Need for Increased municipal and regional level Planning to determine strategies to distinguish between “tear down” approaches and those aimed at protecting important cultural, economic and housing resources.</a:t>
            </a:r>
          </a:p>
          <a:p>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734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05FB-8969-175D-878B-056C6909908B}"/>
              </a:ext>
            </a:extLst>
          </p:cNvPr>
          <p:cNvSpPr>
            <a:spLocks noGrp="1"/>
          </p:cNvSpPr>
          <p:nvPr>
            <p:ph type="title"/>
          </p:nvPr>
        </p:nvSpPr>
        <p:spPr/>
        <p:txBody>
          <a:bodyPr/>
          <a:lstStyle/>
          <a:p>
            <a:pPr algn="ctr"/>
            <a:r>
              <a:rPr lang="en-US" dirty="0"/>
              <a:t>Relevant Case Law</a:t>
            </a:r>
          </a:p>
        </p:txBody>
      </p:sp>
      <p:sp>
        <p:nvSpPr>
          <p:cNvPr id="3" name="Content Placeholder 2">
            <a:extLst>
              <a:ext uri="{FF2B5EF4-FFF2-40B4-BE49-F238E27FC236}">
                <a16:creationId xmlns:a16="http://schemas.microsoft.com/office/drawing/2014/main" id="{6CC22A58-8675-EB44-9510-38457F2D8E1A}"/>
              </a:ext>
            </a:extLst>
          </p:cNvPr>
          <p:cNvSpPr>
            <a:spLocks noGrp="1"/>
          </p:cNvSpPr>
          <p:nvPr>
            <p:ph idx="1"/>
          </p:nvPr>
        </p:nvSpPr>
        <p:spPr/>
        <p:txBody>
          <a:bodyPr>
            <a:normAutofit fontScale="62500" lnSpcReduction="20000"/>
          </a:bodyPr>
          <a:lstStyle/>
          <a:p>
            <a:r>
              <a:rPr lang="en-US" dirty="0"/>
              <a:t>Connecticut Case Law	</a:t>
            </a:r>
          </a:p>
          <a:p>
            <a:r>
              <a:rPr lang="en-US" dirty="0"/>
              <a:t>Superior Court of Connecticut. “Urban Girls, Inc. v. Zoning Board of Appeals of Bridgeport” (2012).</a:t>
            </a:r>
          </a:p>
          <a:p>
            <a:r>
              <a:rPr lang="en-US" dirty="0"/>
              <a:t>Connecticut Court of Appeals. "Munroe v. Zoning Board of Town of Branford." In 818 A.2d 72, 75 Conn. App. 796 (Conn. App. 2003).</a:t>
            </a:r>
          </a:p>
          <a:p>
            <a:r>
              <a:rPr lang="en-US" dirty="0"/>
              <a:t>———. "Parker v. Zoning Commission of the Town of Washington." In 209 </a:t>
            </a:r>
            <a:r>
              <a:rPr lang="en-US" dirty="0" err="1"/>
              <a:t>Conn.App</a:t>
            </a:r>
            <a:r>
              <a:rPr lang="en-US" dirty="0"/>
              <a:t>, 631, 269 A.3d 157 (Conn. App, 2022). Hartford, CT, (2022).</a:t>
            </a:r>
          </a:p>
          <a:p>
            <a:r>
              <a:rPr lang="en-US" dirty="0"/>
              <a:t>———. "Verrillo v. Zoning Board of Appeals of Branford." In 155 </a:t>
            </a:r>
            <a:r>
              <a:rPr lang="en-US" dirty="0" err="1"/>
              <a:t>Conn.App</a:t>
            </a:r>
            <a:r>
              <a:rPr lang="en-US" dirty="0"/>
              <a:t>. 657, 111 A3d 473 (Conn. App. 2015). Hartford, CT, (2015).</a:t>
            </a:r>
          </a:p>
          <a:p>
            <a:r>
              <a:rPr lang="en-US" dirty="0"/>
              <a:t>Connecticut Supreme Court. "Helbig v.  Zoning Commission of the Noank Fire District." In 185. Conn. 294, 306, 440 A.2d 940 (1981).</a:t>
            </a:r>
          </a:p>
          <a:p>
            <a:r>
              <a:rPr lang="en-US" dirty="0"/>
              <a:t>———. "High Watch Recovery Center v. Planning and Zoning Commission." Hartford, CT, (2025).</a:t>
            </a:r>
          </a:p>
          <a:p>
            <a:r>
              <a:rPr lang="en-US" dirty="0"/>
              <a:t>———. “Point O’Woods Association Inc, v. Zoning Board of Appeals of the Town of Old Lyme”, 178 Conn. 364 (1979).</a:t>
            </a:r>
          </a:p>
          <a:p>
            <a:r>
              <a:rPr lang="en-US" dirty="0"/>
              <a:t>———. "Zachs v. Zoning Board of Appeals of Town of Avon." In 589 A.2d 351, 218 Conn. 324 (Conn. 1991). Hartford, CT, 1991.</a:t>
            </a:r>
          </a:p>
          <a:p>
            <a:endParaRPr lang="en-US" dirty="0"/>
          </a:p>
          <a:p>
            <a:endParaRPr lang="en-US" dirty="0"/>
          </a:p>
        </p:txBody>
      </p:sp>
    </p:spTree>
    <p:extLst>
      <p:ext uri="{BB962C8B-B14F-4D97-AF65-F5344CB8AC3E}">
        <p14:creationId xmlns:p14="http://schemas.microsoft.com/office/powerpoint/2010/main" val="3518828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F6C2-EBEB-DA69-302C-6C7D8192DA9A}"/>
              </a:ext>
            </a:extLst>
          </p:cNvPr>
          <p:cNvSpPr>
            <a:spLocks noGrp="1"/>
          </p:cNvSpPr>
          <p:nvPr>
            <p:ph type="title"/>
          </p:nvPr>
        </p:nvSpPr>
        <p:spPr>
          <a:xfrm>
            <a:off x="838200" y="252001"/>
            <a:ext cx="10515600" cy="1325563"/>
          </a:xfrm>
        </p:spPr>
        <p:txBody>
          <a:bodyPr/>
          <a:lstStyle/>
          <a:p>
            <a:pPr algn="ctr"/>
            <a:r>
              <a:rPr lang="en-US" dirty="0"/>
              <a:t>Relevant Law Journal Articles</a:t>
            </a:r>
          </a:p>
        </p:txBody>
      </p:sp>
      <p:sp>
        <p:nvSpPr>
          <p:cNvPr id="3" name="Content Placeholder 2">
            <a:extLst>
              <a:ext uri="{FF2B5EF4-FFF2-40B4-BE49-F238E27FC236}">
                <a16:creationId xmlns:a16="http://schemas.microsoft.com/office/drawing/2014/main" id="{A665947C-0E04-AA07-F47C-882E4B106E49}"/>
              </a:ext>
            </a:extLst>
          </p:cNvPr>
          <p:cNvSpPr>
            <a:spLocks noGrp="1"/>
          </p:cNvSpPr>
          <p:nvPr>
            <p:ph idx="1"/>
          </p:nvPr>
        </p:nvSpPr>
        <p:spPr>
          <a:xfrm>
            <a:off x="838200" y="1706252"/>
            <a:ext cx="10515600" cy="4593260"/>
          </a:xfrm>
        </p:spPr>
        <p:txBody>
          <a:bodyPr>
            <a:normAutofit fontScale="25000" lnSpcReduction="20000"/>
          </a:bodyPr>
          <a:lstStyle/>
          <a:p>
            <a:r>
              <a:rPr lang="en-US" sz="7200" dirty="0"/>
              <a:t>Maltbie, William M. "Legal Background of Zoning." Connecticut Bar Journal 22, no. 1 (1948): 2–9.</a:t>
            </a:r>
          </a:p>
          <a:p>
            <a:r>
              <a:rPr lang="en-US" sz="7200" dirty="0"/>
              <a:t>Strauss, Eric J., and Mary M. Geise. "Elimination of Nonconformities: The Case of Voluntary Discontinuance." Urban Lawyer 25, no. 1 (Winter 1993 1993): 159–78.</a:t>
            </a:r>
          </a:p>
          <a:p>
            <a:r>
              <a:rPr lang="en-US" sz="7200" dirty="0"/>
              <a:t>Sullivan, Peter B. "Powers of the Zoning Commission." Connecticut Bar Journal 52, no. 5 (1978): 356–64.</a:t>
            </a:r>
          </a:p>
          <a:p>
            <a:r>
              <a:rPr lang="en-US" sz="7200" dirty="0" err="1"/>
              <a:t>Sussna</a:t>
            </a:r>
            <a:r>
              <a:rPr lang="en-US" sz="7200" dirty="0"/>
              <a:t>, Stephen. "Abatement of Non-Conforming Uses and Structures." Connecticut Bar Journal 44, no. 4 (1970): 589–98.</a:t>
            </a:r>
          </a:p>
          <a:p>
            <a:r>
              <a:rPr lang="en-US" sz="7200" dirty="0" err="1"/>
              <a:t>Tondro</a:t>
            </a:r>
            <a:r>
              <a:rPr lang="en-US" sz="7200" dirty="0"/>
              <a:t>, Terry. Connecticut Land Use Regulation: Second Edition with Amendments through 2002. Wethersfield, CT: The Atlantic Law Book Company, 1992.</a:t>
            </a:r>
          </a:p>
          <a:p>
            <a:r>
              <a:rPr lang="en-US" sz="7200" dirty="0"/>
              <a:t>Walshe, John. "Zoning and the Nonconforming Use in Connecticut." Connecticut Bar Journal 45, no. 3 (1971): 427–50.</a:t>
            </a:r>
          </a:p>
          <a:p>
            <a:r>
              <a:rPr lang="en-US" sz="7200" dirty="0"/>
              <a:t>Dennis, Thomas G., Walter J. Gorski, Philip F. Karpel, and Joseph C. Lee. "Connecticut Law of Zoning (Part B)." Connecticut Bar Journal 41, no. 3 (1967): 453–527.</a:t>
            </a:r>
          </a:p>
          <a:p>
            <a:r>
              <a:rPr lang="en-US" sz="7200" dirty="0"/>
              <a:t>Infranca, John J., and M. Farr Ronnie. "Variances: A Canary in the Coal Mine for Zoning Reform?". Pepperdine Law Review 50, no. 3 (March 2023): 443–504.</a:t>
            </a:r>
          </a:p>
          <a:p>
            <a:endParaRPr lang="en-US" sz="5600" dirty="0"/>
          </a:p>
          <a:p>
            <a:endParaRPr lang="en-US" dirty="0"/>
          </a:p>
        </p:txBody>
      </p:sp>
    </p:spTree>
    <p:extLst>
      <p:ext uri="{BB962C8B-B14F-4D97-AF65-F5344CB8AC3E}">
        <p14:creationId xmlns:p14="http://schemas.microsoft.com/office/powerpoint/2010/main" val="2000922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55150-F7D4-E6FA-D0C7-0B0EDE5FB077}"/>
              </a:ext>
            </a:extLst>
          </p:cNvPr>
          <p:cNvSpPr>
            <a:spLocks noGrp="1"/>
          </p:cNvSpPr>
          <p:nvPr>
            <p:ph type="title"/>
          </p:nvPr>
        </p:nvSpPr>
        <p:spPr/>
        <p:txBody>
          <a:bodyPr/>
          <a:lstStyle/>
          <a:p>
            <a:pPr algn="ctr"/>
            <a:r>
              <a:rPr lang="en-US" dirty="0" err="1"/>
              <a:t>WestCOG</a:t>
            </a:r>
            <a:r>
              <a:rPr lang="en-US" dirty="0"/>
              <a:t> Study That Enabled this Training</a:t>
            </a:r>
          </a:p>
        </p:txBody>
      </p:sp>
      <p:sp>
        <p:nvSpPr>
          <p:cNvPr id="3" name="Content Placeholder 2">
            <a:extLst>
              <a:ext uri="{FF2B5EF4-FFF2-40B4-BE49-F238E27FC236}">
                <a16:creationId xmlns:a16="http://schemas.microsoft.com/office/drawing/2014/main" id="{34B6AD08-357C-88C3-BBAE-F345EE79D1A3}"/>
              </a:ext>
            </a:extLst>
          </p:cNvPr>
          <p:cNvSpPr>
            <a:spLocks noGrp="1"/>
          </p:cNvSpPr>
          <p:nvPr>
            <p:ph idx="1"/>
          </p:nvPr>
        </p:nvSpPr>
        <p:spPr/>
        <p:txBody>
          <a:bodyPr/>
          <a:lstStyle/>
          <a:p>
            <a:r>
              <a:rPr lang="en-US" dirty="0" err="1"/>
              <a:t>WestCOG</a:t>
            </a:r>
            <a:r>
              <a:rPr lang="en-US" dirty="0"/>
              <a:t>, </a:t>
            </a:r>
            <a:r>
              <a:rPr lang="en-US" i="1" dirty="0"/>
              <a:t>Zoning Nonconformities: Where Rules and Reality Diverge</a:t>
            </a:r>
            <a:r>
              <a:rPr lang="en-US" dirty="0"/>
              <a:t>, (November  18, 2025)</a:t>
            </a:r>
          </a:p>
          <a:p>
            <a:endParaRPr lang="en-US" dirty="0"/>
          </a:p>
          <a:p>
            <a:r>
              <a:rPr lang="en-US" dirty="0"/>
              <a:t>For more information: Contact </a:t>
            </a:r>
          </a:p>
          <a:p>
            <a:r>
              <a:rPr lang="en-US" dirty="0"/>
              <a:t>Tucker Beckett at </a:t>
            </a:r>
            <a:r>
              <a:rPr lang="en-US" dirty="0">
                <a:hlinkClick r:id="rId3"/>
              </a:rPr>
              <a:t>tbeckett@westcog.org</a:t>
            </a:r>
            <a:endParaRPr lang="en-US" dirty="0"/>
          </a:p>
          <a:p>
            <a:r>
              <a:rPr lang="en-US" dirty="0"/>
              <a:t>Charles Vidich at </a:t>
            </a:r>
            <a:r>
              <a:rPr lang="en-US" dirty="0">
                <a:hlinkClick r:id="rId4"/>
              </a:rPr>
              <a:t>cvidich@westcog.org</a:t>
            </a:r>
            <a:r>
              <a:rPr lang="en-US" dirty="0"/>
              <a:t> </a:t>
            </a:r>
          </a:p>
        </p:txBody>
      </p:sp>
    </p:spTree>
    <p:extLst>
      <p:ext uri="{BB962C8B-B14F-4D97-AF65-F5344CB8AC3E}">
        <p14:creationId xmlns:p14="http://schemas.microsoft.com/office/powerpoint/2010/main" val="357754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6BC669-9941-1465-218D-5DB247E4B563}"/>
              </a:ext>
            </a:extLst>
          </p:cNvPr>
          <p:cNvSpPr>
            <a:spLocks noGrp="1"/>
          </p:cNvSpPr>
          <p:nvPr>
            <p:ph type="title"/>
          </p:nvPr>
        </p:nvSpPr>
        <p:spPr>
          <a:xfrm>
            <a:off x="686834" y="1153572"/>
            <a:ext cx="3200400" cy="4461163"/>
          </a:xfrm>
        </p:spPr>
        <p:txBody>
          <a:bodyPr>
            <a:normAutofit/>
          </a:bodyPr>
          <a:lstStyle/>
          <a:p>
            <a:r>
              <a:rPr lang="en-US">
                <a:solidFill>
                  <a:srgbClr val="FFFFFF"/>
                </a:solidFill>
              </a:rPr>
              <a:t>Definitions from Bethel Zoning Regulations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D062A5-4B03-2317-02CD-0AE3C85801A8}"/>
              </a:ext>
            </a:extLst>
          </p:cNvPr>
          <p:cNvSpPr>
            <a:spLocks noGrp="1"/>
          </p:cNvSpPr>
          <p:nvPr>
            <p:ph idx="1"/>
          </p:nvPr>
        </p:nvSpPr>
        <p:spPr>
          <a:xfrm>
            <a:off x="4447308" y="591344"/>
            <a:ext cx="6906491" cy="5585619"/>
          </a:xfrm>
        </p:spPr>
        <p:txBody>
          <a:bodyPr anchor="ctr">
            <a:normAutofit/>
          </a:bodyPr>
          <a:lstStyle/>
          <a:p>
            <a:r>
              <a:rPr lang="en-US" sz="2000" b="1"/>
              <a:t>Nonconforming Related Terms</a:t>
            </a:r>
          </a:p>
          <a:p>
            <a:r>
              <a:rPr lang="en-US" sz="2000" b="1"/>
              <a:t>Nonconforming </a:t>
            </a:r>
            <a:r>
              <a:rPr lang="en-US" sz="2000"/>
              <a:t>– A situation or circumstance that does not conform to the applicable sections of these Regulations. </a:t>
            </a:r>
          </a:p>
          <a:p>
            <a:r>
              <a:rPr lang="en-US" sz="2000" b="1"/>
              <a:t>Nonconforming Building </a:t>
            </a:r>
            <a:r>
              <a:rPr lang="en-US" sz="2000"/>
              <a:t>– A building that does not conform to these Regulations with respect to size, area, height, setback or other requirement for the zone in which it is situated. </a:t>
            </a:r>
          </a:p>
          <a:p>
            <a:r>
              <a:rPr lang="en-US" sz="2000" b="1"/>
              <a:t>Nonconforming Lot </a:t>
            </a:r>
            <a:r>
              <a:rPr lang="en-US" sz="2000"/>
              <a:t>– A lot that does not conform to these Regulations with respect to area, width or other requirement for the zone in which it is situated. </a:t>
            </a:r>
          </a:p>
          <a:p>
            <a:r>
              <a:rPr lang="en-US" sz="2000" b="1"/>
              <a:t>Nonconforming, Pre-existing </a:t>
            </a:r>
            <a:r>
              <a:rPr lang="en-US" sz="2000"/>
              <a:t>– A nonconforming situation that predated the adoption of these Regulations or the applicable provision which resulted in the non-conformity. </a:t>
            </a:r>
          </a:p>
          <a:p>
            <a:r>
              <a:rPr lang="en-US" sz="2000" b="1"/>
              <a:t>Nonconforming Use </a:t>
            </a:r>
            <a:r>
              <a:rPr lang="en-US" sz="2000"/>
              <a:t>– A use of land or of a building that does not conform to these Regulations for the zone in which it is situated</a:t>
            </a:r>
          </a:p>
        </p:txBody>
      </p:sp>
    </p:spTree>
    <p:extLst>
      <p:ext uri="{BB962C8B-B14F-4D97-AF65-F5344CB8AC3E}">
        <p14:creationId xmlns:p14="http://schemas.microsoft.com/office/powerpoint/2010/main" val="1227876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B87A2-97A5-8455-3469-9E0B2F8CCC89}"/>
              </a:ext>
            </a:extLst>
          </p:cNvPr>
          <p:cNvSpPr>
            <a:spLocks noGrp="1"/>
          </p:cNvSpPr>
          <p:nvPr>
            <p:ph type="title"/>
          </p:nvPr>
        </p:nvSpPr>
        <p:spPr>
          <a:xfrm>
            <a:off x="686834" y="1153572"/>
            <a:ext cx="3200400" cy="4461163"/>
          </a:xfrm>
        </p:spPr>
        <p:txBody>
          <a:bodyPr>
            <a:normAutofit/>
          </a:bodyPr>
          <a:lstStyle/>
          <a:p>
            <a:r>
              <a:rPr lang="en-US">
                <a:solidFill>
                  <a:srgbClr val="FFFFFF"/>
                </a:solidFill>
              </a:rPr>
              <a:t>Definitions from New Milford Zoning Regulations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D95D270-3EEB-0CEA-FA1B-CF27D7FA7D4E}"/>
              </a:ext>
            </a:extLst>
          </p:cNvPr>
          <p:cNvSpPr>
            <a:spLocks noGrp="1"/>
          </p:cNvSpPr>
          <p:nvPr>
            <p:ph idx="1"/>
          </p:nvPr>
        </p:nvSpPr>
        <p:spPr>
          <a:xfrm>
            <a:off x="4447308" y="591344"/>
            <a:ext cx="6906491" cy="5585619"/>
          </a:xfrm>
        </p:spPr>
        <p:txBody>
          <a:bodyPr anchor="ctr">
            <a:normAutofit/>
          </a:bodyPr>
          <a:lstStyle/>
          <a:p>
            <a:r>
              <a:rPr lang="en-US" sz="1800" b="1"/>
              <a:t>Nonconforming Building or Structure</a:t>
            </a:r>
            <a:r>
              <a:rPr lang="en-US" sz="1800"/>
              <a:t>: A building or structure legally existing on the effective date of these regulations, which met all requirements of the zoning regulations then in force but does not meet the current requirements of these regulations; or a building or structure legally existing on the effective date of any amendment hereto which caused such building or structure to cease to meet the requirements of these regulations. (Effective: November 1, 2007)</a:t>
            </a:r>
          </a:p>
          <a:p>
            <a:r>
              <a:rPr lang="en-US" sz="1800"/>
              <a:t> </a:t>
            </a:r>
            <a:r>
              <a:rPr lang="en-US" sz="1800" b="1"/>
              <a:t>Nonconforming Lot</a:t>
            </a:r>
            <a:r>
              <a:rPr lang="en-US" sz="1800"/>
              <a:t>: A parcel of land separately recorded by deed or depicted on a subdivision map approved by the Planning Commission and duly filed in the office of the Town Clerk prior to the effective date of these regulations or any amendments thereto, or any zoning change which fails to meet the area, shape, frontage or any other applicable requirements of these regulations pertaining to lots. (Effective: November 1, 2007) </a:t>
            </a:r>
          </a:p>
          <a:p>
            <a:r>
              <a:rPr lang="en-US" sz="1800" b="1"/>
              <a:t>Nonconforming Use</a:t>
            </a:r>
            <a:r>
              <a:rPr lang="en-US" sz="1800"/>
              <a:t>: A use of land, which does not conform to the regulations of the use district in which it is, located and which was a lawful use at the time these regulations or any amendments thereto became effective. </a:t>
            </a:r>
          </a:p>
        </p:txBody>
      </p:sp>
    </p:spTree>
    <p:extLst>
      <p:ext uri="{BB962C8B-B14F-4D97-AF65-F5344CB8AC3E}">
        <p14:creationId xmlns:p14="http://schemas.microsoft.com/office/powerpoint/2010/main" val="209749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51439-92D8-468A-ABE6-0D954F7F282A}"/>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Definitions on Changes to Nonconforming Use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264F29-7A49-2F5F-1DD8-6E89F6532160}"/>
              </a:ext>
            </a:extLst>
          </p:cNvPr>
          <p:cNvSpPr>
            <a:spLocks noGrp="1"/>
          </p:cNvSpPr>
          <p:nvPr>
            <p:ph idx="1"/>
          </p:nvPr>
        </p:nvSpPr>
        <p:spPr>
          <a:xfrm>
            <a:off x="4447308" y="591344"/>
            <a:ext cx="6906491" cy="5585619"/>
          </a:xfrm>
        </p:spPr>
        <p:txBody>
          <a:bodyPr anchor="ctr">
            <a:normAutofit/>
          </a:bodyPr>
          <a:lstStyle/>
          <a:p>
            <a:r>
              <a:rPr lang="en-US" sz="2200"/>
              <a:t> </a:t>
            </a:r>
            <a:r>
              <a:rPr lang="en-US" sz="2200" b="1"/>
              <a:t>Intensification</a:t>
            </a:r>
            <a:r>
              <a:rPr lang="en-US" sz="2200"/>
              <a:t> generally refers to an increase in the degree or volume of an existing nonconforming use, as long as it remains consistent with the original nature and purpose of the use. This could involve doing "more of the same," such as handling more customers or operating for longer hours within the same established season. .</a:t>
            </a:r>
          </a:p>
          <a:p>
            <a:pPr marL="0" indent="0">
              <a:buNone/>
            </a:pPr>
            <a:endParaRPr lang="en-US" sz="2200"/>
          </a:p>
          <a:p>
            <a:r>
              <a:rPr lang="en-US" sz="2200" b="1"/>
              <a:t>Expansion</a:t>
            </a:r>
            <a:r>
              <a:rPr lang="en-US" sz="2200"/>
              <a:t> involves a qualitative change in the nature or purpose of the nonconforming use, or an increase in area or time devoted to the use. This is generally disallowed under Connecticut law. Examples of expansion include adding winter operations to a historically seasonal business, constructing new buildings beyond the original footprint, or converting a seasonal use into a year-round operation. .</a:t>
            </a:r>
          </a:p>
          <a:p>
            <a:endParaRPr lang="en-US" sz="2200"/>
          </a:p>
          <a:p>
            <a:endParaRPr lang="en-US" sz="2200"/>
          </a:p>
        </p:txBody>
      </p:sp>
    </p:spTree>
    <p:extLst>
      <p:ext uri="{BB962C8B-B14F-4D97-AF65-F5344CB8AC3E}">
        <p14:creationId xmlns:p14="http://schemas.microsoft.com/office/powerpoint/2010/main" val="158802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A1F86-E4C4-D452-C8C9-0FC5C3797D2C}"/>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Examples of Expanding Nonconforming Use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FE22ADA-9D15-7C11-93A3-2511FB3973BD}"/>
              </a:ext>
            </a:extLst>
          </p:cNvPr>
          <p:cNvSpPr>
            <a:spLocks noGrp="1"/>
          </p:cNvSpPr>
          <p:nvPr>
            <p:ph idx="1"/>
          </p:nvPr>
        </p:nvSpPr>
        <p:spPr>
          <a:xfrm>
            <a:off x="4447308" y="591344"/>
            <a:ext cx="6906491" cy="5585619"/>
          </a:xfrm>
        </p:spPr>
        <p:txBody>
          <a:bodyPr anchor="ctr">
            <a:normAutofit/>
          </a:bodyPr>
          <a:lstStyle/>
          <a:p>
            <a:r>
              <a:rPr lang="en-US" dirty="0"/>
              <a:t>Enlarging building or footprint where the nonconforming use is housed.</a:t>
            </a:r>
          </a:p>
          <a:p>
            <a:r>
              <a:rPr lang="en-US" dirty="0"/>
              <a:t>Extending use to additional buildings or land on the property that were not previously part of the nonconforming use.</a:t>
            </a:r>
          </a:p>
          <a:p>
            <a:r>
              <a:rPr lang="en-US" dirty="0"/>
              <a:t>Increasing the site area or floor area occupied by nonconforming use.</a:t>
            </a:r>
          </a:p>
          <a:p>
            <a:r>
              <a:rPr lang="en-US" dirty="0"/>
              <a:t>Increasing the number of structures or size of any structure housing the nonconforming use.</a:t>
            </a:r>
          </a:p>
          <a:p>
            <a:r>
              <a:rPr lang="en-US" dirty="0"/>
              <a:t>Increasing amount, volume, or intensity of a nonconforming business use.</a:t>
            </a:r>
          </a:p>
          <a:p>
            <a:endParaRPr lang="en-US" dirty="0"/>
          </a:p>
        </p:txBody>
      </p:sp>
    </p:spTree>
    <p:extLst>
      <p:ext uri="{BB962C8B-B14F-4D97-AF65-F5344CB8AC3E}">
        <p14:creationId xmlns:p14="http://schemas.microsoft.com/office/powerpoint/2010/main" val="1218950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290582-D172-6AFF-CF42-BA95CF2F7040}"/>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Examples of Intensified Nonconforming Use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4EDBFFC-F4EF-6534-2CDF-0DCBF3F5F918}"/>
              </a:ext>
            </a:extLst>
          </p:cNvPr>
          <p:cNvSpPr>
            <a:spLocks noGrp="1"/>
          </p:cNvSpPr>
          <p:nvPr>
            <p:ph idx="1"/>
          </p:nvPr>
        </p:nvSpPr>
        <p:spPr>
          <a:xfrm>
            <a:off x="4447308" y="591344"/>
            <a:ext cx="6906491" cy="5585619"/>
          </a:xfrm>
        </p:spPr>
        <p:txBody>
          <a:bodyPr anchor="ctr">
            <a:normAutofit/>
          </a:bodyPr>
          <a:lstStyle/>
          <a:p>
            <a:r>
              <a:rPr lang="en-US" dirty="0"/>
              <a:t>A manufacturing plant that predates zoning changes allows it to continue operating in a residential zone. If the plant increases its production volume or operates more hours per day within the existing building, it's considered an intensification.</a:t>
            </a:r>
          </a:p>
          <a:p>
            <a:r>
              <a:rPr lang="en-US" dirty="0"/>
              <a:t>An increase in the volume of business or number of customers or longer operating hours within the same season.</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3231624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1602</TotalTime>
  <Words>8892</Words>
  <Application>Microsoft Office PowerPoint</Application>
  <PresentationFormat>Widescreen</PresentationFormat>
  <Paragraphs>710</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Aptos</vt:lpstr>
      <vt:lpstr>Aptos Display</vt:lpstr>
      <vt:lpstr>Aptos Narrow</vt:lpstr>
      <vt:lpstr>Arial</vt:lpstr>
      <vt:lpstr>Calibri</vt:lpstr>
      <vt:lpstr>Ideal Sans Light</vt:lpstr>
      <vt:lpstr>Office Theme</vt:lpstr>
      <vt:lpstr>PowerPoint Presentation</vt:lpstr>
      <vt:lpstr>Overview of Training</vt:lpstr>
      <vt:lpstr>Definitions, Case Law &amp; History</vt:lpstr>
      <vt:lpstr>Definitions from Weston Zoning Regulations </vt:lpstr>
      <vt:lpstr>Definitions from Bethel Zoning Regulations</vt:lpstr>
      <vt:lpstr>Definitions from New Milford Zoning Regulations</vt:lpstr>
      <vt:lpstr>Definitions on Changes to Nonconforming Use</vt:lpstr>
      <vt:lpstr>Examples of Expanding Nonconforming Use</vt:lpstr>
      <vt:lpstr>Examples of Intensified Nonconforming Use</vt:lpstr>
      <vt:lpstr>Case Law on Changing Nonconforming Uses</vt:lpstr>
      <vt:lpstr>Case Law on Changing Nonconforming Uses</vt:lpstr>
      <vt:lpstr>Connecticut Case Law &amp; Laws Bearing on Nonconforming Uses &amp; Buildings</vt:lpstr>
      <vt:lpstr>Approving Changes to Nonconformities </vt:lpstr>
      <vt:lpstr>PowerPoint Presentation</vt:lpstr>
      <vt:lpstr>PowerPoint Presentation</vt:lpstr>
      <vt:lpstr>World of Accessory Structures: The Challenge of Managing Potential Nonconformities</vt:lpstr>
      <vt:lpstr>Criteria for Change of Nonconformities </vt:lpstr>
      <vt:lpstr>Nonconforming Use Regulations: Flexibility versus Conformity </vt:lpstr>
      <vt:lpstr>Flexible Approaches to Nonconforming Uses </vt:lpstr>
      <vt:lpstr>PowerPoint Presentation</vt:lpstr>
      <vt:lpstr>PowerPoint Presentation</vt:lpstr>
      <vt:lpstr>Nonconforming Uses May be Changed </vt:lpstr>
      <vt:lpstr>Nonconformities: Exceptions &amp; Expansions</vt:lpstr>
      <vt:lpstr>Dangers of Excessive Focus on Ceasing Operations, Abandonment, or Discontinuance</vt:lpstr>
      <vt:lpstr>26 Municipalities Address Need for Flexible Approaches to Nonconforming Lots</vt:lpstr>
      <vt:lpstr>PowerPoint Presentation</vt:lpstr>
      <vt:lpstr>PowerPoint Presentation</vt:lpstr>
      <vt:lpstr>PowerPoint Presentation</vt:lpstr>
      <vt:lpstr>Uniformity Rule Applied to Nonconforming Buildings </vt:lpstr>
      <vt:lpstr>PowerPoint Presentation</vt:lpstr>
      <vt:lpstr>PowerPoint Presentation</vt:lpstr>
      <vt:lpstr>PowerPoint Presentation</vt:lpstr>
      <vt:lpstr>PowerPoint Presentation</vt:lpstr>
      <vt:lpstr>PowerPoint Presentation</vt:lpstr>
      <vt:lpstr>Conformity versus Intent of Property Owner </vt:lpstr>
      <vt:lpstr>PowerPoint Presentation</vt:lpstr>
      <vt:lpstr> Urban Girls, Inc. v. Zoning Board of Appeals of Bridgeport (2012) </vt:lpstr>
      <vt:lpstr>PowerPoint Presentation</vt:lpstr>
      <vt:lpstr>Summary of Key Takeaways</vt:lpstr>
      <vt:lpstr>Summary of Key Takeaways</vt:lpstr>
      <vt:lpstr>Relevant Case Law</vt:lpstr>
      <vt:lpstr>Relevant Law Journal Articles</vt:lpstr>
      <vt:lpstr>WestCOG Study That Enabled this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Charles Vidich</dc:creator>
  <cp:lastModifiedBy>Charles Vidich</cp:lastModifiedBy>
  <cp:revision>21</cp:revision>
  <cp:lastPrinted>2025-12-15T20:31:23Z</cp:lastPrinted>
  <dcterms:created xsi:type="dcterms:W3CDTF">2025-07-13T23:49:27Z</dcterms:created>
  <dcterms:modified xsi:type="dcterms:W3CDTF">2025-12-15T22:09:34Z</dcterms:modified>
</cp:coreProperties>
</file>