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58" r:id="rId4"/>
    <p:sldId id="259" r:id="rId5"/>
    <p:sldId id="260" r:id="rId6"/>
    <p:sldId id="332" r:id="rId7"/>
    <p:sldId id="333" r:id="rId8"/>
    <p:sldId id="372" r:id="rId9"/>
    <p:sldId id="373" r:id="rId10"/>
    <p:sldId id="374" r:id="rId11"/>
    <p:sldId id="350" r:id="rId12"/>
    <p:sldId id="334" r:id="rId13"/>
    <p:sldId id="336" r:id="rId14"/>
    <p:sldId id="353" r:id="rId15"/>
    <p:sldId id="376" r:id="rId16"/>
    <p:sldId id="354" r:id="rId17"/>
    <p:sldId id="358" r:id="rId18"/>
    <p:sldId id="356" r:id="rId19"/>
    <p:sldId id="348" r:id="rId20"/>
    <p:sldId id="357" r:id="rId21"/>
    <p:sldId id="352" r:id="rId22"/>
    <p:sldId id="371" r:id="rId23"/>
    <p:sldId id="370" r:id="rId24"/>
    <p:sldId id="375" r:id="rId25"/>
    <p:sldId id="377" r:id="rId26"/>
    <p:sldId id="359" r:id="rId27"/>
    <p:sldId id="337" r:id="rId28"/>
    <p:sldId id="340" r:id="rId29"/>
    <p:sldId id="338" r:id="rId30"/>
    <p:sldId id="339" r:id="rId31"/>
    <p:sldId id="360" r:id="rId32"/>
    <p:sldId id="341" r:id="rId33"/>
    <p:sldId id="342" r:id="rId34"/>
    <p:sldId id="364" r:id="rId35"/>
    <p:sldId id="343" r:id="rId36"/>
    <p:sldId id="362" r:id="rId37"/>
    <p:sldId id="344" r:id="rId38"/>
    <p:sldId id="379" r:id="rId39"/>
    <p:sldId id="378" r:id="rId40"/>
    <p:sldId id="380" r:id="rId41"/>
    <p:sldId id="345" r:id="rId42"/>
    <p:sldId id="361" r:id="rId43"/>
    <p:sldId id="347" r:id="rId44"/>
    <p:sldId id="346" r:id="rId45"/>
    <p:sldId id="363" r:id="rId46"/>
    <p:sldId id="365" r:id="rId47"/>
    <p:sldId id="367" r:id="rId48"/>
    <p:sldId id="369" r:id="rId49"/>
    <p:sldId id="368"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72EF40-B3E7-16D3-F761-B6A6E170C28E}" name="Kristin Floberg" initials="KF" userId="S::kfloberg@westcog.org::289b6691-2f15-4360-8f9f-e7a960deec43" providerId="AD"/>
  <p188:author id="{469972FC-42CF-A633-BDD4-E509C8F0B9DE}" name="Charles Vidich" initials="CV" userId="891f64f55cd82e7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FF33"/>
    <a:srgbClr val="66CCFF"/>
    <a:srgbClr val="CCCCFF"/>
    <a:srgbClr val="CCFF99"/>
    <a:srgbClr val="CCFFFF"/>
    <a:srgbClr val="CCFFCC"/>
    <a:srgbClr val="33CC33"/>
    <a:srgbClr val="CCFF66"/>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DFE2E8-93DD-4497-B198-5F9A04C5E5EF}" v="225" dt="2024-10-23T20:35:49.7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97" autoAdjust="0"/>
    <p:restoredTop sz="63557" autoAdjust="0"/>
  </p:normalViewPr>
  <p:slideViewPr>
    <p:cSldViewPr snapToGrid="0">
      <p:cViewPr>
        <p:scale>
          <a:sx n="52" d="100"/>
          <a:sy n="52" d="100"/>
        </p:scale>
        <p:origin x="1690" y="53"/>
      </p:cViewPr>
      <p:guideLst/>
    </p:cSldViewPr>
  </p:slideViewPr>
  <p:outlineViewPr>
    <p:cViewPr>
      <p:scale>
        <a:sx n="33" d="100"/>
        <a:sy n="33" d="100"/>
      </p:scale>
      <p:origin x="0" y="-7670"/>
    </p:cViewPr>
  </p:outlineViewPr>
  <p:notesTextViewPr>
    <p:cViewPr>
      <p:scale>
        <a:sx n="200" d="100"/>
        <a:sy n="200" d="100"/>
      </p:scale>
      <p:origin x="0" y="0"/>
    </p:cViewPr>
  </p:notesTextViewPr>
  <p:notesViewPr>
    <p:cSldViewPr snapToGrid="0">
      <p:cViewPr>
        <p:scale>
          <a:sx n="122" d="100"/>
          <a:sy n="122" d="100"/>
        </p:scale>
        <p:origin x="1872" y="-17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t>Types of Floating Zones Adopted</a:t>
            </a:r>
            <a:r>
              <a:rPr lang="en-US" sz="2000" b="1" baseline="0"/>
              <a:t> in Connecticut: 2024</a:t>
            </a:r>
            <a:endParaRPr lang="en-US" sz="2000" b="1"/>
          </a:p>
        </c:rich>
      </c:tx>
      <c:layout>
        <c:manualLayout>
          <c:xMode val="edge"/>
          <c:yMode val="edge"/>
          <c:x val="0.23903260326614351"/>
          <c:y val="1.211155408881774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'Types Floaters Data'!$D$54</c:f>
              <c:strCache>
                <c:ptCount val="1"/>
                <c:pt idx="0">
                  <c:v>Number</c:v>
                </c:pt>
              </c:strCache>
            </c:strRef>
          </c:tx>
          <c:spPr>
            <a:solidFill>
              <a:srgbClr val="33CCFF"/>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'Types Floaters Data'!$B$55:$B$74</c:f>
              <c:strCache>
                <c:ptCount val="20"/>
                <c:pt idx="0">
                  <c:v>Planned Development Dist.</c:v>
                </c:pt>
                <c:pt idx="1">
                  <c:v>Planned Residential Development</c:v>
                </c:pt>
                <c:pt idx="2">
                  <c:v>Age Restricted Housing</c:v>
                </c:pt>
                <c:pt idx="3">
                  <c:v>Mixed Use Development</c:v>
                </c:pt>
                <c:pt idx="4">
                  <c:v>Planned Industrial Development</c:v>
                </c:pt>
                <c:pt idx="5">
                  <c:v>Planned Elderly Housing</c:v>
                </c:pt>
                <c:pt idx="6">
                  <c:v>Planned Commercial Development</c:v>
                </c:pt>
                <c:pt idx="7">
                  <c:v>Design Multi-Family</c:v>
                </c:pt>
                <c:pt idx="8">
                  <c:v>Planned Recreational Development</c:v>
                </c:pt>
                <c:pt idx="9">
                  <c:v>Agricultural Business</c:v>
                </c:pt>
                <c:pt idx="10">
                  <c:v>Conservation Subdivision Dist.</c:v>
                </c:pt>
                <c:pt idx="11">
                  <c:v>Village Design Zone</c:v>
                </c:pt>
                <c:pt idx="12">
                  <c:v>Housing Opportunity Dist.</c:v>
                </c:pt>
                <c:pt idx="13">
                  <c:v>Medical Office Research</c:v>
                </c:pt>
                <c:pt idx="14">
                  <c:v>Main Street Design</c:v>
                </c:pt>
                <c:pt idx="15">
                  <c:v>Affordable Housing</c:v>
                </c:pt>
                <c:pt idx="16">
                  <c:v>Adaptive Reuse Zone</c:v>
                </c:pt>
                <c:pt idx="17">
                  <c:v>Assisted &amp; Independent Living</c:v>
                </c:pt>
                <c:pt idx="18">
                  <c:v>Designed Single Family</c:v>
                </c:pt>
                <c:pt idx="19">
                  <c:v>Golf Course</c:v>
                </c:pt>
              </c:strCache>
              <c:extLst/>
            </c:strRef>
          </c:cat>
          <c:val>
            <c:numRef>
              <c:f>'Types Floaters Data'!$D$55:$D$74</c:f>
              <c:numCache>
                <c:formatCode>General</c:formatCode>
                <c:ptCount val="20"/>
                <c:pt idx="0">
                  <c:v>13</c:v>
                </c:pt>
                <c:pt idx="1">
                  <c:v>13</c:v>
                </c:pt>
                <c:pt idx="2">
                  <c:v>10</c:v>
                </c:pt>
                <c:pt idx="3">
                  <c:v>6</c:v>
                </c:pt>
                <c:pt idx="4">
                  <c:v>6</c:v>
                </c:pt>
                <c:pt idx="5">
                  <c:v>5</c:v>
                </c:pt>
                <c:pt idx="6">
                  <c:v>4</c:v>
                </c:pt>
                <c:pt idx="7">
                  <c:v>4</c:v>
                </c:pt>
                <c:pt idx="8">
                  <c:v>3</c:v>
                </c:pt>
                <c:pt idx="9">
                  <c:v>3</c:v>
                </c:pt>
                <c:pt idx="10">
                  <c:v>3</c:v>
                </c:pt>
                <c:pt idx="11">
                  <c:v>3</c:v>
                </c:pt>
                <c:pt idx="12">
                  <c:v>2</c:v>
                </c:pt>
                <c:pt idx="13">
                  <c:v>2</c:v>
                </c:pt>
                <c:pt idx="14">
                  <c:v>2</c:v>
                </c:pt>
                <c:pt idx="15">
                  <c:v>2</c:v>
                </c:pt>
                <c:pt idx="16">
                  <c:v>2</c:v>
                </c:pt>
                <c:pt idx="17">
                  <c:v>1</c:v>
                </c:pt>
                <c:pt idx="18">
                  <c:v>1</c:v>
                </c:pt>
                <c:pt idx="19">
                  <c:v>1</c:v>
                </c:pt>
              </c:numCache>
            </c:numRef>
          </c:val>
          <c:extLst>
            <c:ext xmlns:c16="http://schemas.microsoft.com/office/drawing/2014/chart" uri="{C3380CC4-5D6E-409C-BE32-E72D297353CC}">
              <c16:uniqueId val="{00000000-2A74-467A-A6E4-0BC8DF09EE88}"/>
            </c:ext>
          </c:extLst>
        </c:ser>
        <c:dLbls>
          <c:showLegendKey val="0"/>
          <c:showVal val="0"/>
          <c:showCatName val="0"/>
          <c:showSerName val="0"/>
          <c:showPercent val="0"/>
          <c:showBubbleSize val="0"/>
        </c:dLbls>
        <c:gapWidth val="139"/>
        <c:axId val="276422095"/>
        <c:axId val="276419695"/>
      </c:barChart>
      <c:catAx>
        <c:axId val="27642209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Types</a:t>
                </a:r>
                <a:r>
                  <a:rPr lang="en-US" sz="1400" b="1" baseline="0"/>
                  <a:t> fof Floating Zones</a:t>
                </a:r>
                <a:endParaRPr lang="en-US" sz="14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76419695"/>
        <c:crosses val="autoZero"/>
        <c:auto val="1"/>
        <c:lblAlgn val="ctr"/>
        <c:lblOffset val="100"/>
        <c:noMultiLvlLbl val="0"/>
      </c:catAx>
      <c:valAx>
        <c:axId val="27641969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Number of Flaoting Zones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6422095"/>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C00000"/>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Types of Hard Tethers in Floating Zones in Connecticut:</a:t>
            </a:r>
            <a:r>
              <a:rPr lang="en-US" sz="2000" b="1" baseline="0" dirty="0"/>
              <a:t> 2024</a:t>
            </a:r>
            <a:endParaRPr lang="en-US" sz="20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641711285878523"/>
          <c:y val="9.571163565902191E-2"/>
          <c:w val="0.69596321573423092"/>
          <c:h val="0.79961068188208462"/>
        </c:manualLayout>
      </c:layout>
      <c:barChart>
        <c:barDir val="bar"/>
        <c:grouping val="clustered"/>
        <c:varyColors val="0"/>
        <c:ser>
          <c:idx val="0"/>
          <c:order val="0"/>
          <c:tx>
            <c:strRef>
              <c:f>'Final Tether SUM'!$C$4</c:f>
              <c:strCache>
                <c:ptCount val="1"/>
                <c:pt idx="0">
                  <c:v>Number</c:v>
                </c:pt>
              </c:strCache>
            </c:strRef>
          </c:tx>
          <c:spPr>
            <a:solidFill>
              <a:schemeClr val="accent1"/>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 Tether SUM'!$B$5:$B$15</c:f>
              <c:strCache>
                <c:ptCount val="11"/>
                <c:pt idx="0">
                  <c:v>Acreage Tether</c:v>
                </c:pt>
                <c:pt idx="1">
                  <c:v>Consistent with POCD</c:v>
                </c:pt>
                <c:pt idx="2">
                  <c:v>Zone Tethers</c:v>
                </c:pt>
                <c:pt idx="3">
                  <c:v>Specific  Highway Tethers</c:v>
                </c:pt>
                <c:pt idx="4">
                  <c:v>Public Water &amp; Sewer</c:v>
                </c:pt>
                <c:pt idx="5">
                  <c:v>Minimum Road Frontage</c:v>
                </c:pt>
                <c:pt idx="6">
                  <c:v>Distance to Specific Locations or Roads</c:v>
                </c:pt>
                <c:pt idx="7">
                  <c:v>No Specific Tether</c:v>
                </c:pt>
                <c:pt idx="8">
                  <c:v>Unused Work Buildings</c:v>
                </c:pt>
                <c:pt idx="9">
                  <c:v>Public Water</c:v>
                </c:pt>
                <c:pt idx="10">
                  <c:v>Excludes Specific Zones</c:v>
                </c:pt>
              </c:strCache>
              <c:extLst/>
            </c:strRef>
          </c:cat>
          <c:val>
            <c:numRef>
              <c:f>'Final Tether SUM'!$C$5:$C$15</c:f>
              <c:numCache>
                <c:formatCode>General</c:formatCode>
                <c:ptCount val="11"/>
                <c:pt idx="0">
                  <c:v>63</c:v>
                </c:pt>
                <c:pt idx="1">
                  <c:v>47</c:v>
                </c:pt>
                <c:pt idx="2">
                  <c:v>33</c:v>
                </c:pt>
                <c:pt idx="3">
                  <c:v>33</c:v>
                </c:pt>
                <c:pt idx="4">
                  <c:v>31</c:v>
                </c:pt>
                <c:pt idx="5">
                  <c:v>20</c:v>
                </c:pt>
                <c:pt idx="6">
                  <c:v>11</c:v>
                </c:pt>
                <c:pt idx="7">
                  <c:v>5</c:v>
                </c:pt>
                <c:pt idx="8">
                  <c:v>2</c:v>
                </c:pt>
                <c:pt idx="9">
                  <c:v>1</c:v>
                </c:pt>
                <c:pt idx="10">
                  <c:v>1</c:v>
                </c:pt>
              </c:numCache>
            </c:numRef>
          </c:val>
          <c:extLst>
            <c:ext xmlns:c16="http://schemas.microsoft.com/office/drawing/2014/chart" uri="{C3380CC4-5D6E-409C-BE32-E72D297353CC}">
              <c16:uniqueId val="{00000000-B4E6-4D85-95C1-6EAE17DB0CC4}"/>
            </c:ext>
          </c:extLst>
        </c:ser>
        <c:dLbls>
          <c:showLegendKey val="0"/>
          <c:showVal val="0"/>
          <c:showCatName val="0"/>
          <c:showSerName val="0"/>
          <c:showPercent val="0"/>
          <c:showBubbleSize val="0"/>
        </c:dLbls>
        <c:gapWidth val="86"/>
        <c:axId val="1881681872"/>
        <c:axId val="1881679952"/>
      </c:barChart>
      <c:catAx>
        <c:axId val="1881681872"/>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Types of Tethers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881679952"/>
        <c:crosses val="autoZero"/>
        <c:auto val="1"/>
        <c:lblAlgn val="ctr"/>
        <c:lblOffset val="100"/>
        <c:noMultiLvlLbl val="0"/>
      </c:catAx>
      <c:valAx>
        <c:axId val="18816799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Number of Tethers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881681872"/>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C00000"/>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r>
              <a:rPr lang="en-US" sz="2800" dirty="0"/>
              <a:t>Types of Soft Tethers Adopted in Connecticut: 2024</a:t>
            </a:r>
          </a:p>
        </c:rich>
      </c:tx>
      <c:overlay val="0"/>
      <c:spPr>
        <a:noFill/>
        <a:ln>
          <a:noFill/>
        </a:ln>
        <a:effectLst/>
      </c:spPr>
      <c:txPr>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'Final Tether SUM'!$C$18</c:f>
              <c:strCache>
                <c:ptCount val="1"/>
                <c:pt idx="0">
                  <c:v>Number</c:v>
                </c:pt>
              </c:strCache>
            </c:strRef>
          </c:tx>
          <c:spPr>
            <a:solidFill>
              <a:schemeClr val="accent1"/>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 Tether SUM'!$B$19:$B$30</c:f>
              <c:strCache>
                <c:ptCount val="12"/>
                <c:pt idx="0">
                  <c:v>Requires Master Plan</c:v>
                </c:pt>
                <c:pt idx="1">
                  <c:v>Neighborhood Compatibility</c:v>
                </c:pt>
                <c:pt idx="2">
                  <c:v>Preserves Ecological Significant Areas</c:v>
                </c:pt>
                <c:pt idx="3">
                  <c:v>Suitable Road Capacity</c:v>
                </c:pt>
                <c:pt idx="4">
                  <c:v>Buildable Land Criteria</c:v>
                </c:pt>
                <c:pt idx="5">
                  <c:v>Protects Historic Sites</c:v>
                </c:pt>
                <c:pt idx="6">
                  <c:v>Adequate Utilities/ Infrastructure</c:v>
                </c:pt>
                <c:pt idx="7">
                  <c:v>Adequate  Underground Utilities</c:v>
                </c:pt>
                <c:pt idx="8">
                  <c:v>Preserves Agricultural Land</c:v>
                </c:pt>
                <c:pt idx="9">
                  <c:v>Preserves Parks or Open Space</c:v>
                </c:pt>
                <c:pt idx="10">
                  <c:v>Protects Drinking Water</c:v>
                </c:pt>
                <c:pt idx="11">
                  <c:v>Protects Watershed</c:v>
                </c:pt>
              </c:strCache>
            </c:strRef>
          </c:cat>
          <c:val>
            <c:numRef>
              <c:f>'Final Tether SUM'!$C$19:$C$30</c:f>
              <c:numCache>
                <c:formatCode>General</c:formatCode>
                <c:ptCount val="12"/>
                <c:pt idx="0">
                  <c:v>34</c:v>
                </c:pt>
                <c:pt idx="1">
                  <c:v>29</c:v>
                </c:pt>
                <c:pt idx="2">
                  <c:v>14</c:v>
                </c:pt>
                <c:pt idx="3">
                  <c:v>13</c:v>
                </c:pt>
                <c:pt idx="4">
                  <c:v>12</c:v>
                </c:pt>
                <c:pt idx="5">
                  <c:v>12</c:v>
                </c:pt>
                <c:pt idx="6">
                  <c:v>6</c:v>
                </c:pt>
                <c:pt idx="7">
                  <c:v>6</c:v>
                </c:pt>
                <c:pt idx="8">
                  <c:v>4</c:v>
                </c:pt>
                <c:pt idx="9">
                  <c:v>4</c:v>
                </c:pt>
                <c:pt idx="10">
                  <c:v>2</c:v>
                </c:pt>
                <c:pt idx="11">
                  <c:v>1</c:v>
                </c:pt>
              </c:numCache>
            </c:numRef>
          </c:val>
          <c:extLst>
            <c:ext xmlns:c16="http://schemas.microsoft.com/office/drawing/2014/chart" uri="{C3380CC4-5D6E-409C-BE32-E72D297353CC}">
              <c16:uniqueId val="{00000000-0E60-40B7-BFF7-5CC40981588D}"/>
            </c:ext>
          </c:extLst>
        </c:ser>
        <c:dLbls>
          <c:showLegendKey val="0"/>
          <c:showVal val="1"/>
          <c:showCatName val="0"/>
          <c:showSerName val="0"/>
          <c:showPercent val="0"/>
          <c:showBubbleSize val="0"/>
        </c:dLbls>
        <c:gapWidth val="85"/>
        <c:axId val="1295742096"/>
        <c:axId val="1295741616"/>
      </c:barChart>
      <c:catAx>
        <c:axId val="1295742096"/>
        <c:scaling>
          <c:orientation val="minMax"/>
        </c:scaling>
        <c:delete val="0"/>
        <c:axPos val="l"/>
        <c:title>
          <c:tx>
            <c:rich>
              <a:bodyPr rot="-54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r>
                  <a:rPr lang="en-US" sz="1400" b="1"/>
                  <a:t>Types of Soft tethers</a:t>
                </a:r>
              </a:p>
            </c:rich>
          </c:tx>
          <c:overlay val="0"/>
          <c:spPr>
            <a:noFill/>
            <a:ln>
              <a:noFill/>
            </a:ln>
            <a:effectLst/>
          </c:spPr>
          <c:txPr>
            <a:bodyPr rot="-54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baseline="0">
                <a:solidFill>
                  <a:schemeClr val="tx1">
                    <a:lumMod val="65000"/>
                    <a:lumOff val="35000"/>
                  </a:schemeClr>
                </a:solidFill>
                <a:latin typeface="+mn-lt"/>
                <a:ea typeface="+mn-ea"/>
                <a:cs typeface="+mn-cs"/>
              </a:defRPr>
            </a:pPr>
            <a:endParaRPr lang="en-US"/>
          </a:p>
        </c:txPr>
        <c:crossAx val="1295741616"/>
        <c:crosses val="autoZero"/>
        <c:auto val="1"/>
        <c:lblAlgn val="ctr"/>
        <c:lblOffset val="100"/>
        <c:noMultiLvlLbl val="0"/>
      </c:catAx>
      <c:valAx>
        <c:axId val="1295741616"/>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r>
                  <a:rPr lang="en-US" sz="1400" b="1"/>
                  <a:t>Number of Soft tethers</a:t>
                </a:r>
              </a:p>
            </c:rich>
          </c:tx>
          <c:overlay val="0"/>
          <c:spPr>
            <a:noFill/>
            <a:ln>
              <a:noFill/>
            </a:ln>
            <a:effectLst/>
          </c:spPr>
          <c:txPr>
            <a:bodyPr rot="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29574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C00000"/>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Planned</a:t>
            </a:r>
            <a:r>
              <a:rPr lang="en-US" sz="2400" baseline="0"/>
              <a:t> Development Districts in Connecticut: 2024</a:t>
            </a:r>
            <a:endParaRPr lang="en-US" sz="24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936972779440309"/>
          <c:y val="0.12149326538224461"/>
          <c:w val="0.71910853175945932"/>
          <c:h val="0.75439565785075957"/>
        </c:manualLayout>
      </c:layout>
      <c:barChart>
        <c:barDir val="bar"/>
        <c:grouping val="clustered"/>
        <c:varyColors val="0"/>
        <c:ser>
          <c:idx val="0"/>
          <c:order val="0"/>
          <c:tx>
            <c:strRef>
              <c:f>'PDD Table'!$D$2</c:f>
              <c:strCache>
                <c:ptCount val="1"/>
                <c:pt idx="0">
                  <c:v>Number</c:v>
                </c:pt>
              </c:strCache>
            </c:strRef>
          </c:tx>
          <c:spPr>
            <a:solidFill>
              <a:schemeClr val="accent1"/>
            </a:solidFill>
            <a:ln>
              <a:solidFill>
                <a:srgbClr val="C00000"/>
              </a:solidFill>
            </a:ln>
            <a:effectLst/>
          </c:spPr>
          <c:invertIfNegative val="0"/>
          <c:dLbls>
            <c:dLbl>
              <c:idx val="9"/>
              <c:layout>
                <c:manualLayout>
                  <c:x val="-4.2701372674657744E-17"/>
                  <c:y val="-4.55927106230656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DF-4CBA-8903-91E53A1FD59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'PDD Table'!$B$3:$B$23</c:f>
              <c:strCache>
                <c:ptCount val="21"/>
                <c:pt idx="0">
                  <c:v>Planned Development Dist.</c:v>
                </c:pt>
                <c:pt idx="1">
                  <c:v>Planned Residential Development</c:v>
                </c:pt>
                <c:pt idx="2">
                  <c:v>Planned Elderly Housing</c:v>
                </c:pt>
                <c:pt idx="3">
                  <c:v>Design Dist.</c:v>
                </c:pt>
                <c:pt idx="4">
                  <c:v>Housing Opportunity Dist.</c:v>
                </c:pt>
                <c:pt idx="5">
                  <c:v>Adaptive Reuse Dist.</c:v>
                </c:pt>
                <c:pt idx="6">
                  <c:v>Mixed Use Deveopment</c:v>
                </c:pt>
                <c:pt idx="7">
                  <c:v>Special Development Dist.</c:v>
                </c:pt>
                <c:pt idx="8">
                  <c:v>Cluster Conservation Dist.</c:v>
                </c:pt>
                <c:pt idx="9">
                  <c:v>Gateway Planned Development</c:v>
                </c:pt>
                <c:pt idx="10">
                  <c:v>Incentive Development Zone</c:v>
                </c:pt>
                <c:pt idx="11">
                  <c:v>Affordable Housing Dist.</c:v>
                </c:pt>
                <c:pt idx="12">
                  <c:v>Animal Sanctuary Design</c:v>
                </c:pt>
                <c:pt idx="13">
                  <c:v>Business Park Dist.</c:v>
                </c:pt>
                <c:pt idx="14">
                  <c:v>College Design Dist.</c:v>
                </c:pt>
                <c:pt idx="15">
                  <c:v>Office Development Dist.</c:v>
                </c:pt>
                <c:pt idx="16">
                  <c:v>Open Space Affordable Housing</c:v>
                </c:pt>
                <c:pt idx="17">
                  <c:v>Planned Industrial Park</c:v>
                </c:pt>
                <c:pt idx="18">
                  <c:v>Planned Research &amp; Development </c:v>
                </c:pt>
                <c:pt idx="19">
                  <c:v>Transit Oriented Development</c:v>
                </c:pt>
                <c:pt idx="20">
                  <c:v>Village Design Dist.</c:v>
                </c:pt>
              </c:strCache>
              <c:extLst/>
            </c:strRef>
          </c:cat>
          <c:val>
            <c:numRef>
              <c:f>'PDD Table'!$D$3:$D$23</c:f>
              <c:numCache>
                <c:formatCode>General</c:formatCode>
                <c:ptCount val="21"/>
                <c:pt idx="0">
                  <c:v>18</c:v>
                </c:pt>
                <c:pt idx="1">
                  <c:v>14</c:v>
                </c:pt>
                <c:pt idx="2">
                  <c:v>5</c:v>
                </c:pt>
                <c:pt idx="3">
                  <c:v>4</c:v>
                </c:pt>
                <c:pt idx="4">
                  <c:v>4</c:v>
                </c:pt>
                <c:pt idx="5">
                  <c:v>3</c:v>
                </c:pt>
                <c:pt idx="6">
                  <c:v>3</c:v>
                </c:pt>
                <c:pt idx="7">
                  <c:v>3</c:v>
                </c:pt>
                <c:pt idx="8">
                  <c:v>2</c:v>
                </c:pt>
                <c:pt idx="9">
                  <c:v>2</c:v>
                </c:pt>
                <c:pt idx="10">
                  <c:v>2</c:v>
                </c:pt>
                <c:pt idx="11">
                  <c:v>1</c:v>
                </c:pt>
                <c:pt idx="12">
                  <c:v>1</c:v>
                </c:pt>
                <c:pt idx="13">
                  <c:v>1</c:v>
                </c:pt>
                <c:pt idx="14">
                  <c:v>1</c:v>
                </c:pt>
                <c:pt idx="15">
                  <c:v>1</c:v>
                </c:pt>
                <c:pt idx="16">
                  <c:v>1</c:v>
                </c:pt>
                <c:pt idx="17">
                  <c:v>1</c:v>
                </c:pt>
                <c:pt idx="18">
                  <c:v>1</c:v>
                </c:pt>
                <c:pt idx="19">
                  <c:v>1</c:v>
                </c:pt>
                <c:pt idx="20">
                  <c:v>1</c:v>
                </c:pt>
              </c:numCache>
            </c:numRef>
          </c:val>
          <c:extLst>
            <c:ext xmlns:c16="http://schemas.microsoft.com/office/drawing/2014/chart" uri="{C3380CC4-5D6E-409C-BE32-E72D297353CC}">
              <c16:uniqueId val="{00000000-C1B0-41E3-B59F-4AD2977CCACD}"/>
            </c:ext>
          </c:extLst>
        </c:ser>
        <c:dLbls>
          <c:showLegendKey val="0"/>
          <c:showVal val="0"/>
          <c:showCatName val="0"/>
          <c:showSerName val="0"/>
          <c:showPercent val="0"/>
          <c:showBubbleSize val="0"/>
        </c:dLbls>
        <c:gapWidth val="105"/>
        <c:axId val="659196720"/>
        <c:axId val="659196240"/>
      </c:barChart>
      <c:catAx>
        <c:axId val="659196720"/>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t>Names of Planned Development</a:t>
                </a:r>
                <a:r>
                  <a:rPr lang="en-US" sz="1400" b="1" baseline="0"/>
                  <a:t> Districts </a:t>
                </a:r>
                <a:endParaRPr lang="en-US" sz="1400" b="1"/>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9196240"/>
        <c:crosses val="autoZero"/>
        <c:auto val="1"/>
        <c:lblAlgn val="ctr"/>
        <c:lblOffset val="100"/>
        <c:noMultiLvlLbl val="0"/>
      </c:catAx>
      <c:valAx>
        <c:axId val="6591962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Number of PDD Districts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59196720"/>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C00000"/>
      </a:solid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t>Types</a:t>
            </a:r>
            <a:r>
              <a:rPr lang="en-US" sz="2000" baseline="0"/>
              <a:t> of Overlay Zones Adopted in Connecticut: 2024</a:t>
            </a:r>
            <a:endParaRPr lang="en-US" sz="2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'Overlay Table'!$C$22</c:f>
              <c:strCache>
                <c:ptCount val="1"/>
                <c:pt idx="0">
                  <c:v>Number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'Overlay Table'!$B$23:$B$30</c:f>
              <c:strCache>
                <c:ptCount val="8"/>
                <c:pt idx="0">
                  <c:v>Environment</c:v>
                </c:pt>
                <c:pt idx="1">
                  <c:v>Design</c:v>
                </c:pt>
                <c:pt idx="2">
                  <c:v>Housing</c:v>
                </c:pt>
                <c:pt idx="3">
                  <c:v>Development</c:v>
                </c:pt>
                <c:pt idx="4">
                  <c:v>Traffic</c:v>
                </c:pt>
                <c:pt idx="5">
                  <c:v>Government Services</c:v>
                </c:pt>
                <c:pt idx="6">
                  <c:v>Viewshed</c:v>
                </c:pt>
                <c:pt idx="7">
                  <c:v>Agriculture</c:v>
                </c:pt>
              </c:strCache>
            </c:strRef>
          </c:cat>
          <c:val>
            <c:numRef>
              <c:f>'Overlay Table'!$C$23:$C$30</c:f>
              <c:numCache>
                <c:formatCode>General</c:formatCode>
                <c:ptCount val="8"/>
                <c:pt idx="0">
                  <c:v>222</c:v>
                </c:pt>
                <c:pt idx="1">
                  <c:v>86</c:v>
                </c:pt>
                <c:pt idx="2">
                  <c:v>48</c:v>
                </c:pt>
                <c:pt idx="3">
                  <c:v>40</c:v>
                </c:pt>
                <c:pt idx="4">
                  <c:v>19</c:v>
                </c:pt>
                <c:pt idx="5">
                  <c:v>3</c:v>
                </c:pt>
                <c:pt idx="6">
                  <c:v>2</c:v>
                </c:pt>
                <c:pt idx="7">
                  <c:v>1</c:v>
                </c:pt>
              </c:numCache>
            </c:numRef>
          </c:val>
          <c:extLst>
            <c:ext xmlns:c16="http://schemas.microsoft.com/office/drawing/2014/chart" uri="{C3380CC4-5D6E-409C-BE32-E72D297353CC}">
              <c16:uniqueId val="{00000000-61C7-4DB2-B471-80F24BA9872B}"/>
            </c:ext>
          </c:extLst>
        </c:ser>
        <c:dLbls>
          <c:showLegendKey val="0"/>
          <c:showVal val="0"/>
          <c:showCatName val="0"/>
          <c:showSerName val="0"/>
          <c:showPercent val="0"/>
          <c:showBubbleSize val="0"/>
        </c:dLbls>
        <c:gapWidth val="105"/>
        <c:overlap val="-27"/>
        <c:axId val="270961760"/>
        <c:axId val="270961280"/>
      </c:barChart>
      <c:catAx>
        <c:axId val="2709617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Purpose of</a:t>
                </a:r>
                <a:r>
                  <a:rPr lang="en-US" sz="1400" b="1" baseline="0"/>
                  <a:t> Overlay Zones</a:t>
                </a:r>
                <a:endParaRPr lang="en-US" sz="1400" b="1"/>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70961280"/>
        <c:crosses val="autoZero"/>
        <c:auto val="1"/>
        <c:lblAlgn val="ctr"/>
        <c:lblOffset val="100"/>
        <c:noMultiLvlLbl val="0"/>
      </c:catAx>
      <c:valAx>
        <c:axId val="270961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Number of Overlay Zones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70961760"/>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C00000"/>
      </a:solidFill>
      <a:round/>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t>Types of Village Districts Adopted in Connecticut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059047052076529"/>
          <c:y val="8.529265314753047E-2"/>
          <c:w val="0.80012381401451393"/>
          <c:h val="0.78657298262127928"/>
        </c:manualLayout>
      </c:layout>
      <c:barChart>
        <c:barDir val="bar"/>
        <c:grouping val="clustered"/>
        <c:varyColors val="0"/>
        <c:ser>
          <c:idx val="0"/>
          <c:order val="0"/>
          <c:tx>
            <c:strRef>
              <c:f>Sheet1!$K$1</c:f>
              <c:strCache>
                <c:ptCount val="1"/>
                <c:pt idx="0">
                  <c:v>Number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Sheet1!$J$2:$J$15</c:f>
              <c:strCache>
                <c:ptCount val="14"/>
                <c:pt idx="0">
                  <c:v>Village District</c:v>
                </c:pt>
                <c:pt idx="1">
                  <c:v>Village/Town  Center</c:v>
                </c:pt>
                <c:pt idx="2">
                  <c:v>Design District</c:v>
                </c:pt>
                <c:pt idx="3">
                  <c:v>Commercial Village</c:v>
                </c:pt>
                <c:pt idx="4">
                  <c:v>Residence District</c:v>
                </c:pt>
                <c:pt idx="5">
                  <c:v>Residential Multi-Office</c:v>
                </c:pt>
                <c:pt idx="6">
                  <c:v>Historic Village</c:v>
                </c:pt>
                <c:pt idx="7">
                  <c:v>Village Green</c:v>
                </c:pt>
                <c:pt idx="8">
                  <c:v>Scenic Route</c:v>
                </c:pt>
                <c:pt idx="9">
                  <c:v>Mizxed Use Village</c:v>
                </c:pt>
                <c:pt idx="10">
                  <c:v>Agricultural Village</c:v>
                </c:pt>
                <c:pt idx="11">
                  <c:v>Gateway Zone</c:v>
                </c:pt>
                <c:pt idx="12">
                  <c:v>Waterfront Design</c:v>
                </c:pt>
                <c:pt idx="13">
                  <c:v>Economic Zone</c:v>
                </c:pt>
              </c:strCache>
            </c:strRef>
          </c:cat>
          <c:val>
            <c:numRef>
              <c:f>Sheet1!$K$2:$K$15</c:f>
              <c:numCache>
                <c:formatCode>General</c:formatCode>
                <c:ptCount val="14"/>
                <c:pt idx="0">
                  <c:v>41</c:v>
                </c:pt>
                <c:pt idx="1">
                  <c:v>33</c:v>
                </c:pt>
                <c:pt idx="2">
                  <c:v>7</c:v>
                </c:pt>
                <c:pt idx="3">
                  <c:v>6</c:v>
                </c:pt>
                <c:pt idx="4">
                  <c:v>5</c:v>
                </c:pt>
                <c:pt idx="5">
                  <c:v>3</c:v>
                </c:pt>
                <c:pt idx="6">
                  <c:v>3</c:v>
                </c:pt>
                <c:pt idx="7">
                  <c:v>2</c:v>
                </c:pt>
                <c:pt idx="8">
                  <c:v>1</c:v>
                </c:pt>
                <c:pt idx="9">
                  <c:v>1</c:v>
                </c:pt>
                <c:pt idx="10">
                  <c:v>1</c:v>
                </c:pt>
                <c:pt idx="11">
                  <c:v>1</c:v>
                </c:pt>
                <c:pt idx="12">
                  <c:v>1</c:v>
                </c:pt>
                <c:pt idx="13">
                  <c:v>1</c:v>
                </c:pt>
              </c:numCache>
            </c:numRef>
          </c:val>
          <c:extLst>
            <c:ext xmlns:c16="http://schemas.microsoft.com/office/drawing/2014/chart" uri="{C3380CC4-5D6E-409C-BE32-E72D297353CC}">
              <c16:uniqueId val="{00000000-4CC6-4BE0-8C4A-FF0ECC88AD52}"/>
            </c:ext>
          </c:extLst>
        </c:ser>
        <c:dLbls>
          <c:showLegendKey val="0"/>
          <c:showVal val="0"/>
          <c:showCatName val="0"/>
          <c:showSerName val="0"/>
          <c:showPercent val="0"/>
          <c:showBubbleSize val="0"/>
        </c:dLbls>
        <c:gapWidth val="182"/>
        <c:axId val="1106259599"/>
        <c:axId val="1106265839"/>
      </c:barChart>
      <c:catAx>
        <c:axId val="1106259599"/>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Types of Village Districts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06265839"/>
        <c:crosses val="autoZero"/>
        <c:auto val="1"/>
        <c:lblAlgn val="ctr"/>
        <c:lblOffset val="100"/>
        <c:noMultiLvlLbl val="0"/>
      </c:catAx>
      <c:valAx>
        <c:axId val="110626583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t>Number of Village Districts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6259599"/>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C00000"/>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0.svg"/></Relationships>
</file>

<file path=ppt/diagrams/_rels/data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1.svg"/></Relationships>
</file>

<file path=ppt/diagrams/_rels/data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0.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B3061-6D53-46D8-810D-6F5648F165C1}"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4F82899-D4DD-404C-ACDA-0A736ED4F2FB}">
      <dgm:prSet/>
      <dgm:spPr/>
      <dgm:t>
        <a:bodyPr/>
        <a:lstStyle/>
        <a:p>
          <a:r>
            <a:rPr lang="en-US" b="1"/>
            <a:t>Floating Zone</a:t>
          </a:r>
          <a:r>
            <a:rPr lang="en-US"/>
            <a:t>:  A zoning district that does not apply to any specific property until an application is made to apply the new district to an eligible parcel. Parcel eligibility is identified in the district text with specific tethering factors determining what parcels meet the landing criteria. </a:t>
          </a:r>
        </a:p>
      </dgm:t>
    </dgm:pt>
    <dgm:pt modelId="{F9923679-5562-4D55-BC26-B86A44300C1E}" type="parTrans" cxnId="{E92F2B16-3ABA-4169-A4B2-A6E783EE720C}">
      <dgm:prSet/>
      <dgm:spPr/>
      <dgm:t>
        <a:bodyPr/>
        <a:lstStyle/>
        <a:p>
          <a:endParaRPr lang="en-US"/>
        </a:p>
      </dgm:t>
    </dgm:pt>
    <dgm:pt modelId="{0AFEFF05-AD99-42D1-9312-3D95785DD218}" type="sibTrans" cxnId="{E92F2B16-3ABA-4169-A4B2-A6E783EE720C}">
      <dgm:prSet/>
      <dgm:spPr/>
      <dgm:t>
        <a:bodyPr/>
        <a:lstStyle/>
        <a:p>
          <a:endParaRPr lang="en-US"/>
        </a:p>
      </dgm:t>
    </dgm:pt>
    <dgm:pt modelId="{E7B731FC-39E5-447B-B805-4D13BD1F1019}">
      <dgm:prSet/>
      <dgm:spPr/>
      <dgm:t>
        <a:bodyPr/>
        <a:lstStyle/>
        <a:p>
          <a:r>
            <a:rPr lang="en-US" b="1"/>
            <a:t>Tethering</a:t>
          </a:r>
          <a:r>
            <a:rPr lang="en-US"/>
            <a:t>: Eligibility factors that determine where a floating zone can land. Examples include access to arterial highways, sewer and water service, minimum parcel size &amp; consistent with Plan of Conservation and Development.</a:t>
          </a:r>
        </a:p>
      </dgm:t>
    </dgm:pt>
    <dgm:pt modelId="{56BF598A-ABCE-4005-BE5E-B79884A6DAEE}" type="parTrans" cxnId="{A19F662D-991B-44F9-B452-B89546D952FD}">
      <dgm:prSet/>
      <dgm:spPr/>
      <dgm:t>
        <a:bodyPr/>
        <a:lstStyle/>
        <a:p>
          <a:endParaRPr lang="en-US"/>
        </a:p>
      </dgm:t>
    </dgm:pt>
    <dgm:pt modelId="{70DAF013-701C-4FD0-9BB3-545554E8F21D}" type="sibTrans" cxnId="{A19F662D-991B-44F9-B452-B89546D952FD}">
      <dgm:prSet/>
      <dgm:spPr/>
      <dgm:t>
        <a:bodyPr/>
        <a:lstStyle/>
        <a:p>
          <a:endParaRPr lang="en-US"/>
        </a:p>
      </dgm:t>
    </dgm:pt>
    <dgm:pt modelId="{BE4985B8-D3CF-4843-A15C-F795265B2FE8}" type="pres">
      <dgm:prSet presAssocID="{AADB3061-6D53-46D8-810D-6F5648F165C1}" presName="hierChild1" presStyleCnt="0">
        <dgm:presLayoutVars>
          <dgm:chPref val="1"/>
          <dgm:dir/>
          <dgm:animOne val="branch"/>
          <dgm:animLvl val="lvl"/>
          <dgm:resizeHandles/>
        </dgm:presLayoutVars>
      </dgm:prSet>
      <dgm:spPr/>
    </dgm:pt>
    <dgm:pt modelId="{88A651A9-0862-4500-A205-9085D303DC9A}" type="pres">
      <dgm:prSet presAssocID="{54F82899-D4DD-404C-ACDA-0A736ED4F2FB}" presName="hierRoot1" presStyleCnt="0"/>
      <dgm:spPr/>
    </dgm:pt>
    <dgm:pt modelId="{24F4D3A9-7013-4E92-80A5-02B046DC7303}" type="pres">
      <dgm:prSet presAssocID="{54F82899-D4DD-404C-ACDA-0A736ED4F2FB}" presName="composite" presStyleCnt="0"/>
      <dgm:spPr/>
    </dgm:pt>
    <dgm:pt modelId="{E02D4FBD-3D47-484D-9F57-744ACF7FEBF1}" type="pres">
      <dgm:prSet presAssocID="{54F82899-D4DD-404C-ACDA-0A736ED4F2FB}" presName="background" presStyleLbl="node0" presStyleIdx="0" presStyleCnt="2"/>
      <dgm:spPr/>
    </dgm:pt>
    <dgm:pt modelId="{EFC9F1B9-4027-4930-A093-B0E78C63779E}" type="pres">
      <dgm:prSet presAssocID="{54F82899-D4DD-404C-ACDA-0A736ED4F2FB}" presName="text" presStyleLbl="fgAcc0" presStyleIdx="0" presStyleCnt="2">
        <dgm:presLayoutVars>
          <dgm:chPref val="3"/>
        </dgm:presLayoutVars>
      </dgm:prSet>
      <dgm:spPr/>
    </dgm:pt>
    <dgm:pt modelId="{F3AE024C-F4DC-4FAC-9E87-41DEE48BD664}" type="pres">
      <dgm:prSet presAssocID="{54F82899-D4DD-404C-ACDA-0A736ED4F2FB}" presName="hierChild2" presStyleCnt="0"/>
      <dgm:spPr/>
    </dgm:pt>
    <dgm:pt modelId="{C914D2C4-AB52-46ED-BEFF-F2D66FCFDB88}" type="pres">
      <dgm:prSet presAssocID="{E7B731FC-39E5-447B-B805-4D13BD1F1019}" presName="hierRoot1" presStyleCnt="0"/>
      <dgm:spPr/>
    </dgm:pt>
    <dgm:pt modelId="{2EDA4E26-7231-424C-B465-0D1E3006B2C1}" type="pres">
      <dgm:prSet presAssocID="{E7B731FC-39E5-447B-B805-4D13BD1F1019}" presName="composite" presStyleCnt="0"/>
      <dgm:spPr/>
    </dgm:pt>
    <dgm:pt modelId="{72D510B2-59CF-4754-9046-57C911A0D046}" type="pres">
      <dgm:prSet presAssocID="{E7B731FC-39E5-447B-B805-4D13BD1F1019}" presName="background" presStyleLbl="node0" presStyleIdx="1" presStyleCnt="2"/>
      <dgm:spPr/>
    </dgm:pt>
    <dgm:pt modelId="{C2F87D56-F53A-47D9-8458-2FEEE7C77F39}" type="pres">
      <dgm:prSet presAssocID="{E7B731FC-39E5-447B-B805-4D13BD1F1019}" presName="text" presStyleLbl="fgAcc0" presStyleIdx="1" presStyleCnt="2">
        <dgm:presLayoutVars>
          <dgm:chPref val="3"/>
        </dgm:presLayoutVars>
      </dgm:prSet>
      <dgm:spPr/>
    </dgm:pt>
    <dgm:pt modelId="{4B781D6B-9EC3-470C-83E8-0C618DDCAB71}" type="pres">
      <dgm:prSet presAssocID="{E7B731FC-39E5-447B-B805-4D13BD1F1019}" presName="hierChild2" presStyleCnt="0"/>
      <dgm:spPr/>
    </dgm:pt>
  </dgm:ptLst>
  <dgm:cxnLst>
    <dgm:cxn modelId="{5FF52D04-F6D8-4468-B904-F8EFEBA114F1}" type="presOf" srcId="{54F82899-D4DD-404C-ACDA-0A736ED4F2FB}" destId="{EFC9F1B9-4027-4930-A093-B0E78C63779E}" srcOrd="0" destOrd="0" presId="urn:microsoft.com/office/officeart/2005/8/layout/hierarchy1"/>
    <dgm:cxn modelId="{E92F2B16-3ABA-4169-A4B2-A6E783EE720C}" srcId="{AADB3061-6D53-46D8-810D-6F5648F165C1}" destId="{54F82899-D4DD-404C-ACDA-0A736ED4F2FB}" srcOrd="0" destOrd="0" parTransId="{F9923679-5562-4D55-BC26-B86A44300C1E}" sibTransId="{0AFEFF05-AD99-42D1-9312-3D95785DD218}"/>
    <dgm:cxn modelId="{A19F662D-991B-44F9-B452-B89546D952FD}" srcId="{AADB3061-6D53-46D8-810D-6F5648F165C1}" destId="{E7B731FC-39E5-447B-B805-4D13BD1F1019}" srcOrd="1" destOrd="0" parTransId="{56BF598A-ABCE-4005-BE5E-B79884A6DAEE}" sibTransId="{70DAF013-701C-4FD0-9BB3-545554E8F21D}"/>
    <dgm:cxn modelId="{C6CCE7E6-9A66-4E59-B4CC-B97D61074C9E}" type="presOf" srcId="{E7B731FC-39E5-447B-B805-4D13BD1F1019}" destId="{C2F87D56-F53A-47D9-8458-2FEEE7C77F39}" srcOrd="0" destOrd="0" presId="urn:microsoft.com/office/officeart/2005/8/layout/hierarchy1"/>
    <dgm:cxn modelId="{A88EB1F7-F3E3-414E-8573-F7D9D1B86654}" type="presOf" srcId="{AADB3061-6D53-46D8-810D-6F5648F165C1}" destId="{BE4985B8-D3CF-4843-A15C-F795265B2FE8}" srcOrd="0" destOrd="0" presId="urn:microsoft.com/office/officeart/2005/8/layout/hierarchy1"/>
    <dgm:cxn modelId="{2ACE748D-90CB-4DA3-933D-641613C69EA2}" type="presParOf" srcId="{BE4985B8-D3CF-4843-A15C-F795265B2FE8}" destId="{88A651A9-0862-4500-A205-9085D303DC9A}" srcOrd="0" destOrd="0" presId="urn:microsoft.com/office/officeart/2005/8/layout/hierarchy1"/>
    <dgm:cxn modelId="{1526880C-BEBB-4205-9C04-10AF609E4000}" type="presParOf" srcId="{88A651A9-0862-4500-A205-9085D303DC9A}" destId="{24F4D3A9-7013-4E92-80A5-02B046DC7303}" srcOrd="0" destOrd="0" presId="urn:microsoft.com/office/officeart/2005/8/layout/hierarchy1"/>
    <dgm:cxn modelId="{58F8B9BF-C449-4035-936A-7328D0C52E6E}" type="presParOf" srcId="{24F4D3A9-7013-4E92-80A5-02B046DC7303}" destId="{E02D4FBD-3D47-484D-9F57-744ACF7FEBF1}" srcOrd="0" destOrd="0" presId="urn:microsoft.com/office/officeart/2005/8/layout/hierarchy1"/>
    <dgm:cxn modelId="{8B2C3CDE-0745-4396-A2CF-F54EC81B6D4A}" type="presParOf" srcId="{24F4D3A9-7013-4E92-80A5-02B046DC7303}" destId="{EFC9F1B9-4027-4930-A093-B0E78C63779E}" srcOrd="1" destOrd="0" presId="urn:microsoft.com/office/officeart/2005/8/layout/hierarchy1"/>
    <dgm:cxn modelId="{1AE44623-4043-4042-9C70-7DD17C4F1001}" type="presParOf" srcId="{88A651A9-0862-4500-A205-9085D303DC9A}" destId="{F3AE024C-F4DC-4FAC-9E87-41DEE48BD664}" srcOrd="1" destOrd="0" presId="urn:microsoft.com/office/officeart/2005/8/layout/hierarchy1"/>
    <dgm:cxn modelId="{4226752E-B41C-4BD1-ACCF-F0FECF430E52}" type="presParOf" srcId="{BE4985B8-D3CF-4843-A15C-F795265B2FE8}" destId="{C914D2C4-AB52-46ED-BEFF-F2D66FCFDB88}" srcOrd="1" destOrd="0" presId="urn:microsoft.com/office/officeart/2005/8/layout/hierarchy1"/>
    <dgm:cxn modelId="{1ED6020B-A063-4A4F-9F5A-7B5E00A43A75}" type="presParOf" srcId="{C914D2C4-AB52-46ED-BEFF-F2D66FCFDB88}" destId="{2EDA4E26-7231-424C-B465-0D1E3006B2C1}" srcOrd="0" destOrd="0" presId="urn:microsoft.com/office/officeart/2005/8/layout/hierarchy1"/>
    <dgm:cxn modelId="{76E1BE6E-E583-4A94-A190-A8C59D7E7289}" type="presParOf" srcId="{2EDA4E26-7231-424C-B465-0D1E3006B2C1}" destId="{72D510B2-59CF-4754-9046-57C911A0D046}" srcOrd="0" destOrd="0" presId="urn:microsoft.com/office/officeart/2005/8/layout/hierarchy1"/>
    <dgm:cxn modelId="{C8205D7F-C62A-464A-8513-93B72AB06CD6}" type="presParOf" srcId="{2EDA4E26-7231-424C-B465-0D1E3006B2C1}" destId="{C2F87D56-F53A-47D9-8458-2FEEE7C77F39}" srcOrd="1" destOrd="0" presId="urn:microsoft.com/office/officeart/2005/8/layout/hierarchy1"/>
    <dgm:cxn modelId="{BC720A5E-9DD9-4D1C-A0A8-F13390B3CC4D}" type="presParOf" srcId="{C914D2C4-AB52-46ED-BEFF-F2D66FCFDB88}" destId="{4B781D6B-9EC3-470C-83E8-0C618DDCAB7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B33D3D-F5D9-4BCC-A1FF-F76DAE37946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838347E-5F40-4197-BEBF-EAE2E3D882E1}">
      <dgm:prSet custT="1"/>
      <dgm:spPr/>
      <dgm:t>
        <a:bodyPr/>
        <a:lstStyle/>
        <a:p>
          <a:pPr>
            <a:lnSpc>
              <a:spcPct val="100000"/>
            </a:lnSpc>
          </a:pPr>
          <a:r>
            <a:rPr lang="en-US" sz="3200"/>
            <a:t>Two Types of Overlay Zones in Connecticut</a:t>
          </a:r>
        </a:p>
      </dgm:t>
    </dgm:pt>
    <dgm:pt modelId="{54F5E8D1-B4C8-4ED5-8DBE-FCC586D6C68E}" type="parTrans" cxnId="{35CF270E-EEA2-4E2D-BCA7-D6F240255276}">
      <dgm:prSet/>
      <dgm:spPr/>
      <dgm:t>
        <a:bodyPr/>
        <a:lstStyle/>
        <a:p>
          <a:endParaRPr lang="en-US"/>
        </a:p>
      </dgm:t>
    </dgm:pt>
    <dgm:pt modelId="{7CF31940-9E20-4612-BA90-134A03E96B55}" type="sibTrans" cxnId="{35CF270E-EEA2-4E2D-BCA7-D6F240255276}">
      <dgm:prSet/>
      <dgm:spPr/>
      <dgm:t>
        <a:bodyPr/>
        <a:lstStyle/>
        <a:p>
          <a:endParaRPr lang="en-US"/>
        </a:p>
      </dgm:t>
    </dgm:pt>
    <dgm:pt modelId="{70090263-D33E-45CD-AD76-3729879D1B40}">
      <dgm:prSet/>
      <dgm:spPr/>
      <dgm:t>
        <a:bodyPr/>
        <a:lstStyle/>
        <a:p>
          <a:pPr>
            <a:lnSpc>
              <a:spcPct val="100000"/>
            </a:lnSpc>
          </a:pPr>
          <a:r>
            <a:rPr lang="en-US" b="1"/>
            <a:t>Mandatory</a:t>
          </a:r>
          <a:r>
            <a:rPr lang="en-US"/>
            <a:t>: Regulate new development or redevelopment impacting an affected environmental resource.</a:t>
          </a:r>
        </a:p>
      </dgm:t>
    </dgm:pt>
    <dgm:pt modelId="{64B978E1-3A10-47FB-B624-3A873E3B43F9}" type="parTrans" cxnId="{F70E00A6-2E9C-4847-9611-90AB5ADCA60D}">
      <dgm:prSet/>
      <dgm:spPr/>
      <dgm:t>
        <a:bodyPr/>
        <a:lstStyle/>
        <a:p>
          <a:endParaRPr lang="en-US"/>
        </a:p>
      </dgm:t>
    </dgm:pt>
    <dgm:pt modelId="{1E9591B5-30A2-4EF1-9F9A-CB2DCD935F1A}" type="sibTrans" cxnId="{F70E00A6-2E9C-4847-9611-90AB5ADCA60D}">
      <dgm:prSet/>
      <dgm:spPr/>
      <dgm:t>
        <a:bodyPr/>
        <a:lstStyle/>
        <a:p>
          <a:endParaRPr lang="en-US"/>
        </a:p>
      </dgm:t>
    </dgm:pt>
    <dgm:pt modelId="{09ECF3CE-8A52-4CE6-AE4D-1C9591ED11B5}">
      <dgm:prSet custT="1"/>
      <dgm:spPr/>
      <dgm:t>
        <a:bodyPr/>
        <a:lstStyle/>
        <a:p>
          <a:pPr>
            <a:lnSpc>
              <a:spcPct val="100000"/>
            </a:lnSpc>
          </a:pPr>
          <a:r>
            <a:rPr lang="en-US" sz="1800" b="1"/>
            <a:t>Examples</a:t>
          </a:r>
          <a:r>
            <a:rPr lang="en-US" sz="1800"/>
            <a:t>: Watershed Protection, Special Flood Hazard Area</a:t>
          </a:r>
        </a:p>
      </dgm:t>
    </dgm:pt>
    <dgm:pt modelId="{4C84D1E0-D805-4EDF-9499-AEE0ACE82292}" type="parTrans" cxnId="{5D07579A-0FD1-4E5F-8511-E27943912C06}">
      <dgm:prSet/>
      <dgm:spPr/>
      <dgm:t>
        <a:bodyPr/>
        <a:lstStyle/>
        <a:p>
          <a:endParaRPr lang="en-US"/>
        </a:p>
      </dgm:t>
    </dgm:pt>
    <dgm:pt modelId="{F4743874-3ED9-4485-B008-7323246FBDE3}" type="sibTrans" cxnId="{5D07579A-0FD1-4E5F-8511-E27943912C06}">
      <dgm:prSet/>
      <dgm:spPr/>
      <dgm:t>
        <a:bodyPr/>
        <a:lstStyle/>
        <a:p>
          <a:endParaRPr lang="en-US"/>
        </a:p>
      </dgm:t>
    </dgm:pt>
    <dgm:pt modelId="{1CCC9673-B860-4180-BE7F-B88596208721}">
      <dgm:prSet/>
      <dgm:spPr/>
      <dgm:t>
        <a:bodyPr/>
        <a:lstStyle/>
        <a:p>
          <a:pPr>
            <a:lnSpc>
              <a:spcPct val="100000"/>
            </a:lnSpc>
          </a:pPr>
          <a:r>
            <a:rPr lang="en-US" b="1"/>
            <a:t>Discretionary</a:t>
          </a:r>
          <a:r>
            <a:rPr lang="en-US"/>
            <a:t>: Establish housing incentives for development.</a:t>
          </a:r>
        </a:p>
      </dgm:t>
    </dgm:pt>
    <dgm:pt modelId="{99788D2F-2C94-42BC-BFF6-9473E4C69807}" type="parTrans" cxnId="{9D829D5F-4E63-458D-95F3-39001559DB10}">
      <dgm:prSet/>
      <dgm:spPr/>
      <dgm:t>
        <a:bodyPr/>
        <a:lstStyle/>
        <a:p>
          <a:endParaRPr lang="en-US"/>
        </a:p>
      </dgm:t>
    </dgm:pt>
    <dgm:pt modelId="{DB32705B-3913-45A0-AEB2-65B8A0CDDB22}" type="sibTrans" cxnId="{9D829D5F-4E63-458D-95F3-39001559DB10}">
      <dgm:prSet/>
      <dgm:spPr/>
      <dgm:t>
        <a:bodyPr/>
        <a:lstStyle/>
        <a:p>
          <a:endParaRPr lang="en-US"/>
        </a:p>
      </dgm:t>
    </dgm:pt>
    <dgm:pt modelId="{9241AB94-6F9D-4283-9641-739E3166E1BC}">
      <dgm:prSet custT="1"/>
      <dgm:spPr/>
      <dgm:t>
        <a:bodyPr/>
        <a:lstStyle/>
        <a:p>
          <a:pPr>
            <a:lnSpc>
              <a:spcPct val="100000"/>
            </a:lnSpc>
          </a:pPr>
          <a:r>
            <a:rPr lang="en-US" sz="1800" b="1"/>
            <a:t>Example</a:t>
          </a:r>
          <a:r>
            <a:rPr lang="en-US" sz="1800"/>
            <a:t>: Incentive Housing Overlay Zones</a:t>
          </a:r>
        </a:p>
      </dgm:t>
    </dgm:pt>
    <dgm:pt modelId="{C8BDAFE4-049C-41F9-9749-941C9AF20593}" type="parTrans" cxnId="{839EEA21-DD56-407A-9933-DDB0D290D69C}">
      <dgm:prSet/>
      <dgm:spPr/>
      <dgm:t>
        <a:bodyPr/>
        <a:lstStyle/>
        <a:p>
          <a:endParaRPr lang="en-US"/>
        </a:p>
      </dgm:t>
    </dgm:pt>
    <dgm:pt modelId="{296AD4C9-21C1-49C1-8416-27B5C523FFC7}" type="sibTrans" cxnId="{839EEA21-DD56-407A-9933-DDB0D290D69C}">
      <dgm:prSet/>
      <dgm:spPr/>
      <dgm:t>
        <a:bodyPr/>
        <a:lstStyle/>
        <a:p>
          <a:endParaRPr lang="en-US"/>
        </a:p>
      </dgm:t>
    </dgm:pt>
    <dgm:pt modelId="{394F538E-8E2C-4436-835E-50A7E1A264C8}" type="pres">
      <dgm:prSet presAssocID="{70B33D3D-F5D9-4BCC-A1FF-F76DAE379464}" presName="root" presStyleCnt="0">
        <dgm:presLayoutVars>
          <dgm:dir/>
          <dgm:resizeHandles val="exact"/>
        </dgm:presLayoutVars>
      </dgm:prSet>
      <dgm:spPr/>
    </dgm:pt>
    <dgm:pt modelId="{8C2DE88D-DE20-4746-A4FE-CD034371E431}" type="pres">
      <dgm:prSet presAssocID="{5838347E-5F40-4197-BEBF-EAE2E3D882E1}" presName="compNode" presStyleCnt="0"/>
      <dgm:spPr/>
    </dgm:pt>
    <dgm:pt modelId="{D497BE5C-9648-4CEE-9A68-1CC334BF939C}" type="pres">
      <dgm:prSet presAssocID="{5838347E-5F40-4197-BEBF-EAE2E3D882E1}" presName="bgRect" presStyleLbl="bgShp" presStyleIdx="0" presStyleCnt="3"/>
      <dgm:spPr/>
    </dgm:pt>
    <dgm:pt modelId="{D04F994C-5C06-4C19-AAB0-32BE921C0F76}" type="pres">
      <dgm:prSet presAssocID="{5838347E-5F40-4197-BEBF-EAE2E3D882E1}"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nk with solid fill"/>
        </a:ext>
      </dgm:extLst>
    </dgm:pt>
    <dgm:pt modelId="{AEA7ECC0-6664-4354-B298-79EBD4B5D946}" type="pres">
      <dgm:prSet presAssocID="{5838347E-5F40-4197-BEBF-EAE2E3D882E1}" presName="spaceRect" presStyleCnt="0"/>
      <dgm:spPr/>
    </dgm:pt>
    <dgm:pt modelId="{01BCF5A9-085F-4F62-8412-566052E45EEA}" type="pres">
      <dgm:prSet presAssocID="{5838347E-5F40-4197-BEBF-EAE2E3D882E1}" presName="parTx" presStyleLbl="revTx" presStyleIdx="0" presStyleCnt="5">
        <dgm:presLayoutVars>
          <dgm:chMax val="0"/>
          <dgm:chPref val="0"/>
        </dgm:presLayoutVars>
      </dgm:prSet>
      <dgm:spPr/>
    </dgm:pt>
    <dgm:pt modelId="{91D68130-6891-4989-B8F7-D397B05D7882}" type="pres">
      <dgm:prSet presAssocID="{7CF31940-9E20-4612-BA90-134A03E96B55}" presName="sibTrans" presStyleCnt="0"/>
      <dgm:spPr/>
    </dgm:pt>
    <dgm:pt modelId="{0BD9D077-B562-428B-8FA3-D45CB8EE3785}" type="pres">
      <dgm:prSet presAssocID="{70090263-D33E-45CD-AD76-3729879D1B40}" presName="compNode" presStyleCnt="0"/>
      <dgm:spPr/>
    </dgm:pt>
    <dgm:pt modelId="{22F31AC1-97D8-4ABF-A171-BC78DEA6D5E4}" type="pres">
      <dgm:prSet presAssocID="{70090263-D33E-45CD-AD76-3729879D1B40}" presName="bgRect" presStyleLbl="bgShp" presStyleIdx="1" presStyleCnt="3"/>
      <dgm:spPr/>
    </dgm:pt>
    <dgm:pt modelId="{F8FB5073-6865-46FB-9F42-2C60DFAC421E}" type="pres">
      <dgm:prSet presAssocID="{70090263-D33E-45CD-AD76-3729879D1B4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eciduous tree"/>
        </a:ext>
      </dgm:extLst>
    </dgm:pt>
    <dgm:pt modelId="{FE33BF9A-3225-4B1F-AA74-7D1A421E5683}" type="pres">
      <dgm:prSet presAssocID="{70090263-D33E-45CD-AD76-3729879D1B40}" presName="spaceRect" presStyleCnt="0"/>
      <dgm:spPr/>
    </dgm:pt>
    <dgm:pt modelId="{DD5C00A1-4E9B-4161-B554-104942F50D71}" type="pres">
      <dgm:prSet presAssocID="{70090263-D33E-45CD-AD76-3729879D1B40}" presName="parTx" presStyleLbl="revTx" presStyleIdx="1" presStyleCnt="5">
        <dgm:presLayoutVars>
          <dgm:chMax val="0"/>
          <dgm:chPref val="0"/>
        </dgm:presLayoutVars>
      </dgm:prSet>
      <dgm:spPr/>
    </dgm:pt>
    <dgm:pt modelId="{862C23F6-B0F8-4512-857F-520404098596}" type="pres">
      <dgm:prSet presAssocID="{70090263-D33E-45CD-AD76-3729879D1B40}" presName="desTx" presStyleLbl="revTx" presStyleIdx="2" presStyleCnt="5">
        <dgm:presLayoutVars/>
      </dgm:prSet>
      <dgm:spPr/>
    </dgm:pt>
    <dgm:pt modelId="{B927ED9E-0B52-4E4D-BC95-77BD31D76224}" type="pres">
      <dgm:prSet presAssocID="{1E9591B5-30A2-4EF1-9F9A-CB2DCD935F1A}" presName="sibTrans" presStyleCnt="0"/>
      <dgm:spPr/>
    </dgm:pt>
    <dgm:pt modelId="{B41DD2B7-15E4-43FE-BCB6-7F4C239E6525}" type="pres">
      <dgm:prSet presAssocID="{1CCC9673-B860-4180-BE7F-B88596208721}" presName="compNode" presStyleCnt="0"/>
      <dgm:spPr/>
    </dgm:pt>
    <dgm:pt modelId="{ECB725A2-7578-4AFD-A722-1FC1772A090A}" type="pres">
      <dgm:prSet presAssocID="{1CCC9673-B860-4180-BE7F-B88596208721}" presName="bgRect" presStyleLbl="bgShp" presStyleIdx="2" presStyleCnt="3"/>
      <dgm:spPr/>
    </dgm:pt>
    <dgm:pt modelId="{0FD94814-107F-46B9-BDCB-8FEF32120E82}" type="pres">
      <dgm:prSet presAssocID="{1CCC9673-B860-4180-BE7F-B8859620872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31F0EA00-1B9F-4DF9-856D-C66BD59BEC93}" type="pres">
      <dgm:prSet presAssocID="{1CCC9673-B860-4180-BE7F-B88596208721}" presName="spaceRect" presStyleCnt="0"/>
      <dgm:spPr/>
    </dgm:pt>
    <dgm:pt modelId="{3036915A-FD1E-4215-A931-3BB04C0AD3BC}" type="pres">
      <dgm:prSet presAssocID="{1CCC9673-B860-4180-BE7F-B88596208721}" presName="parTx" presStyleLbl="revTx" presStyleIdx="3" presStyleCnt="5">
        <dgm:presLayoutVars>
          <dgm:chMax val="0"/>
          <dgm:chPref val="0"/>
        </dgm:presLayoutVars>
      </dgm:prSet>
      <dgm:spPr/>
    </dgm:pt>
    <dgm:pt modelId="{9080FAA0-925E-4F9A-BF10-50A81ADA9B07}" type="pres">
      <dgm:prSet presAssocID="{1CCC9673-B860-4180-BE7F-B88596208721}" presName="desTx" presStyleLbl="revTx" presStyleIdx="4" presStyleCnt="5">
        <dgm:presLayoutVars/>
      </dgm:prSet>
      <dgm:spPr/>
    </dgm:pt>
  </dgm:ptLst>
  <dgm:cxnLst>
    <dgm:cxn modelId="{E0736502-B7BE-472F-A934-8F9C7208758A}" type="presOf" srcId="{1CCC9673-B860-4180-BE7F-B88596208721}" destId="{3036915A-FD1E-4215-A931-3BB04C0AD3BC}" srcOrd="0" destOrd="0" presId="urn:microsoft.com/office/officeart/2018/2/layout/IconVerticalSolidList"/>
    <dgm:cxn modelId="{35CF270E-EEA2-4E2D-BCA7-D6F240255276}" srcId="{70B33D3D-F5D9-4BCC-A1FF-F76DAE379464}" destId="{5838347E-5F40-4197-BEBF-EAE2E3D882E1}" srcOrd="0" destOrd="0" parTransId="{54F5E8D1-B4C8-4ED5-8DBE-FCC586D6C68E}" sibTransId="{7CF31940-9E20-4612-BA90-134A03E96B55}"/>
    <dgm:cxn modelId="{839EEA21-DD56-407A-9933-DDB0D290D69C}" srcId="{1CCC9673-B860-4180-BE7F-B88596208721}" destId="{9241AB94-6F9D-4283-9641-739E3166E1BC}" srcOrd="0" destOrd="0" parTransId="{C8BDAFE4-049C-41F9-9749-941C9AF20593}" sibTransId="{296AD4C9-21C1-49C1-8416-27B5C523FFC7}"/>
    <dgm:cxn modelId="{BF31FB2C-6A17-4B2E-944D-52E11DD84958}" type="presOf" srcId="{70B33D3D-F5D9-4BCC-A1FF-F76DAE379464}" destId="{394F538E-8E2C-4436-835E-50A7E1A264C8}" srcOrd="0" destOrd="0" presId="urn:microsoft.com/office/officeart/2018/2/layout/IconVerticalSolidList"/>
    <dgm:cxn modelId="{9D829D5F-4E63-458D-95F3-39001559DB10}" srcId="{70B33D3D-F5D9-4BCC-A1FF-F76DAE379464}" destId="{1CCC9673-B860-4180-BE7F-B88596208721}" srcOrd="2" destOrd="0" parTransId="{99788D2F-2C94-42BC-BFF6-9473E4C69807}" sibTransId="{DB32705B-3913-45A0-AEB2-65B8A0CDDB22}"/>
    <dgm:cxn modelId="{1BC1434D-C6DD-47AB-B219-61184FF31DD8}" type="presOf" srcId="{09ECF3CE-8A52-4CE6-AE4D-1C9591ED11B5}" destId="{862C23F6-B0F8-4512-857F-520404098596}" srcOrd="0" destOrd="0" presId="urn:microsoft.com/office/officeart/2018/2/layout/IconVerticalSolidList"/>
    <dgm:cxn modelId="{B323E46F-D6F3-4E4E-B98E-7EC88A0F0067}" type="presOf" srcId="{5838347E-5F40-4197-BEBF-EAE2E3D882E1}" destId="{01BCF5A9-085F-4F62-8412-566052E45EEA}" srcOrd="0" destOrd="0" presId="urn:microsoft.com/office/officeart/2018/2/layout/IconVerticalSolidList"/>
    <dgm:cxn modelId="{8AA7E18B-B255-411D-8B03-9D0FA9842196}" type="presOf" srcId="{70090263-D33E-45CD-AD76-3729879D1B40}" destId="{DD5C00A1-4E9B-4161-B554-104942F50D71}" srcOrd="0" destOrd="0" presId="urn:microsoft.com/office/officeart/2018/2/layout/IconVerticalSolidList"/>
    <dgm:cxn modelId="{5D07579A-0FD1-4E5F-8511-E27943912C06}" srcId="{70090263-D33E-45CD-AD76-3729879D1B40}" destId="{09ECF3CE-8A52-4CE6-AE4D-1C9591ED11B5}" srcOrd="0" destOrd="0" parTransId="{4C84D1E0-D805-4EDF-9499-AEE0ACE82292}" sibTransId="{F4743874-3ED9-4485-B008-7323246FBDE3}"/>
    <dgm:cxn modelId="{F70E00A6-2E9C-4847-9611-90AB5ADCA60D}" srcId="{70B33D3D-F5D9-4BCC-A1FF-F76DAE379464}" destId="{70090263-D33E-45CD-AD76-3729879D1B40}" srcOrd="1" destOrd="0" parTransId="{64B978E1-3A10-47FB-B624-3A873E3B43F9}" sibTransId="{1E9591B5-30A2-4EF1-9F9A-CB2DCD935F1A}"/>
    <dgm:cxn modelId="{6468B3E7-CBD1-491B-B9EE-188D173DC970}" type="presOf" srcId="{9241AB94-6F9D-4283-9641-739E3166E1BC}" destId="{9080FAA0-925E-4F9A-BF10-50A81ADA9B07}" srcOrd="0" destOrd="0" presId="urn:microsoft.com/office/officeart/2018/2/layout/IconVerticalSolidList"/>
    <dgm:cxn modelId="{52A11E54-7950-4094-BD75-EA4E0B17B180}" type="presParOf" srcId="{394F538E-8E2C-4436-835E-50A7E1A264C8}" destId="{8C2DE88D-DE20-4746-A4FE-CD034371E431}" srcOrd="0" destOrd="0" presId="urn:microsoft.com/office/officeart/2018/2/layout/IconVerticalSolidList"/>
    <dgm:cxn modelId="{A70144A4-515E-44AA-A996-8E678AFA6EF7}" type="presParOf" srcId="{8C2DE88D-DE20-4746-A4FE-CD034371E431}" destId="{D497BE5C-9648-4CEE-9A68-1CC334BF939C}" srcOrd="0" destOrd="0" presId="urn:microsoft.com/office/officeart/2018/2/layout/IconVerticalSolidList"/>
    <dgm:cxn modelId="{B3FDDAB8-6317-4640-995C-AC3D168C0F73}" type="presParOf" srcId="{8C2DE88D-DE20-4746-A4FE-CD034371E431}" destId="{D04F994C-5C06-4C19-AAB0-32BE921C0F76}" srcOrd="1" destOrd="0" presId="urn:microsoft.com/office/officeart/2018/2/layout/IconVerticalSolidList"/>
    <dgm:cxn modelId="{25E25805-FFBA-4944-B0AC-D4738DE21BA2}" type="presParOf" srcId="{8C2DE88D-DE20-4746-A4FE-CD034371E431}" destId="{AEA7ECC0-6664-4354-B298-79EBD4B5D946}" srcOrd="2" destOrd="0" presId="urn:microsoft.com/office/officeart/2018/2/layout/IconVerticalSolidList"/>
    <dgm:cxn modelId="{047AB919-C4A2-43CE-A219-1973F624A8D5}" type="presParOf" srcId="{8C2DE88D-DE20-4746-A4FE-CD034371E431}" destId="{01BCF5A9-085F-4F62-8412-566052E45EEA}" srcOrd="3" destOrd="0" presId="urn:microsoft.com/office/officeart/2018/2/layout/IconVerticalSolidList"/>
    <dgm:cxn modelId="{3B63A5BB-7AC1-4D06-A519-AD3C9EED259A}" type="presParOf" srcId="{394F538E-8E2C-4436-835E-50A7E1A264C8}" destId="{91D68130-6891-4989-B8F7-D397B05D7882}" srcOrd="1" destOrd="0" presId="urn:microsoft.com/office/officeart/2018/2/layout/IconVerticalSolidList"/>
    <dgm:cxn modelId="{7466E559-C5E2-4849-B932-23F5606BFC61}" type="presParOf" srcId="{394F538E-8E2C-4436-835E-50A7E1A264C8}" destId="{0BD9D077-B562-428B-8FA3-D45CB8EE3785}" srcOrd="2" destOrd="0" presId="urn:microsoft.com/office/officeart/2018/2/layout/IconVerticalSolidList"/>
    <dgm:cxn modelId="{2F72F665-7425-45BF-AF14-6BF6FBCFF189}" type="presParOf" srcId="{0BD9D077-B562-428B-8FA3-D45CB8EE3785}" destId="{22F31AC1-97D8-4ABF-A171-BC78DEA6D5E4}" srcOrd="0" destOrd="0" presId="urn:microsoft.com/office/officeart/2018/2/layout/IconVerticalSolidList"/>
    <dgm:cxn modelId="{A5E6DA22-1821-48FB-AC7E-070986F2A768}" type="presParOf" srcId="{0BD9D077-B562-428B-8FA3-D45CB8EE3785}" destId="{F8FB5073-6865-46FB-9F42-2C60DFAC421E}" srcOrd="1" destOrd="0" presId="urn:microsoft.com/office/officeart/2018/2/layout/IconVerticalSolidList"/>
    <dgm:cxn modelId="{596D0038-32AE-4BC8-B124-A04D25A1AF51}" type="presParOf" srcId="{0BD9D077-B562-428B-8FA3-D45CB8EE3785}" destId="{FE33BF9A-3225-4B1F-AA74-7D1A421E5683}" srcOrd="2" destOrd="0" presId="urn:microsoft.com/office/officeart/2018/2/layout/IconVerticalSolidList"/>
    <dgm:cxn modelId="{C7728DB3-C633-4DAC-9C79-C8B754C01C1C}" type="presParOf" srcId="{0BD9D077-B562-428B-8FA3-D45CB8EE3785}" destId="{DD5C00A1-4E9B-4161-B554-104942F50D71}" srcOrd="3" destOrd="0" presId="urn:microsoft.com/office/officeart/2018/2/layout/IconVerticalSolidList"/>
    <dgm:cxn modelId="{1F29E2B2-0ED5-4BEB-B52B-4CD6E7F979DB}" type="presParOf" srcId="{0BD9D077-B562-428B-8FA3-D45CB8EE3785}" destId="{862C23F6-B0F8-4512-857F-520404098596}" srcOrd="4" destOrd="0" presId="urn:microsoft.com/office/officeart/2018/2/layout/IconVerticalSolidList"/>
    <dgm:cxn modelId="{16CEF612-4DE4-49C1-8270-0BC721EFBEED}" type="presParOf" srcId="{394F538E-8E2C-4436-835E-50A7E1A264C8}" destId="{B927ED9E-0B52-4E4D-BC95-77BD31D76224}" srcOrd="3" destOrd="0" presId="urn:microsoft.com/office/officeart/2018/2/layout/IconVerticalSolidList"/>
    <dgm:cxn modelId="{11FFCC90-514F-4B42-BCAE-8B2A4BCC6A98}" type="presParOf" srcId="{394F538E-8E2C-4436-835E-50A7E1A264C8}" destId="{B41DD2B7-15E4-43FE-BCB6-7F4C239E6525}" srcOrd="4" destOrd="0" presId="urn:microsoft.com/office/officeart/2018/2/layout/IconVerticalSolidList"/>
    <dgm:cxn modelId="{F0F6A39F-1A97-4211-8C89-0A162A6B341D}" type="presParOf" srcId="{B41DD2B7-15E4-43FE-BCB6-7F4C239E6525}" destId="{ECB725A2-7578-4AFD-A722-1FC1772A090A}" srcOrd="0" destOrd="0" presId="urn:microsoft.com/office/officeart/2018/2/layout/IconVerticalSolidList"/>
    <dgm:cxn modelId="{819CF8F8-E9CB-408C-BCC8-B9EA0AB5B1CB}" type="presParOf" srcId="{B41DD2B7-15E4-43FE-BCB6-7F4C239E6525}" destId="{0FD94814-107F-46B9-BDCB-8FEF32120E82}" srcOrd="1" destOrd="0" presId="urn:microsoft.com/office/officeart/2018/2/layout/IconVerticalSolidList"/>
    <dgm:cxn modelId="{5BED5474-FB4E-4528-A09A-90E955204F3C}" type="presParOf" srcId="{B41DD2B7-15E4-43FE-BCB6-7F4C239E6525}" destId="{31F0EA00-1B9F-4DF9-856D-C66BD59BEC93}" srcOrd="2" destOrd="0" presId="urn:microsoft.com/office/officeart/2018/2/layout/IconVerticalSolidList"/>
    <dgm:cxn modelId="{1DF91834-6987-4A4D-A079-160A72C9FDD6}" type="presParOf" srcId="{B41DD2B7-15E4-43FE-BCB6-7F4C239E6525}" destId="{3036915A-FD1E-4215-A931-3BB04C0AD3BC}" srcOrd="3" destOrd="0" presId="urn:microsoft.com/office/officeart/2018/2/layout/IconVerticalSolidList"/>
    <dgm:cxn modelId="{79EC5182-7707-43DC-8EAA-880809541612}" type="presParOf" srcId="{B41DD2B7-15E4-43FE-BCB6-7F4C239E6525}" destId="{9080FAA0-925E-4F9A-BF10-50A81ADA9B07}"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CE94F14-0035-4F18-8277-F7F4BA59B94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67C9405-6BA2-4BD4-AFED-B749A2D34136}">
      <dgm:prSet custT="1"/>
      <dgm:spPr/>
      <dgm:t>
        <a:bodyPr/>
        <a:lstStyle/>
        <a:p>
          <a:r>
            <a:rPr lang="en-US" sz="3200"/>
            <a:t>Wide Range of Geographic Scope for Overlay Zones</a:t>
          </a:r>
        </a:p>
      </dgm:t>
    </dgm:pt>
    <dgm:pt modelId="{949757B4-F4E4-4B8B-9A04-024BB9E3F472}" type="parTrans" cxnId="{9E1FEF86-2E5B-4306-8156-7A6E271C831B}">
      <dgm:prSet/>
      <dgm:spPr/>
      <dgm:t>
        <a:bodyPr/>
        <a:lstStyle/>
        <a:p>
          <a:endParaRPr lang="en-US"/>
        </a:p>
      </dgm:t>
    </dgm:pt>
    <dgm:pt modelId="{2D33A816-D8F4-4CA9-A0A8-C2A4B0C23BB6}" type="sibTrans" cxnId="{9E1FEF86-2E5B-4306-8156-7A6E271C831B}">
      <dgm:prSet/>
      <dgm:spPr/>
      <dgm:t>
        <a:bodyPr/>
        <a:lstStyle/>
        <a:p>
          <a:endParaRPr lang="en-US"/>
        </a:p>
      </dgm:t>
    </dgm:pt>
    <dgm:pt modelId="{26B43B02-4B48-4DB7-A930-C08B3C8E9CA9}">
      <dgm:prSet/>
      <dgm:spPr/>
      <dgm:t>
        <a:bodyPr/>
        <a:lstStyle/>
        <a:p>
          <a:r>
            <a:rPr lang="en-US" b="1"/>
            <a:t>Designated Streets, Parcel Sizes, or Access Factors</a:t>
          </a:r>
          <a:endParaRPr lang="en-US"/>
        </a:p>
      </dgm:t>
    </dgm:pt>
    <dgm:pt modelId="{51F87848-CFE2-4782-A63D-6BC3E2D8CEC9}" type="parTrans" cxnId="{531BC7A0-742F-4DA6-8BB5-6CB6DEC442D4}">
      <dgm:prSet/>
      <dgm:spPr/>
      <dgm:t>
        <a:bodyPr/>
        <a:lstStyle/>
        <a:p>
          <a:endParaRPr lang="en-US"/>
        </a:p>
      </dgm:t>
    </dgm:pt>
    <dgm:pt modelId="{AE40EBDE-8EB2-482D-B919-D94E834CD673}" type="sibTrans" cxnId="{531BC7A0-742F-4DA6-8BB5-6CB6DEC442D4}">
      <dgm:prSet/>
      <dgm:spPr/>
      <dgm:t>
        <a:bodyPr/>
        <a:lstStyle/>
        <a:p>
          <a:endParaRPr lang="en-US"/>
        </a:p>
      </dgm:t>
    </dgm:pt>
    <dgm:pt modelId="{781C4B67-EF25-4754-A5E3-78BCE3805E8E}">
      <dgm:prSet/>
      <dgm:spPr/>
      <dgm:t>
        <a:bodyPr/>
        <a:lstStyle/>
        <a:p>
          <a:r>
            <a:rPr lang="en-US" b="1"/>
            <a:t>Example: </a:t>
          </a:r>
          <a:r>
            <a:rPr lang="en-US"/>
            <a:t>Elderly Housing, Planned Commercial</a:t>
          </a:r>
        </a:p>
      </dgm:t>
    </dgm:pt>
    <dgm:pt modelId="{5E931A95-F290-4926-A6F2-7AA94E452CF9}" type="parTrans" cxnId="{DBB7BFD4-A564-435B-AC2B-F2CB67009A10}">
      <dgm:prSet/>
      <dgm:spPr/>
      <dgm:t>
        <a:bodyPr/>
        <a:lstStyle/>
        <a:p>
          <a:endParaRPr lang="en-US"/>
        </a:p>
      </dgm:t>
    </dgm:pt>
    <dgm:pt modelId="{D04081B0-E335-4144-9CEF-979A35FD92C5}" type="sibTrans" cxnId="{DBB7BFD4-A564-435B-AC2B-F2CB67009A10}">
      <dgm:prSet/>
      <dgm:spPr/>
      <dgm:t>
        <a:bodyPr/>
        <a:lstStyle/>
        <a:p>
          <a:endParaRPr lang="en-US"/>
        </a:p>
      </dgm:t>
    </dgm:pt>
    <dgm:pt modelId="{6CA0450B-0445-40F9-A55E-B42874532950}">
      <dgm:prSet/>
      <dgm:spPr/>
      <dgm:t>
        <a:bodyPr/>
        <a:lstStyle/>
        <a:p>
          <a:r>
            <a:rPr lang="en-US" b="1"/>
            <a:t>Intra-District Overlay Zones</a:t>
          </a:r>
          <a:endParaRPr lang="en-US"/>
        </a:p>
      </dgm:t>
    </dgm:pt>
    <dgm:pt modelId="{9FE4F83D-1B30-41AA-9F76-A431A4D5C05D}" type="parTrans" cxnId="{21D3C6AD-8D26-4E33-8E69-FD2D1D560B22}">
      <dgm:prSet/>
      <dgm:spPr/>
      <dgm:t>
        <a:bodyPr/>
        <a:lstStyle/>
        <a:p>
          <a:endParaRPr lang="en-US"/>
        </a:p>
      </dgm:t>
    </dgm:pt>
    <dgm:pt modelId="{22B87DD8-F223-4ADE-9E39-B4AD5E776A0B}" type="sibTrans" cxnId="{21D3C6AD-8D26-4E33-8E69-FD2D1D560B22}">
      <dgm:prSet/>
      <dgm:spPr/>
      <dgm:t>
        <a:bodyPr/>
        <a:lstStyle/>
        <a:p>
          <a:endParaRPr lang="en-US"/>
        </a:p>
      </dgm:t>
    </dgm:pt>
    <dgm:pt modelId="{BD5C38B6-ACF8-4B46-A2A7-A24E1096A932}">
      <dgm:prSet/>
      <dgm:spPr/>
      <dgm:t>
        <a:bodyPr/>
        <a:lstStyle/>
        <a:p>
          <a:r>
            <a:rPr lang="en-US" b="1"/>
            <a:t>Examples:</a:t>
          </a:r>
          <a:r>
            <a:rPr lang="en-US"/>
            <a:t> Aquifer Protection Areas, Village Districts</a:t>
          </a:r>
        </a:p>
      </dgm:t>
    </dgm:pt>
    <dgm:pt modelId="{3A72426C-16B3-4F1B-920E-8D0ACFF5ABB3}" type="parTrans" cxnId="{B47D2717-75FC-4B58-8F7E-1338E77CFA4B}">
      <dgm:prSet/>
      <dgm:spPr/>
      <dgm:t>
        <a:bodyPr/>
        <a:lstStyle/>
        <a:p>
          <a:endParaRPr lang="en-US"/>
        </a:p>
      </dgm:t>
    </dgm:pt>
    <dgm:pt modelId="{D02C2B90-35DF-435A-9243-01001E1BBA2C}" type="sibTrans" cxnId="{B47D2717-75FC-4B58-8F7E-1338E77CFA4B}">
      <dgm:prSet/>
      <dgm:spPr/>
      <dgm:t>
        <a:bodyPr/>
        <a:lstStyle/>
        <a:p>
          <a:endParaRPr lang="en-US"/>
        </a:p>
      </dgm:t>
    </dgm:pt>
    <dgm:pt modelId="{3019FCB9-5B01-4A60-B43E-7C18895EB6DB}">
      <dgm:prSet/>
      <dgm:spPr/>
      <dgm:t>
        <a:bodyPr/>
        <a:lstStyle/>
        <a:p>
          <a:r>
            <a:rPr lang="en-US" b="1"/>
            <a:t>Multi-District Overlay Zones</a:t>
          </a:r>
          <a:endParaRPr lang="en-US"/>
        </a:p>
      </dgm:t>
    </dgm:pt>
    <dgm:pt modelId="{257217D2-502A-4B1B-BC78-FD7DF3684218}" type="parTrans" cxnId="{37BF4FC7-1D21-405E-912A-B84241E180DD}">
      <dgm:prSet/>
      <dgm:spPr/>
      <dgm:t>
        <a:bodyPr/>
        <a:lstStyle/>
        <a:p>
          <a:endParaRPr lang="en-US"/>
        </a:p>
      </dgm:t>
    </dgm:pt>
    <dgm:pt modelId="{C9A71DB7-3DE8-48AF-A404-CE7F0C6E1216}" type="sibTrans" cxnId="{37BF4FC7-1D21-405E-912A-B84241E180DD}">
      <dgm:prSet/>
      <dgm:spPr/>
      <dgm:t>
        <a:bodyPr/>
        <a:lstStyle/>
        <a:p>
          <a:endParaRPr lang="en-US"/>
        </a:p>
      </dgm:t>
    </dgm:pt>
    <dgm:pt modelId="{939DE5A7-899F-4B77-AFA7-C79E75776832}">
      <dgm:prSet/>
      <dgm:spPr/>
      <dgm:t>
        <a:bodyPr/>
        <a:lstStyle/>
        <a:p>
          <a:r>
            <a:rPr lang="en-US" b="1"/>
            <a:t>Examples</a:t>
          </a:r>
          <a:r>
            <a:rPr lang="en-US"/>
            <a:t>: Watershed Protection, Special Flood Hazard Areas, Village Districts, Professional offices</a:t>
          </a:r>
        </a:p>
      </dgm:t>
    </dgm:pt>
    <dgm:pt modelId="{A69A9941-1532-4D34-8560-113DFF3205C1}" type="parTrans" cxnId="{6B0159FE-31E6-4DA0-B573-AE454EEF2EC4}">
      <dgm:prSet/>
      <dgm:spPr/>
      <dgm:t>
        <a:bodyPr/>
        <a:lstStyle/>
        <a:p>
          <a:endParaRPr lang="en-US"/>
        </a:p>
      </dgm:t>
    </dgm:pt>
    <dgm:pt modelId="{CA2D19AC-ACC6-4697-A6FB-A5B9101B1FBF}" type="sibTrans" cxnId="{6B0159FE-31E6-4DA0-B573-AE454EEF2EC4}">
      <dgm:prSet/>
      <dgm:spPr/>
      <dgm:t>
        <a:bodyPr/>
        <a:lstStyle/>
        <a:p>
          <a:endParaRPr lang="en-US"/>
        </a:p>
      </dgm:t>
    </dgm:pt>
    <dgm:pt modelId="{5022D9FA-1E60-4AF2-8C05-ABC1E8C0D6C5}" type="pres">
      <dgm:prSet presAssocID="{FCE94F14-0035-4F18-8277-F7F4BA59B94B}" presName="Name0" presStyleCnt="0">
        <dgm:presLayoutVars>
          <dgm:dir/>
          <dgm:animLvl val="lvl"/>
          <dgm:resizeHandles val="exact"/>
        </dgm:presLayoutVars>
      </dgm:prSet>
      <dgm:spPr/>
    </dgm:pt>
    <dgm:pt modelId="{F4C1BF2E-C654-4855-9192-824C92144092}" type="pres">
      <dgm:prSet presAssocID="{B67C9405-6BA2-4BD4-AFED-B749A2D34136}" presName="linNode" presStyleCnt="0"/>
      <dgm:spPr/>
    </dgm:pt>
    <dgm:pt modelId="{9A240243-FC7E-46EE-8576-72680219C47B}" type="pres">
      <dgm:prSet presAssocID="{B67C9405-6BA2-4BD4-AFED-B749A2D34136}" presName="parentText" presStyleLbl="node1" presStyleIdx="0" presStyleCnt="4" custScaleX="277778">
        <dgm:presLayoutVars>
          <dgm:chMax val="1"/>
          <dgm:bulletEnabled val="1"/>
        </dgm:presLayoutVars>
      </dgm:prSet>
      <dgm:spPr/>
    </dgm:pt>
    <dgm:pt modelId="{ED04179E-FD3B-43B5-A83D-1F0BB7166EDC}" type="pres">
      <dgm:prSet presAssocID="{2D33A816-D8F4-4CA9-A0A8-C2A4B0C23BB6}" presName="sp" presStyleCnt="0"/>
      <dgm:spPr/>
    </dgm:pt>
    <dgm:pt modelId="{6DDEE429-8720-4FEC-832B-9DBCEE034DFA}" type="pres">
      <dgm:prSet presAssocID="{26B43B02-4B48-4DB7-A930-C08B3C8E9CA9}" presName="linNode" presStyleCnt="0"/>
      <dgm:spPr/>
    </dgm:pt>
    <dgm:pt modelId="{F3C6A6D0-FB7D-4DCD-8771-DBF18984C03E}" type="pres">
      <dgm:prSet presAssocID="{26B43B02-4B48-4DB7-A930-C08B3C8E9CA9}" presName="parentText" presStyleLbl="node1" presStyleIdx="1" presStyleCnt="4">
        <dgm:presLayoutVars>
          <dgm:chMax val="1"/>
          <dgm:bulletEnabled val="1"/>
        </dgm:presLayoutVars>
      </dgm:prSet>
      <dgm:spPr/>
    </dgm:pt>
    <dgm:pt modelId="{A6644806-FEC2-4F37-B63A-641394C0F0F4}" type="pres">
      <dgm:prSet presAssocID="{26B43B02-4B48-4DB7-A930-C08B3C8E9CA9}" presName="descendantText" presStyleLbl="alignAccFollowNode1" presStyleIdx="0" presStyleCnt="3">
        <dgm:presLayoutVars>
          <dgm:bulletEnabled val="1"/>
        </dgm:presLayoutVars>
      </dgm:prSet>
      <dgm:spPr/>
    </dgm:pt>
    <dgm:pt modelId="{970968AD-768E-490C-A9F6-F422DEE2B4D7}" type="pres">
      <dgm:prSet presAssocID="{AE40EBDE-8EB2-482D-B919-D94E834CD673}" presName="sp" presStyleCnt="0"/>
      <dgm:spPr/>
    </dgm:pt>
    <dgm:pt modelId="{30FCDC39-752F-4A59-B93B-AD5DD915022C}" type="pres">
      <dgm:prSet presAssocID="{6CA0450B-0445-40F9-A55E-B42874532950}" presName="linNode" presStyleCnt="0"/>
      <dgm:spPr/>
    </dgm:pt>
    <dgm:pt modelId="{A2648EE5-8CCA-4B13-B9CD-7CAE9B3227CC}" type="pres">
      <dgm:prSet presAssocID="{6CA0450B-0445-40F9-A55E-B42874532950}" presName="parentText" presStyleLbl="node1" presStyleIdx="2" presStyleCnt="4">
        <dgm:presLayoutVars>
          <dgm:chMax val="1"/>
          <dgm:bulletEnabled val="1"/>
        </dgm:presLayoutVars>
      </dgm:prSet>
      <dgm:spPr/>
    </dgm:pt>
    <dgm:pt modelId="{2BA7316E-5812-41D4-B59C-78EECB6ECCAD}" type="pres">
      <dgm:prSet presAssocID="{6CA0450B-0445-40F9-A55E-B42874532950}" presName="descendantText" presStyleLbl="alignAccFollowNode1" presStyleIdx="1" presStyleCnt="3">
        <dgm:presLayoutVars>
          <dgm:bulletEnabled val="1"/>
        </dgm:presLayoutVars>
      </dgm:prSet>
      <dgm:spPr/>
    </dgm:pt>
    <dgm:pt modelId="{3BCD709F-A5A6-4AC7-AB37-9CBB725E0E52}" type="pres">
      <dgm:prSet presAssocID="{22B87DD8-F223-4ADE-9E39-B4AD5E776A0B}" presName="sp" presStyleCnt="0"/>
      <dgm:spPr/>
    </dgm:pt>
    <dgm:pt modelId="{7EE4C81B-080C-4B4B-BB1D-DB3F8184F900}" type="pres">
      <dgm:prSet presAssocID="{3019FCB9-5B01-4A60-B43E-7C18895EB6DB}" presName="linNode" presStyleCnt="0"/>
      <dgm:spPr/>
    </dgm:pt>
    <dgm:pt modelId="{DA8F221D-6206-4E3D-A116-7441CF73E018}" type="pres">
      <dgm:prSet presAssocID="{3019FCB9-5B01-4A60-B43E-7C18895EB6DB}" presName="parentText" presStyleLbl="node1" presStyleIdx="3" presStyleCnt="4">
        <dgm:presLayoutVars>
          <dgm:chMax val="1"/>
          <dgm:bulletEnabled val="1"/>
        </dgm:presLayoutVars>
      </dgm:prSet>
      <dgm:spPr/>
    </dgm:pt>
    <dgm:pt modelId="{0B0423B9-F04E-4D4C-B6F3-D7C74D6BD723}" type="pres">
      <dgm:prSet presAssocID="{3019FCB9-5B01-4A60-B43E-7C18895EB6DB}" presName="descendantText" presStyleLbl="alignAccFollowNode1" presStyleIdx="2" presStyleCnt="3">
        <dgm:presLayoutVars>
          <dgm:bulletEnabled val="1"/>
        </dgm:presLayoutVars>
      </dgm:prSet>
      <dgm:spPr/>
    </dgm:pt>
  </dgm:ptLst>
  <dgm:cxnLst>
    <dgm:cxn modelId="{B47D2717-75FC-4B58-8F7E-1338E77CFA4B}" srcId="{6CA0450B-0445-40F9-A55E-B42874532950}" destId="{BD5C38B6-ACF8-4B46-A2A7-A24E1096A932}" srcOrd="0" destOrd="0" parTransId="{3A72426C-16B3-4F1B-920E-8D0ACFF5ABB3}" sibTransId="{D02C2B90-35DF-435A-9243-01001E1BBA2C}"/>
    <dgm:cxn modelId="{0DD8C725-56A0-4374-86AD-976A949D6524}" type="presOf" srcId="{781C4B67-EF25-4754-A5E3-78BCE3805E8E}" destId="{A6644806-FEC2-4F37-B63A-641394C0F0F4}" srcOrd="0" destOrd="0" presId="urn:microsoft.com/office/officeart/2005/8/layout/vList5"/>
    <dgm:cxn modelId="{7A1A9935-0F1C-4DE2-85AB-91812C489F9F}" type="presOf" srcId="{B67C9405-6BA2-4BD4-AFED-B749A2D34136}" destId="{9A240243-FC7E-46EE-8576-72680219C47B}" srcOrd="0" destOrd="0" presId="urn:microsoft.com/office/officeart/2005/8/layout/vList5"/>
    <dgm:cxn modelId="{8FF96740-400E-48B1-832E-1217746D8B68}" type="presOf" srcId="{6CA0450B-0445-40F9-A55E-B42874532950}" destId="{A2648EE5-8CCA-4B13-B9CD-7CAE9B3227CC}" srcOrd="0" destOrd="0" presId="urn:microsoft.com/office/officeart/2005/8/layout/vList5"/>
    <dgm:cxn modelId="{6C1FB662-4213-4DA9-BB0B-0F7CFD6D75FE}" type="presOf" srcId="{939DE5A7-899F-4B77-AFA7-C79E75776832}" destId="{0B0423B9-F04E-4D4C-B6F3-D7C74D6BD723}" srcOrd="0" destOrd="0" presId="urn:microsoft.com/office/officeart/2005/8/layout/vList5"/>
    <dgm:cxn modelId="{9E1FEF86-2E5B-4306-8156-7A6E271C831B}" srcId="{FCE94F14-0035-4F18-8277-F7F4BA59B94B}" destId="{B67C9405-6BA2-4BD4-AFED-B749A2D34136}" srcOrd="0" destOrd="0" parTransId="{949757B4-F4E4-4B8B-9A04-024BB9E3F472}" sibTransId="{2D33A816-D8F4-4CA9-A0A8-C2A4B0C23BB6}"/>
    <dgm:cxn modelId="{86975488-7FBB-4852-93AA-063D6CC21CA6}" type="presOf" srcId="{26B43B02-4B48-4DB7-A930-C08B3C8E9CA9}" destId="{F3C6A6D0-FB7D-4DCD-8771-DBF18984C03E}" srcOrd="0" destOrd="0" presId="urn:microsoft.com/office/officeart/2005/8/layout/vList5"/>
    <dgm:cxn modelId="{531BC7A0-742F-4DA6-8BB5-6CB6DEC442D4}" srcId="{FCE94F14-0035-4F18-8277-F7F4BA59B94B}" destId="{26B43B02-4B48-4DB7-A930-C08B3C8E9CA9}" srcOrd="1" destOrd="0" parTransId="{51F87848-CFE2-4782-A63D-6BC3E2D8CEC9}" sibTransId="{AE40EBDE-8EB2-482D-B919-D94E834CD673}"/>
    <dgm:cxn modelId="{21D3C6AD-8D26-4E33-8E69-FD2D1D560B22}" srcId="{FCE94F14-0035-4F18-8277-F7F4BA59B94B}" destId="{6CA0450B-0445-40F9-A55E-B42874532950}" srcOrd="2" destOrd="0" parTransId="{9FE4F83D-1B30-41AA-9F76-A431A4D5C05D}" sibTransId="{22B87DD8-F223-4ADE-9E39-B4AD5E776A0B}"/>
    <dgm:cxn modelId="{37BF4FC7-1D21-405E-912A-B84241E180DD}" srcId="{FCE94F14-0035-4F18-8277-F7F4BA59B94B}" destId="{3019FCB9-5B01-4A60-B43E-7C18895EB6DB}" srcOrd="3" destOrd="0" parTransId="{257217D2-502A-4B1B-BC78-FD7DF3684218}" sibTransId="{C9A71DB7-3DE8-48AF-A404-CE7F0C6E1216}"/>
    <dgm:cxn modelId="{B98AB0CC-6ECB-4EA6-A1C4-07BF703065BE}" type="presOf" srcId="{FCE94F14-0035-4F18-8277-F7F4BA59B94B}" destId="{5022D9FA-1E60-4AF2-8C05-ABC1E8C0D6C5}" srcOrd="0" destOrd="0" presId="urn:microsoft.com/office/officeart/2005/8/layout/vList5"/>
    <dgm:cxn modelId="{DBB7BFD4-A564-435B-AC2B-F2CB67009A10}" srcId="{26B43B02-4B48-4DB7-A930-C08B3C8E9CA9}" destId="{781C4B67-EF25-4754-A5E3-78BCE3805E8E}" srcOrd="0" destOrd="0" parTransId="{5E931A95-F290-4926-A6F2-7AA94E452CF9}" sibTransId="{D04081B0-E335-4144-9CEF-979A35FD92C5}"/>
    <dgm:cxn modelId="{0D454EF6-5A4F-440D-9641-E89CA4B6B7FC}" type="presOf" srcId="{BD5C38B6-ACF8-4B46-A2A7-A24E1096A932}" destId="{2BA7316E-5812-41D4-B59C-78EECB6ECCAD}" srcOrd="0" destOrd="0" presId="urn:microsoft.com/office/officeart/2005/8/layout/vList5"/>
    <dgm:cxn modelId="{6B0159FE-31E6-4DA0-B573-AE454EEF2EC4}" srcId="{3019FCB9-5B01-4A60-B43E-7C18895EB6DB}" destId="{939DE5A7-899F-4B77-AFA7-C79E75776832}" srcOrd="0" destOrd="0" parTransId="{A69A9941-1532-4D34-8560-113DFF3205C1}" sibTransId="{CA2D19AC-ACC6-4697-A6FB-A5B9101B1FBF}"/>
    <dgm:cxn modelId="{87A4EDFE-D4F6-45F7-A9C6-3FF60895B452}" type="presOf" srcId="{3019FCB9-5B01-4A60-B43E-7C18895EB6DB}" destId="{DA8F221D-6206-4E3D-A116-7441CF73E018}" srcOrd="0" destOrd="0" presId="urn:microsoft.com/office/officeart/2005/8/layout/vList5"/>
    <dgm:cxn modelId="{3D2CD65F-ECBA-4372-AE91-0EAF6348186A}" type="presParOf" srcId="{5022D9FA-1E60-4AF2-8C05-ABC1E8C0D6C5}" destId="{F4C1BF2E-C654-4855-9192-824C92144092}" srcOrd="0" destOrd="0" presId="urn:microsoft.com/office/officeart/2005/8/layout/vList5"/>
    <dgm:cxn modelId="{3AE884A6-6389-4486-B193-421E3363ABF6}" type="presParOf" srcId="{F4C1BF2E-C654-4855-9192-824C92144092}" destId="{9A240243-FC7E-46EE-8576-72680219C47B}" srcOrd="0" destOrd="0" presId="urn:microsoft.com/office/officeart/2005/8/layout/vList5"/>
    <dgm:cxn modelId="{73C4E537-6201-47A8-B806-34E6F70B5E2B}" type="presParOf" srcId="{5022D9FA-1E60-4AF2-8C05-ABC1E8C0D6C5}" destId="{ED04179E-FD3B-43B5-A83D-1F0BB7166EDC}" srcOrd="1" destOrd="0" presId="urn:microsoft.com/office/officeart/2005/8/layout/vList5"/>
    <dgm:cxn modelId="{54910311-AAAD-4DCB-8ECC-CC8741B083D0}" type="presParOf" srcId="{5022D9FA-1E60-4AF2-8C05-ABC1E8C0D6C5}" destId="{6DDEE429-8720-4FEC-832B-9DBCEE034DFA}" srcOrd="2" destOrd="0" presId="urn:microsoft.com/office/officeart/2005/8/layout/vList5"/>
    <dgm:cxn modelId="{72E67330-6016-4A74-BD3E-EB55D9C79E79}" type="presParOf" srcId="{6DDEE429-8720-4FEC-832B-9DBCEE034DFA}" destId="{F3C6A6D0-FB7D-4DCD-8771-DBF18984C03E}" srcOrd="0" destOrd="0" presId="urn:microsoft.com/office/officeart/2005/8/layout/vList5"/>
    <dgm:cxn modelId="{BE6BAAA0-17E8-401B-9756-DB866441872A}" type="presParOf" srcId="{6DDEE429-8720-4FEC-832B-9DBCEE034DFA}" destId="{A6644806-FEC2-4F37-B63A-641394C0F0F4}" srcOrd="1" destOrd="0" presId="urn:microsoft.com/office/officeart/2005/8/layout/vList5"/>
    <dgm:cxn modelId="{6F7A2A95-D527-4833-AA16-3D7110AA569C}" type="presParOf" srcId="{5022D9FA-1E60-4AF2-8C05-ABC1E8C0D6C5}" destId="{970968AD-768E-490C-A9F6-F422DEE2B4D7}" srcOrd="3" destOrd="0" presId="urn:microsoft.com/office/officeart/2005/8/layout/vList5"/>
    <dgm:cxn modelId="{DD007D6D-0B4E-4938-98F3-18F8231DB3A9}" type="presParOf" srcId="{5022D9FA-1E60-4AF2-8C05-ABC1E8C0D6C5}" destId="{30FCDC39-752F-4A59-B93B-AD5DD915022C}" srcOrd="4" destOrd="0" presId="urn:microsoft.com/office/officeart/2005/8/layout/vList5"/>
    <dgm:cxn modelId="{00DB25D6-17EE-4C7E-B82C-0228CC623DF2}" type="presParOf" srcId="{30FCDC39-752F-4A59-B93B-AD5DD915022C}" destId="{A2648EE5-8CCA-4B13-B9CD-7CAE9B3227CC}" srcOrd="0" destOrd="0" presId="urn:microsoft.com/office/officeart/2005/8/layout/vList5"/>
    <dgm:cxn modelId="{46AA3F37-FE35-488F-A7DB-C46E5E668F50}" type="presParOf" srcId="{30FCDC39-752F-4A59-B93B-AD5DD915022C}" destId="{2BA7316E-5812-41D4-B59C-78EECB6ECCAD}" srcOrd="1" destOrd="0" presId="urn:microsoft.com/office/officeart/2005/8/layout/vList5"/>
    <dgm:cxn modelId="{DEF22DC0-D8AF-486E-8260-4CD514365896}" type="presParOf" srcId="{5022D9FA-1E60-4AF2-8C05-ABC1E8C0D6C5}" destId="{3BCD709F-A5A6-4AC7-AB37-9CBB725E0E52}" srcOrd="5" destOrd="0" presId="urn:microsoft.com/office/officeart/2005/8/layout/vList5"/>
    <dgm:cxn modelId="{011A0921-E9BD-401F-A67E-20E1A1926B72}" type="presParOf" srcId="{5022D9FA-1E60-4AF2-8C05-ABC1E8C0D6C5}" destId="{7EE4C81B-080C-4B4B-BB1D-DB3F8184F900}" srcOrd="6" destOrd="0" presId="urn:microsoft.com/office/officeart/2005/8/layout/vList5"/>
    <dgm:cxn modelId="{156709AB-42E3-495E-AD80-3675664B5B24}" type="presParOf" srcId="{7EE4C81B-080C-4B4B-BB1D-DB3F8184F900}" destId="{DA8F221D-6206-4E3D-A116-7441CF73E018}" srcOrd="0" destOrd="0" presId="urn:microsoft.com/office/officeart/2005/8/layout/vList5"/>
    <dgm:cxn modelId="{437879FA-2E66-4E34-B97C-1475914FAD83}" type="presParOf" srcId="{7EE4C81B-080C-4B4B-BB1D-DB3F8184F900}" destId="{0B0423B9-F04E-4D4C-B6F3-D7C74D6BD72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D0AC7DB-6698-4DF5-A1EB-FD97F893D10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65AC5D7-7E5C-4D09-81BC-5C7827019BDD}">
      <dgm:prSet custT="1"/>
      <dgm:spPr/>
      <dgm:t>
        <a:bodyPr/>
        <a:lstStyle/>
        <a:p>
          <a:pPr>
            <a:lnSpc>
              <a:spcPct val="100000"/>
            </a:lnSpc>
          </a:pPr>
          <a:r>
            <a:rPr lang="en-US" sz="2000"/>
            <a:t>Public Act 79-535, An Act Concerning Coastal Zones</a:t>
          </a:r>
        </a:p>
      </dgm:t>
    </dgm:pt>
    <dgm:pt modelId="{673E597A-69E5-453B-8206-1A5C56FEE393}" type="parTrans" cxnId="{752CACB4-4A58-4DC6-98CB-D3FEEA7CBE39}">
      <dgm:prSet/>
      <dgm:spPr/>
      <dgm:t>
        <a:bodyPr/>
        <a:lstStyle/>
        <a:p>
          <a:endParaRPr lang="en-US"/>
        </a:p>
      </dgm:t>
    </dgm:pt>
    <dgm:pt modelId="{0937D698-37EE-4F1E-90F4-FCB0F5012BEA}" type="sibTrans" cxnId="{752CACB4-4A58-4DC6-98CB-D3FEEA7CBE39}">
      <dgm:prSet/>
      <dgm:spPr/>
      <dgm:t>
        <a:bodyPr/>
        <a:lstStyle/>
        <a:p>
          <a:endParaRPr lang="en-US"/>
        </a:p>
      </dgm:t>
    </dgm:pt>
    <dgm:pt modelId="{0C678166-FE5F-48DD-825B-BA3103301068}">
      <dgm:prSet custT="1"/>
      <dgm:spPr/>
      <dgm:t>
        <a:bodyPr/>
        <a:lstStyle/>
        <a:p>
          <a:pPr>
            <a:lnSpc>
              <a:spcPct val="100000"/>
            </a:lnSpc>
          </a:pPr>
          <a:r>
            <a:rPr lang="en-US" sz="2000"/>
            <a:t>Authorized overlay zones for coastal zone management</a:t>
          </a:r>
        </a:p>
      </dgm:t>
    </dgm:pt>
    <dgm:pt modelId="{DF943879-7CC6-4CB4-871D-260D04B106FD}" type="parTrans" cxnId="{D99CBB88-EBDF-4599-837E-9BF7F9340867}">
      <dgm:prSet/>
      <dgm:spPr/>
      <dgm:t>
        <a:bodyPr/>
        <a:lstStyle/>
        <a:p>
          <a:endParaRPr lang="en-US"/>
        </a:p>
      </dgm:t>
    </dgm:pt>
    <dgm:pt modelId="{CE2DA3F9-F41C-45DB-96FE-CE1BEB3B8451}" type="sibTrans" cxnId="{D99CBB88-EBDF-4599-837E-9BF7F9340867}">
      <dgm:prSet/>
      <dgm:spPr/>
      <dgm:t>
        <a:bodyPr/>
        <a:lstStyle/>
        <a:p>
          <a:endParaRPr lang="en-US"/>
        </a:p>
      </dgm:t>
    </dgm:pt>
    <dgm:pt modelId="{F356BDB6-6A17-41FC-8F15-5C1D4966F591}">
      <dgm:prSet custT="1"/>
      <dgm:spPr/>
      <dgm:t>
        <a:bodyPr/>
        <a:lstStyle/>
        <a:p>
          <a:pPr>
            <a:lnSpc>
              <a:spcPct val="100000"/>
            </a:lnSpc>
          </a:pPr>
          <a:r>
            <a:rPr lang="en-US" sz="2000"/>
            <a:t>Public Act 85-409 An Act Concerning Municipal Power to Regulate Planned Unit Development</a:t>
          </a:r>
        </a:p>
      </dgm:t>
    </dgm:pt>
    <dgm:pt modelId="{BEC435D6-50DE-4DE5-B82D-D74771BE0D5D}" type="parTrans" cxnId="{62149FFF-2B86-4C1B-B50A-0CBD43F1ADDB}">
      <dgm:prSet/>
      <dgm:spPr/>
      <dgm:t>
        <a:bodyPr/>
        <a:lstStyle/>
        <a:p>
          <a:endParaRPr lang="en-US"/>
        </a:p>
      </dgm:t>
    </dgm:pt>
    <dgm:pt modelId="{D7B98531-5C35-4327-9443-61F8A31EC9C6}" type="sibTrans" cxnId="{62149FFF-2B86-4C1B-B50A-0CBD43F1ADDB}">
      <dgm:prSet/>
      <dgm:spPr/>
      <dgm:t>
        <a:bodyPr/>
        <a:lstStyle/>
        <a:p>
          <a:endParaRPr lang="en-US"/>
        </a:p>
      </dgm:t>
    </dgm:pt>
    <dgm:pt modelId="{596288C0-BCEF-48A9-88D0-CE829E9575CE}">
      <dgm:prSet custT="1"/>
      <dgm:spPr/>
      <dgm:t>
        <a:bodyPr/>
        <a:lstStyle/>
        <a:p>
          <a:pPr>
            <a:lnSpc>
              <a:spcPct val="100000"/>
            </a:lnSpc>
          </a:pPr>
          <a:r>
            <a:rPr lang="en-US" sz="2000"/>
            <a:t>Authorized the use of overlay zones as a tool for all zoning purposes</a:t>
          </a:r>
        </a:p>
      </dgm:t>
    </dgm:pt>
    <dgm:pt modelId="{BB9194CB-C9F4-4471-B46D-9D6738F5A57D}" type="parTrans" cxnId="{F0B6F171-1A67-4591-8699-E169DB136F6E}">
      <dgm:prSet/>
      <dgm:spPr/>
      <dgm:t>
        <a:bodyPr/>
        <a:lstStyle/>
        <a:p>
          <a:endParaRPr lang="en-US"/>
        </a:p>
      </dgm:t>
    </dgm:pt>
    <dgm:pt modelId="{F0A4A772-F4AB-4644-B9E2-048EE54ECA4B}" type="sibTrans" cxnId="{F0B6F171-1A67-4591-8699-E169DB136F6E}">
      <dgm:prSet/>
      <dgm:spPr/>
      <dgm:t>
        <a:bodyPr/>
        <a:lstStyle/>
        <a:p>
          <a:endParaRPr lang="en-US"/>
        </a:p>
      </dgm:t>
    </dgm:pt>
    <dgm:pt modelId="{EAB11704-F1A1-4E91-96D6-01E8734D1940}">
      <dgm:prSet custT="1"/>
      <dgm:spPr/>
      <dgm:t>
        <a:bodyPr/>
        <a:lstStyle/>
        <a:p>
          <a:pPr>
            <a:lnSpc>
              <a:spcPct val="100000"/>
            </a:lnSpc>
          </a:pPr>
          <a:r>
            <a:rPr lang="en-US" sz="2000"/>
            <a:t>Connecticut Supreme Court Upheld Validity of Overlay Zones</a:t>
          </a:r>
        </a:p>
      </dgm:t>
    </dgm:pt>
    <dgm:pt modelId="{1B6008F1-E037-4E2E-932A-8D1CBA2A9194}" type="parTrans" cxnId="{CB12742D-EB3C-4D36-B318-6E06EE8FD9F7}">
      <dgm:prSet/>
      <dgm:spPr/>
      <dgm:t>
        <a:bodyPr/>
        <a:lstStyle/>
        <a:p>
          <a:endParaRPr lang="en-US"/>
        </a:p>
      </dgm:t>
    </dgm:pt>
    <dgm:pt modelId="{F5148362-B8DE-4C5E-958C-73FAB654C50F}" type="sibTrans" cxnId="{CB12742D-EB3C-4D36-B318-6E06EE8FD9F7}">
      <dgm:prSet/>
      <dgm:spPr/>
      <dgm:t>
        <a:bodyPr/>
        <a:lstStyle/>
        <a:p>
          <a:endParaRPr lang="en-US"/>
        </a:p>
      </dgm:t>
    </dgm:pt>
    <dgm:pt modelId="{52E0E8EB-6C60-4C9E-A946-E9D1DDB12CAF}">
      <dgm:prSet custT="1"/>
      <dgm:spPr/>
      <dgm:t>
        <a:bodyPr/>
        <a:lstStyle/>
        <a:p>
          <a:pPr>
            <a:lnSpc>
              <a:spcPct val="100000"/>
            </a:lnSpc>
          </a:pPr>
          <a:r>
            <a:rPr lang="en-US" sz="2000"/>
            <a:t>Tillman v. Planning &amp; Zoning Commission of City of Shelton (2021)</a:t>
          </a:r>
        </a:p>
      </dgm:t>
    </dgm:pt>
    <dgm:pt modelId="{4B081EF8-1B85-4427-BA42-D7593064CD71}" type="parTrans" cxnId="{2049905C-5A0D-4BAD-A8C2-C1951868E0BA}">
      <dgm:prSet/>
      <dgm:spPr/>
      <dgm:t>
        <a:bodyPr/>
        <a:lstStyle/>
        <a:p>
          <a:endParaRPr lang="en-US"/>
        </a:p>
      </dgm:t>
    </dgm:pt>
    <dgm:pt modelId="{183C9D67-ED75-4857-9784-84765DC5477A}" type="sibTrans" cxnId="{2049905C-5A0D-4BAD-A8C2-C1951868E0BA}">
      <dgm:prSet/>
      <dgm:spPr/>
      <dgm:t>
        <a:bodyPr/>
        <a:lstStyle/>
        <a:p>
          <a:endParaRPr lang="en-US"/>
        </a:p>
      </dgm:t>
    </dgm:pt>
    <dgm:pt modelId="{EB1A24D0-EB47-4FDC-B8D6-DFCF22C7A813}" type="pres">
      <dgm:prSet presAssocID="{3D0AC7DB-6698-4DF5-A1EB-FD97F893D105}" presName="root" presStyleCnt="0">
        <dgm:presLayoutVars>
          <dgm:dir/>
          <dgm:resizeHandles val="exact"/>
        </dgm:presLayoutVars>
      </dgm:prSet>
      <dgm:spPr/>
    </dgm:pt>
    <dgm:pt modelId="{3360D55E-B957-4245-B94B-745DC019666C}" type="pres">
      <dgm:prSet presAssocID="{165AC5D7-7E5C-4D09-81BC-5C7827019BDD}" presName="compNode" presStyleCnt="0"/>
      <dgm:spPr/>
    </dgm:pt>
    <dgm:pt modelId="{9A40C5DD-2E6B-41C6-BFC0-0FA447E8B1FA}" type="pres">
      <dgm:prSet presAssocID="{165AC5D7-7E5C-4D09-81BC-5C7827019BDD}" presName="bgRect" presStyleLbl="bgShp" presStyleIdx="0" presStyleCnt="3"/>
      <dgm:spPr/>
    </dgm:pt>
    <dgm:pt modelId="{3BF82080-21CC-4527-A9D1-343C2B70F3A2}" type="pres">
      <dgm:prSet presAssocID="{165AC5D7-7E5C-4D09-81BC-5C7827019BD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house scene"/>
        </a:ext>
      </dgm:extLst>
    </dgm:pt>
    <dgm:pt modelId="{4867E100-C023-4B75-A3C6-84AFDB53C4CA}" type="pres">
      <dgm:prSet presAssocID="{165AC5D7-7E5C-4D09-81BC-5C7827019BDD}" presName="spaceRect" presStyleCnt="0"/>
      <dgm:spPr/>
    </dgm:pt>
    <dgm:pt modelId="{157CF9F7-0F02-4A1E-B9AC-BE18FB2E76CF}" type="pres">
      <dgm:prSet presAssocID="{165AC5D7-7E5C-4D09-81BC-5C7827019BDD}" presName="parTx" presStyleLbl="revTx" presStyleIdx="0" presStyleCnt="6" custScaleX="105561">
        <dgm:presLayoutVars>
          <dgm:chMax val="0"/>
          <dgm:chPref val="0"/>
        </dgm:presLayoutVars>
      </dgm:prSet>
      <dgm:spPr/>
    </dgm:pt>
    <dgm:pt modelId="{E0905BD2-0E8C-4575-ACFC-476108630AC1}" type="pres">
      <dgm:prSet presAssocID="{165AC5D7-7E5C-4D09-81BC-5C7827019BDD}" presName="desTx" presStyleLbl="revTx" presStyleIdx="1" presStyleCnt="6">
        <dgm:presLayoutVars/>
      </dgm:prSet>
      <dgm:spPr/>
    </dgm:pt>
    <dgm:pt modelId="{660AFA40-7A73-4C32-A5C4-796393D89DB4}" type="pres">
      <dgm:prSet presAssocID="{0937D698-37EE-4F1E-90F4-FCB0F5012BEA}" presName="sibTrans" presStyleCnt="0"/>
      <dgm:spPr/>
    </dgm:pt>
    <dgm:pt modelId="{A6E83A5C-7AE1-4E2F-BEFC-66629A7B58D8}" type="pres">
      <dgm:prSet presAssocID="{F356BDB6-6A17-41FC-8F15-5C1D4966F591}" presName="compNode" presStyleCnt="0"/>
      <dgm:spPr/>
    </dgm:pt>
    <dgm:pt modelId="{2D405780-7503-45B5-9371-CBCECC3ECD69}" type="pres">
      <dgm:prSet presAssocID="{F356BDB6-6A17-41FC-8F15-5C1D4966F591}" presName="bgRect" presStyleLbl="bgShp" presStyleIdx="1" presStyleCnt="3"/>
      <dgm:spPr/>
    </dgm:pt>
    <dgm:pt modelId="{7980CB1C-FC9E-42F6-82D3-26758CED4DD8}" type="pres">
      <dgm:prSet presAssocID="{F356BDB6-6A17-41FC-8F15-5C1D4966F59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879A3ED3-DC56-40A6-89C2-097D90AB073C}" type="pres">
      <dgm:prSet presAssocID="{F356BDB6-6A17-41FC-8F15-5C1D4966F591}" presName="spaceRect" presStyleCnt="0"/>
      <dgm:spPr/>
    </dgm:pt>
    <dgm:pt modelId="{E11BEA20-77C9-4CAC-B250-553DE7F0C2B4}" type="pres">
      <dgm:prSet presAssocID="{F356BDB6-6A17-41FC-8F15-5C1D4966F591}" presName="parTx" presStyleLbl="revTx" presStyleIdx="2" presStyleCnt="6" custScaleX="103434">
        <dgm:presLayoutVars>
          <dgm:chMax val="0"/>
          <dgm:chPref val="0"/>
        </dgm:presLayoutVars>
      </dgm:prSet>
      <dgm:spPr/>
    </dgm:pt>
    <dgm:pt modelId="{D23B45DE-D630-44C9-AAD9-5DED1C51E1EE}" type="pres">
      <dgm:prSet presAssocID="{F356BDB6-6A17-41FC-8F15-5C1D4966F591}" presName="desTx" presStyleLbl="revTx" presStyleIdx="3" presStyleCnt="6">
        <dgm:presLayoutVars/>
      </dgm:prSet>
      <dgm:spPr/>
    </dgm:pt>
    <dgm:pt modelId="{03982C39-4860-4962-B6E8-9A95ED7B5BF7}" type="pres">
      <dgm:prSet presAssocID="{D7B98531-5C35-4327-9443-61F8A31EC9C6}" presName="sibTrans" presStyleCnt="0"/>
      <dgm:spPr/>
    </dgm:pt>
    <dgm:pt modelId="{F1C7E24C-5122-4E79-BA5C-A674D425E889}" type="pres">
      <dgm:prSet presAssocID="{EAB11704-F1A1-4E91-96D6-01E8734D1940}" presName="compNode" presStyleCnt="0"/>
      <dgm:spPr/>
    </dgm:pt>
    <dgm:pt modelId="{BBD5CEFC-BBBA-40ED-B631-70960AE32DA0}" type="pres">
      <dgm:prSet presAssocID="{EAB11704-F1A1-4E91-96D6-01E8734D1940}" presName="bgRect" presStyleLbl="bgShp" presStyleIdx="2" presStyleCnt="3"/>
      <dgm:spPr/>
    </dgm:pt>
    <dgm:pt modelId="{CFF650ED-8E8F-43D5-A478-B447FC16BCC6}" type="pres">
      <dgm:prSet presAssocID="{EAB11704-F1A1-4E91-96D6-01E8734D194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nk with solid fill"/>
        </a:ext>
      </dgm:extLst>
    </dgm:pt>
    <dgm:pt modelId="{FF34A53A-9FA5-4F2C-86E8-1551A31AC03B}" type="pres">
      <dgm:prSet presAssocID="{EAB11704-F1A1-4E91-96D6-01E8734D1940}" presName="spaceRect" presStyleCnt="0"/>
      <dgm:spPr/>
    </dgm:pt>
    <dgm:pt modelId="{A22B8D13-0E0A-462E-84AB-C2E0E91DC20F}" type="pres">
      <dgm:prSet presAssocID="{EAB11704-F1A1-4E91-96D6-01E8734D1940}" presName="parTx" presStyleLbl="revTx" presStyleIdx="4" presStyleCnt="6">
        <dgm:presLayoutVars>
          <dgm:chMax val="0"/>
          <dgm:chPref val="0"/>
        </dgm:presLayoutVars>
      </dgm:prSet>
      <dgm:spPr/>
    </dgm:pt>
    <dgm:pt modelId="{60B10238-02AE-4AC0-8836-AFA68C8B6624}" type="pres">
      <dgm:prSet presAssocID="{EAB11704-F1A1-4E91-96D6-01E8734D1940}" presName="desTx" presStyleLbl="revTx" presStyleIdx="5" presStyleCnt="6">
        <dgm:presLayoutVars/>
      </dgm:prSet>
      <dgm:spPr/>
    </dgm:pt>
  </dgm:ptLst>
  <dgm:cxnLst>
    <dgm:cxn modelId="{CB12742D-EB3C-4D36-B318-6E06EE8FD9F7}" srcId="{3D0AC7DB-6698-4DF5-A1EB-FD97F893D105}" destId="{EAB11704-F1A1-4E91-96D6-01E8734D1940}" srcOrd="2" destOrd="0" parTransId="{1B6008F1-E037-4E2E-932A-8D1CBA2A9194}" sibTransId="{F5148362-B8DE-4C5E-958C-73FAB654C50F}"/>
    <dgm:cxn modelId="{AC6C1034-5DFE-479E-B5BB-39F7CCA7502C}" type="presOf" srcId="{EAB11704-F1A1-4E91-96D6-01E8734D1940}" destId="{A22B8D13-0E0A-462E-84AB-C2E0E91DC20F}" srcOrd="0" destOrd="0" presId="urn:microsoft.com/office/officeart/2018/2/layout/IconVerticalSolidList"/>
    <dgm:cxn modelId="{2049905C-5A0D-4BAD-A8C2-C1951868E0BA}" srcId="{EAB11704-F1A1-4E91-96D6-01E8734D1940}" destId="{52E0E8EB-6C60-4C9E-A946-E9D1DDB12CAF}" srcOrd="0" destOrd="0" parTransId="{4B081EF8-1B85-4427-BA42-D7593064CD71}" sibTransId="{183C9D67-ED75-4857-9784-84765DC5477A}"/>
    <dgm:cxn modelId="{6F93364A-9BBC-48FD-9E50-1F3519AD8BE5}" type="presOf" srcId="{52E0E8EB-6C60-4C9E-A946-E9D1DDB12CAF}" destId="{60B10238-02AE-4AC0-8836-AFA68C8B6624}" srcOrd="0" destOrd="0" presId="urn:microsoft.com/office/officeart/2018/2/layout/IconVerticalSolidList"/>
    <dgm:cxn modelId="{F0B6F171-1A67-4591-8699-E169DB136F6E}" srcId="{F356BDB6-6A17-41FC-8F15-5C1D4966F591}" destId="{596288C0-BCEF-48A9-88D0-CE829E9575CE}" srcOrd="0" destOrd="0" parTransId="{BB9194CB-C9F4-4471-B46D-9D6738F5A57D}" sibTransId="{F0A4A772-F4AB-4644-B9E2-048EE54ECA4B}"/>
    <dgm:cxn modelId="{C9EE2278-E9C3-4D01-97EF-C3C86A01ED10}" type="presOf" srcId="{F356BDB6-6A17-41FC-8F15-5C1D4966F591}" destId="{E11BEA20-77C9-4CAC-B250-553DE7F0C2B4}" srcOrd="0" destOrd="0" presId="urn:microsoft.com/office/officeart/2018/2/layout/IconVerticalSolidList"/>
    <dgm:cxn modelId="{810C8480-BA29-4D79-B8AC-470D3F56A68E}" type="presOf" srcId="{165AC5D7-7E5C-4D09-81BC-5C7827019BDD}" destId="{157CF9F7-0F02-4A1E-B9AC-BE18FB2E76CF}" srcOrd="0" destOrd="0" presId="urn:microsoft.com/office/officeart/2018/2/layout/IconVerticalSolidList"/>
    <dgm:cxn modelId="{D99CBB88-EBDF-4599-837E-9BF7F9340867}" srcId="{165AC5D7-7E5C-4D09-81BC-5C7827019BDD}" destId="{0C678166-FE5F-48DD-825B-BA3103301068}" srcOrd="0" destOrd="0" parTransId="{DF943879-7CC6-4CB4-871D-260D04B106FD}" sibTransId="{CE2DA3F9-F41C-45DB-96FE-CE1BEB3B8451}"/>
    <dgm:cxn modelId="{752CACB4-4A58-4DC6-98CB-D3FEEA7CBE39}" srcId="{3D0AC7DB-6698-4DF5-A1EB-FD97F893D105}" destId="{165AC5D7-7E5C-4D09-81BC-5C7827019BDD}" srcOrd="0" destOrd="0" parTransId="{673E597A-69E5-453B-8206-1A5C56FEE393}" sibTransId="{0937D698-37EE-4F1E-90F4-FCB0F5012BEA}"/>
    <dgm:cxn modelId="{681E44E6-D230-45E8-B654-F408F45898A5}" type="presOf" srcId="{0C678166-FE5F-48DD-825B-BA3103301068}" destId="{E0905BD2-0E8C-4575-ACFC-476108630AC1}" srcOrd="0" destOrd="0" presId="urn:microsoft.com/office/officeart/2018/2/layout/IconVerticalSolidList"/>
    <dgm:cxn modelId="{ED32AFF5-F5FD-43DD-A4F9-FAEEC08EE58A}" type="presOf" srcId="{596288C0-BCEF-48A9-88D0-CE829E9575CE}" destId="{D23B45DE-D630-44C9-AAD9-5DED1C51E1EE}" srcOrd="0" destOrd="0" presId="urn:microsoft.com/office/officeart/2018/2/layout/IconVerticalSolidList"/>
    <dgm:cxn modelId="{515A89F7-0520-4E85-B659-B59C343136B3}" type="presOf" srcId="{3D0AC7DB-6698-4DF5-A1EB-FD97F893D105}" destId="{EB1A24D0-EB47-4FDC-B8D6-DFCF22C7A813}" srcOrd="0" destOrd="0" presId="urn:microsoft.com/office/officeart/2018/2/layout/IconVerticalSolidList"/>
    <dgm:cxn modelId="{62149FFF-2B86-4C1B-B50A-0CBD43F1ADDB}" srcId="{3D0AC7DB-6698-4DF5-A1EB-FD97F893D105}" destId="{F356BDB6-6A17-41FC-8F15-5C1D4966F591}" srcOrd="1" destOrd="0" parTransId="{BEC435D6-50DE-4DE5-B82D-D74771BE0D5D}" sibTransId="{D7B98531-5C35-4327-9443-61F8A31EC9C6}"/>
    <dgm:cxn modelId="{EFDDE12F-AB68-4E41-99D9-2A1CC575EF29}" type="presParOf" srcId="{EB1A24D0-EB47-4FDC-B8D6-DFCF22C7A813}" destId="{3360D55E-B957-4245-B94B-745DC019666C}" srcOrd="0" destOrd="0" presId="urn:microsoft.com/office/officeart/2018/2/layout/IconVerticalSolidList"/>
    <dgm:cxn modelId="{E623B56E-6568-4C13-AE0C-36ECA1EA2910}" type="presParOf" srcId="{3360D55E-B957-4245-B94B-745DC019666C}" destId="{9A40C5DD-2E6B-41C6-BFC0-0FA447E8B1FA}" srcOrd="0" destOrd="0" presId="urn:microsoft.com/office/officeart/2018/2/layout/IconVerticalSolidList"/>
    <dgm:cxn modelId="{8B2EF844-5B27-4589-9F88-F4B433C3A644}" type="presParOf" srcId="{3360D55E-B957-4245-B94B-745DC019666C}" destId="{3BF82080-21CC-4527-A9D1-343C2B70F3A2}" srcOrd="1" destOrd="0" presId="urn:microsoft.com/office/officeart/2018/2/layout/IconVerticalSolidList"/>
    <dgm:cxn modelId="{BA608546-03EC-4259-A73C-955BE2699463}" type="presParOf" srcId="{3360D55E-B957-4245-B94B-745DC019666C}" destId="{4867E100-C023-4B75-A3C6-84AFDB53C4CA}" srcOrd="2" destOrd="0" presId="urn:microsoft.com/office/officeart/2018/2/layout/IconVerticalSolidList"/>
    <dgm:cxn modelId="{D3962639-E8F1-41AF-AA83-FC65B7E71448}" type="presParOf" srcId="{3360D55E-B957-4245-B94B-745DC019666C}" destId="{157CF9F7-0F02-4A1E-B9AC-BE18FB2E76CF}" srcOrd="3" destOrd="0" presId="urn:microsoft.com/office/officeart/2018/2/layout/IconVerticalSolidList"/>
    <dgm:cxn modelId="{23BB3065-477F-4946-97A9-1954158384D3}" type="presParOf" srcId="{3360D55E-B957-4245-B94B-745DC019666C}" destId="{E0905BD2-0E8C-4575-ACFC-476108630AC1}" srcOrd="4" destOrd="0" presId="urn:microsoft.com/office/officeart/2018/2/layout/IconVerticalSolidList"/>
    <dgm:cxn modelId="{70DA9ED4-D52D-459E-818E-28ECDC28E0DC}" type="presParOf" srcId="{EB1A24D0-EB47-4FDC-B8D6-DFCF22C7A813}" destId="{660AFA40-7A73-4C32-A5C4-796393D89DB4}" srcOrd="1" destOrd="0" presId="urn:microsoft.com/office/officeart/2018/2/layout/IconVerticalSolidList"/>
    <dgm:cxn modelId="{641B9099-54E0-4BA6-9FBF-33444553C993}" type="presParOf" srcId="{EB1A24D0-EB47-4FDC-B8D6-DFCF22C7A813}" destId="{A6E83A5C-7AE1-4E2F-BEFC-66629A7B58D8}" srcOrd="2" destOrd="0" presId="urn:microsoft.com/office/officeart/2018/2/layout/IconVerticalSolidList"/>
    <dgm:cxn modelId="{D3AFFE71-F99D-4B42-9EA1-22BD466E9987}" type="presParOf" srcId="{A6E83A5C-7AE1-4E2F-BEFC-66629A7B58D8}" destId="{2D405780-7503-45B5-9371-CBCECC3ECD69}" srcOrd="0" destOrd="0" presId="urn:microsoft.com/office/officeart/2018/2/layout/IconVerticalSolidList"/>
    <dgm:cxn modelId="{15D2E396-39FC-4AD0-BD21-B072BA3C6324}" type="presParOf" srcId="{A6E83A5C-7AE1-4E2F-BEFC-66629A7B58D8}" destId="{7980CB1C-FC9E-42F6-82D3-26758CED4DD8}" srcOrd="1" destOrd="0" presId="urn:microsoft.com/office/officeart/2018/2/layout/IconVerticalSolidList"/>
    <dgm:cxn modelId="{C76C80AB-0C6C-4D1F-B024-2BC1E82B581B}" type="presParOf" srcId="{A6E83A5C-7AE1-4E2F-BEFC-66629A7B58D8}" destId="{879A3ED3-DC56-40A6-89C2-097D90AB073C}" srcOrd="2" destOrd="0" presId="urn:microsoft.com/office/officeart/2018/2/layout/IconVerticalSolidList"/>
    <dgm:cxn modelId="{7550E94C-E204-4DEA-88E9-60C939EBF455}" type="presParOf" srcId="{A6E83A5C-7AE1-4E2F-BEFC-66629A7B58D8}" destId="{E11BEA20-77C9-4CAC-B250-553DE7F0C2B4}" srcOrd="3" destOrd="0" presId="urn:microsoft.com/office/officeart/2018/2/layout/IconVerticalSolidList"/>
    <dgm:cxn modelId="{04DC3DC0-8B87-4305-89DC-49720156C2AA}" type="presParOf" srcId="{A6E83A5C-7AE1-4E2F-BEFC-66629A7B58D8}" destId="{D23B45DE-D630-44C9-AAD9-5DED1C51E1EE}" srcOrd="4" destOrd="0" presId="urn:microsoft.com/office/officeart/2018/2/layout/IconVerticalSolidList"/>
    <dgm:cxn modelId="{FC651C27-51FF-4ED9-94D9-E5FE9B78BFB9}" type="presParOf" srcId="{EB1A24D0-EB47-4FDC-B8D6-DFCF22C7A813}" destId="{03982C39-4860-4962-B6E8-9A95ED7B5BF7}" srcOrd="3" destOrd="0" presId="urn:microsoft.com/office/officeart/2018/2/layout/IconVerticalSolidList"/>
    <dgm:cxn modelId="{58AE0875-4E02-4C72-A44A-4B1A0EDF8640}" type="presParOf" srcId="{EB1A24D0-EB47-4FDC-B8D6-DFCF22C7A813}" destId="{F1C7E24C-5122-4E79-BA5C-A674D425E889}" srcOrd="4" destOrd="0" presId="urn:microsoft.com/office/officeart/2018/2/layout/IconVerticalSolidList"/>
    <dgm:cxn modelId="{D18CEA6E-CB2D-49EE-9729-912298E9C616}" type="presParOf" srcId="{F1C7E24C-5122-4E79-BA5C-A674D425E889}" destId="{BBD5CEFC-BBBA-40ED-B631-70960AE32DA0}" srcOrd="0" destOrd="0" presId="urn:microsoft.com/office/officeart/2018/2/layout/IconVerticalSolidList"/>
    <dgm:cxn modelId="{CEA05B33-3B61-4D97-8FD4-306B490694D2}" type="presParOf" srcId="{F1C7E24C-5122-4E79-BA5C-A674D425E889}" destId="{CFF650ED-8E8F-43D5-A478-B447FC16BCC6}" srcOrd="1" destOrd="0" presId="urn:microsoft.com/office/officeart/2018/2/layout/IconVerticalSolidList"/>
    <dgm:cxn modelId="{6E41A0CB-4F54-4584-A671-118B7BF2084E}" type="presParOf" srcId="{F1C7E24C-5122-4E79-BA5C-A674D425E889}" destId="{FF34A53A-9FA5-4F2C-86E8-1551A31AC03B}" srcOrd="2" destOrd="0" presId="urn:microsoft.com/office/officeart/2018/2/layout/IconVerticalSolidList"/>
    <dgm:cxn modelId="{C784EE3C-FE17-43F0-966A-901B97B59CA8}" type="presParOf" srcId="{F1C7E24C-5122-4E79-BA5C-A674D425E889}" destId="{A22B8D13-0E0A-462E-84AB-C2E0E91DC20F}" srcOrd="3" destOrd="0" presId="urn:microsoft.com/office/officeart/2018/2/layout/IconVerticalSolidList"/>
    <dgm:cxn modelId="{91D69823-2187-434A-956D-B0ABE1276565}" type="presParOf" srcId="{F1C7E24C-5122-4E79-BA5C-A674D425E889}" destId="{60B10238-02AE-4AC0-8836-AFA68C8B6624}"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101E484-158C-46EC-A6AF-2BAB6410998D}" type="doc">
      <dgm:prSet loTypeId="urn:microsoft.com/office/officeart/2005/8/layout/hierarchy1" loCatId="hierarchy" qsTypeId="urn:microsoft.com/office/officeart/2005/8/quickstyle/simple5" qsCatId="simple" csTypeId="urn:microsoft.com/office/officeart/2005/8/colors/colorful2" csCatId="colorful"/>
      <dgm:spPr/>
      <dgm:t>
        <a:bodyPr/>
        <a:lstStyle/>
        <a:p>
          <a:endParaRPr lang="en-US"/>
        </a:p>
      </dgm:t>
    </dgm:pt>
    <dgm:pt modelId="{620377E2-8287-4566-A46C-5C06A6444D19}">
      <dgm:prSet/>
      <dgm:spPr/>
      <dgm:t>
        <a:bodyPr/>
        <a:lstStyle/>
        <a:p>
          <a:r>
            <a:rPr lang="en-US" b="1"/>
            <a:t>Physical Site Characteristics</a:t>
          </a:r>
          <a:r>
            <a:rPr lang="en-US"/>
            <a:t>: </a:t>
          </a:r>
          <a:r>
            <a:rPr lang="en-US" b="0" i="0"/>
            <a:t>The height, number of stories and size of buildings and other structures; the percentage of the area of the lot that may be occupied; </a:t>
          </a:r>
          <a:r>
            <a:rPr lang="en-US" b="1" i="1"/>
            <a:t>site work affecting </a:t>
          </a:r>
          <a:r>
            <a:rPr lang="en-US" b="0" i="0"/>
            <a:t>the size of yards, courts and other open spaces; the density of population and the location and use of buildings, structures and land for trade, industry, residence or other purposes, including water-dependent uses. </a:t>
          </a:r>
          <a:endParaRPr lang="en-US"/>
        </a:p>
      </dgm:t>
    </dgm:pt>
    <dgm:pt modelId="{B22BA9A1-444D-431E-835E-FF2358C0015B}" type="parTrans" cxnId="{2AF5C5E8-7A63-4F5C-8C5B-4A1FC3260702}">
      <dgm:prSet/>
      <dgm:spPr/>
      <dgm:t>
        <a:bodyPr/>
        <a:lstStyle/>
        <a:p>
          <a:endParaRPr lang="en-US"/>
        </a:p>
      </dgm:t>
    </dgm:pt>
    <dgm:pt modelId="{AD38AFDA-BB64-43AE-86A3-7B544781B61B}" type="sibTrans" cxnId="{2AF5C5E8-7A63-4F5C-8C5B-4A1FC3260702}">
      <dgm:prSet/>
      <dgm:spPr/>
      <dgm:t>
        <a:bodyPr/>
        <a:lstStyle/>
        <a:p>
          <a:endParaRPr lang="en-US"/>
        </a:p>
      </dgm:t>
    </dgm:pt>
    <dgm:pt modelId="{EF747215-7739-4242-8A59-774787EFD519}">
      <dgm:prSet/>
      <dgm:spPr/>
      <dgm:t>
        <a:bodyPr/>
        <a:lstStyle/>
        <a:p>
          <a:r>
            <a:rPr lang="en-US" b="1"/>
            <a:t>Distinctive Characteristics</a:t>
          </a:r>
          <a:r>
            <a:rPr lang="en-US"/>
            <a:t>:  Building layout &amp; orientation with respect to the  neighborhood road network, open space patterns, locally distinctive vistas, capacity to support compatible landscape, and exterior lighting &amp; sign themes including compatible scale, proportion &amp; massing within the village district.</a:t>
          </a:r>
        </a:p>
      </dgm:t>
    </dgm:pt>
    <dgm:pt modelId="{AEF0190D-2C0A-47AE-A568-0C936EC6955E}" type="parTrans" cxnId="{0B9CB8F5-55A8-47FE-8654-BABEF7704E9C}">
      <dgm:prSet/>
      <dgm:spPr/>
      <dgm:t>
        <a:bodyPr/>
        <a:lstStyle/>
        <a:p>
          <a:endParaRPr lang="en-US"/>
        </a:p>
      </dgm:t>
    </dgm:pt>
    <dgm:pt modelId="{22A8292C-7143-4A2F-975A-B18A8F9334F6}" type="sibTrans" cxnId="{0B9CB8F5-55A8-47FE-8654-BABEF7704E9C}">
      <dgm:prSet/>
      <dgm:spPr/>
      <dgm:t>
        <a:bodyPr/>
        <a:lstStyle/>
        <a:p>
          <a:endParaRPr lang="en-US"/>
        </a:p>
      </dgm:t>
    </dgm:pt>
    <dgm:pt modelId="{AD4DFC11-7C35-4527-9A07-2480BD92327C}" type="pres">
      <dgm:prSet presAssocID="{3101E484-158C-46EC-A6AF-2BAB6410998D}" presName="hierChild1" presStyleCnt="0">
        <dgm:presLayoutVars>
          <dgm:chPref val="1"/>
          <dgm:dir/>
          <dgm:animOne val="branch"/>
          <dgm:animLvl val="lvl"/>
          <dgm:resizeHandles/>
        </dgm:presLayoutVars>
      </dgm:prSet>
      <dgm:spPr/>
    </dgm:pt>
    <dgm:pt modelId="{8B574EC0-90F5-45AF-8A02-4281BEAD9B70}" type="pres">
      <dgm:prSet presAssocID="{620377E2-8287-4566-A46C-5C06A6444D19}" presName="hierRoot1" presStyleCnt="0"/>
      <dgm:spPr/>
    </dgm:pt>
    <dgm:pt modelId="{778B693B-81D4-4558-8797-3E594FE40DA7}" type="pres">
      <dgm:prSet presAssocID="{620377E2-8287-4566-A46C-5C06A6444D19}" presName="composite" presStyleCnt="0"/>
      <dgm:spPr/>
    </dgm:pt>
    <dgm:pt modelId="{477C304D-6A82-45EF-9BEB-CFB28117B659}" type="pres">
      <dgm:prSet presAssocID="{620377E2-8287-4566-A46C-5C06A6444D19}" presName="background" presStyleLbl="node0" presStyleIdx="0" presStyleCnt="2"/>
      <dgm:spPr/>
    </dgm:pt>
    <dgm:pt modelId="{5F4FB2E5-C5F6-4185-8A25-F7A64DA75D2A}" type="pres">
      <dgm:prSet presAssocID="{620377E2-8287-4566-A46C-5C06A6444D19}" presName="text" presStyleLbl="fgAcc0" presStyleIdx="0" presStyleCnt="2">
        <dgm:presLayoutVars>
          <dgm:chPref val="3"/>
        </dgm:presLayoutVars>
      </dgm:prSet>
      <dgm:spPr/>
    </dgm:pt>
    <dgm:pt modelId="{87CAAE22-68AD-42CE-99A9-E12894F0AF1C}" type="pres">
      <dgm:prSet presAssocID="{620377E2-8287-4566-A46C-5C06A6444D19}" presName="hierChild2" presStyleCnt="0"/>
      <dgm:spPr/>
    </dgm:pt>
    <dgm:pt modelId="{CA2C706C-B1A2-4926-A0A3-7EF7A731F05E}" type="pres">
      <dgm:prSet presAssocID="{EF747215-7739-4242-8A59-774787EFD519}" presName="hierRoot1" presStyleCnt="0"/>
      <dgm:spPr/>
    </dgm:pt>
    <dgm:pt modelId="{FC4FE3D8-F50D-4467-A4AC-2C25C8CE58AF}" type="pres">
      <dgm:prSet presAssocID="{EF747215-7739-4242-8A59-774787EFD519}" presName="composite" presStyleCnt="0"/>
      <dgm:spPr/>
    </dgm:pt>
    <dgm:pt modelId="{3478EBC7-839C-4360-95DB-A3C11C63A6AA}" type="pres">
      <dgm:prSet presAssocID="{EF747215-7739-4242-8A59-774787EFD519}" presName="background" presStyleLbl="node0" presStyleIdx="1" presStyleCnt="2"/>
      <dgm:spPr/>
    </dgm:pt>
    <dgm:pt modelId="{9CA03FA9-CA04-4C16-ABAD-E2356EDEB601}" type="pres">
      <dgm:prSet presAssocID="{EF747215-7739-4242-8A59-774787EFD519}" presName="text" presStyleLbl="fgAcc0" presStyleIdx="1" presStyleCnt="2">
        <dgm:presLayoutVars>
          <dgm:chPref val="3"/>
        </dgm:presLayoutVars>
      </dgm:prSet>
      <dgm:spPr/>
    </dgm:pt>
    <dgm:pt modelId="{21BD93AB-9A6F-4C67-B594-E64BA492C956}" type="pres">
      <dgm:prSet presAssocID="{EF747215-7739-4242-8A59-774787EFD519}" presName="hierChild2" presStyleCnt="0"/>
      <dgm:spPr/>
    </dgm:pt>
  </dgm:ptLst>
  <dgm:cxnLst>
    <dgm:cxn modelId="{7FFD9D05-F26E-4E3B-B1EF-E0AEC776881B}" type="presOf" srcId="{EF747215-7739-4242-8A59-774787EFD519}" destId="{9CA03FA9-CA04-4C16-ABAD-E2356EDEB601}" srcOrd="0" destOrd="0" presId="urn:microsoft.com/office/officeart/2005/8/layout/hierarchy1"/>
    <dgm:cxn modelId="{0762AC44-1F8A-4B60-8769-70F0676B0551}" type="presOf" srcId="{620377E2-8287-4566-A46C-5C06A6444D19}" destId="{5F4FB2E5-C5F6-4185-8A25-F7A64DA75D2A}" srcOrd="0" destOrd="0" presId="urn:microsoft.com/office/officeart/2005/8/layout/hierarchy1"/>
    <dgm:cxn modelId="{3899B17B-9440-44AB-A74E-5BCD267B8530}" type="presOf" srcId="{3101E484-158C-46EC-A6AF-2BAB6410998D}" destId="{AD4DFC11-7C35-4527-9A07-2480BD92327C}" srcOrd="0" destOrd="0" presId="urn:microsoft.com/office/officeart/2005/8/layout/hierarchy1"/>
    <dgm:cxn modelId="{2AF5C5E8-7A63-4F5C-8C5B-4A1FC3260702}" srcId="{3101E484-158C-46EC-A6AF-2BAB6410998D}" destId="{620377E2-8287-4566-A46C-5C06A6444D19}" srcOrd="0" destOrd="0" parTransId="{B22BA9A1-444D-431E-835E-FF2358C0015B}" sibTransId="{AD38AFDA-BB64-43AE-86A3-7B544781B61B}"/>
    <dgm:cxn modelId="{0B9CB8F5-55A8-47FE-8654-BABEF7704E9C}" srcId="{3101E484-158C-46EC-A6AF-2BAB6410998D}" destId="{EF747215-7739-4242-8A59-774787EFD519}" srcOrd="1" destOrd="0" parTransId="{AEF0190D-2C0A-47AE-A568-0C936EC6955E}" sibTransId="{22A8292C-7143-4A2F-975A-B18A8F9334F6}"/>
    <dgm:cxn modelId="{1C23DA7E-A601-438F-B61B-6A9DEA8EB873}" type="presParOf" srcId="{AD4DFC11-7C35-4527-9A07-2480BD92327C}" destId="{8B574EC0-90F5-45AF-8A02-4281BEAD9B70}" srcOrd="0" destOrd="0" presId="urn:microsoft.com/office/officeart/2005/8/layout/hierarchy1"/>
    <dgm:cxn modelId="{BE3C67C8-017B-4256-A9B9-B3B84BFD8473}" type="presParOf" srcId="{8B574EC0-90F5-45AF-8A02-4281BEAD9B70}" destId="{778B693B-81D4-4558-8797-3E594FE40DA7}" srcOrd="0" destOrd="0" presId="urn:microsoft.com/office/officeart/2005/8/layout/hierarchy1"/>
    <dgm:cxn modelId="{F369AE72-C9BA-4297-9872-C2FF2A979895}" type="presParOf" srcId="{778B693B-81D4-4558-8797-3E594FE40DA7}" destId="{477C304D-6A82-45EF-9BEB-CFB28117B659}" srcOrd="0" destOrd="0" presId="urn:microsoft.com/office/officeart/2005/8/layout/hierarchy1"/>
    <dgm:cxn modelId="{1A03CB58-9AC4-427F-97AD-02A0A3F57243}" type="presParOf" srcId="{778B693B-81D4-4558-8797-3E594FE40DA7}" destId="{5F4FB2E5-C5F6-4185-8A25-F7A64DA75D2A}" srcOrd="1" destOrd="0" presId="urn:microsoft.com/office/officeart/2005/8/layout/hierarchy1"/>
    <dgm:cxn modelId="{A13A3830-C039-493E-87D3-776CC91D4789}" type="presParOf" srcId="{8B574EC0-90F5-45AF-8A02-4281BEAD9B70}" destId="{87CAAE22-68AD-42CE-99A9-E12894F0AF1C}" srcOrd="1" destOrd="0" presId="urn:microsoft.com/office/officeart/2005/8/layout/hierarchy1"/>
    <dgm:cxn modelId="{E2505103-0FC0-4895-BAC3-7327301F5481}" type="presParOf" srcId="{AD4DFC11-7C35-4527-9A07-2480BD92327C}" destId="{CA2C706C-B1A2-4926-A0A3-7EF7A731F05E}" srcOrd="1" destOrd="0" presId="urn:microsoft.com/office/officeart/2005/8/layout/hierarchy1"/>
    <dgm:cxn modelId="{C2D751DD-AE15-4BB9-AD7A-296381CECD3F}" type="presParOf" srcId="{CA2C706C-B1A2-4926-A0A3-7EF7A731F05E}" destId="{FC4FE3D8-F50D-4467-A4AC-2C25C8CE58AF}" srcOrd="0" destOrd="0" presId="urn:microsoft.com/office/officeart/2005/8/layout/hierarchy1"/>
    <dgm:cxn modelId="{F37281D9-7EC2-4C61-A838-BC49EA5FB9C4}" type="presParOf" srcId="{FC4FE3D8-F50D-4467-A4AC-2C25C8CE58AF}" destId="{3478EBC7-839C-4360-95DB-A3C11C63A6AA}" srcOrd="0" destOrd="0" presId="urn:microsoft.com/office/officeart/2005/8/layout/hierarchy1"/>
    <dgm:cxn modelId="{4E2E18C2-6817-41CB-8293-70D53F5C2024}" type="presParOf" srcId="{FC4FE3D8-F50D-4467-A4AC-2C25C8CE58AF}" destId="{9CA03FA9-CA04-4C16-ABAD-E2356EDEB601}" srcOrd="1" destOrd="0" presId="urn:microsoft.com/office/officeart/2005/8/layout/hierarchy1"/>
    <dgm:cxn modelId="{ABAF97FD-4BFB-46C7-AA21-0F8A72108F3B}" type="presParOf" srcId="{CA2C706C-B1A2-4926-A0A3-7EF7A731F05E}" destId="{21BD93AB-9A6F-4C67-B594-E64BA492C956}"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CE94F14-0035-4F18-8277-F7F4BA59B94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67C9405-6BA2-4BD4-AFED-B749A2D34136}">
      <dgm:prSet custT="1"/>
      <dgm:spPr/>
      <dgm:t>
        <a:bodyPr/>
        <a:lstStyle/>
        <a:p>
          <a:r>
            <a:rPr lang="en-US" sz="3200" dirty="0"/>
            <a:t>Wide Range of Geographic Scope for Village Districts</a:t>
          </a:r>
        </a:p>
      </dgm:t>
    </dgm:pt>
    <dgm:pt modelId="{949757B4-F4E4-4B8B-9A04-024BB9E3F472}" type="parTrans" cxnId="{9E1FEF86-2E5B-4306-8156-7A6E271C831B}">
      <dgm:prSet/>
      <dgm:spPr/>
      <dgm:t>
        <a:bodyPr/>
        <a:lstStyle/>
        <a:p>
          <a:endParaRPr lang="en-US"/>
        </a:p>
      </dgm:t>
    </dgm:pt>
    <dgm:pt modelId="{2D33A816-D8F4-4CA9-A0A8-C2A4B0C23BB6}" type="sibTrans" cxnId="{9E1FEF86-2E5B-4306-8156-7A6E271C831B}">
      <dgm:prSet/>
      <dgm:spPr/>
      <dgm:t>
        <a:bodyPr/>
        <a:lstStyle/>
        <a:p>
          <a:endParaRPr lang="en-US"/>
        </a:p>
      </dgm:t>
    </dgm:pt>
    <dgm:pt modelId="{26B43B02-4B48-4DB7-A930-C08B3C8E9CA9}">
      <dgm:prSet/>
      <dgm:spPr/>
      <dgm:t>
        <a:bodyPr/>
        <a:lstStyle/>
        <a:p>
          <a:r>
            <a:rPr lang="en-US" b="1"/>
            <a:t>Designated Streets, Parcel Sizes or Access Factors</a:t>
          </a:r>
          <a:endParaRPr lang="en-US"/>
        </a:p>
      </dgm:t>
    </dgm:pt>
    <dgm:pt modelId="{51F87848-CFE2-4782-A63D-6BC3E2D8CEC9}" type="parTrans" cxnId="{531BC7A0-742F-4DA6-8BB5-6CB6DEC442D4}">
      <dgm:prSet/>
      <dgm:spPr/>
      <dgm:t>
        <a:bodyPr/>
        <a:lstStyle/>
        <a:p>
          <a:endParaRPr lang="en-US"/>
        </a:p>
      </dgm:t>
    </dgm:pt>
    <dgm:pt modelId="{AE40EBDE-8EB2-482D-B919-D94E834CD673}" type="sibTrans" cxnId="{531BC7A0-742F-4DA6-8BB5-6CB6DEC442D4}">
      <dgm:prSet/>
      <dgm:spPr/>
      <dgm:t>
        <a:bodyPr/>
        <a:lstStyle/>
        <a:p>
          <a:endParaRPr lang="en-US"/>
        </a:p>
      </dgm:t>
    </dgm:pt>
    <dgm:pt modelId="{781C4B67-EF25-4754-A5E3-78BCE3805E8E}">
      <dgm:prSet/>
      <dgm:spPr/>
      <dgm:t>
        <a:bodyPr/>
        <a:lstStyle/>
        <a:p>
          <a:r>
            <a:rPr lang="en-US" b="1"/>
            <a:t>Example: </a:t>
          </a:r>
          <a:r>
            <a:rPr lang="en-US" b="0"/>
            <a:t> 8 Acre Design District</a:t>
          </a:r>
          <a:endParaRPr lang="en-US"/>
        </a:p>
      </dgm:t>
    </dgm:pt>
    <dgm:pt modelId="{5E931A95-F290-4926-A6F2-7AA94E452CF9}" type="parTrans" cxnId="{DBB7BFD4-A564-435B-AC2B-F2CB67009A10}">
      <dgm:prSet/>
      <dgm:spPr/>
      <dgm:t>
        <a:bodyPr/>
        <a:lstStyle/>
        <a:p>
          <a:endParaRPr lang="en-US"/>
        </a:p>
      </dgm:t>
    </dgm:pt>
    <dgm:pt modelId="{D04081B0-E335-4144-9CEF-979A35FD92C5}" type="sibTrans" cxnId="{DBB7BFD4-A564-435B-AC2B-F2CB67009A10}">
      <dgm:prSet/>
      <dgm:spPr/>
      <dgm:t>
        <a:bodyPr/>
        <a:lstStyle/>
        <a:p>
          <a:endParaRPr lang="en-US"/>
        </a:p>
      </dgm:t>
    </dgm:pt>
    <dgm:pt modelId="{6CA0450B-0445-40F9-A55E-B42874532950}">
      <dgm:prSet/>
      <dgm:spPr/>
      <dgm:t>
        <a:bodyPr/>
        <a:lstStyle/>
        <a:p>
          <a:r>
            <a:rPr lang="en-US" b="1"/>
            <a:t>Base District Zone</a:t>
          </a:r>
          <a:endParaRPr lang="en-US"/>
        </a:p>
      </dgm:t>
    </dgm:pt>
    <dgm:pt modelId="{9FE4F83D-1B30-41AA-9F76-A431A4D5C05D}" type="parTrans" cxnId="{21D3C6AD-8D26-4E33-8E69-FD2D1D560B22}">
      <dgm:prSet/>
      <dgm:spPr/>
      <dgm:t>
        <a:bodyPr/>
        <a:lstStyle/>
        <a:p>
          <a:endParaRPr lang="en-US"/>
        </a:p>
      </dgm:t>
    </dgm:pt>
    <dgm:pt modelId="{22B87DD8-F223-4ADE-9E39-B4AD5E776A0B}" type="sibTrans" cxnId="{21D3C6AD-8D26-4E33-8E69-FD2D1D560B22}">
      <dgm:prSet/>
      <dgm:spPr/>
      <dgm:t>
        <a:bodyPr/>
        <a:lstStyle/>
        <a:p>
          <a:endParaRPr lang="en-US"/>
        </a:p>
      </dgm:t>
    </dgm:pt>
    <dgm:pt modelId="{BD5C38B6-ACF8-4B46-A2A7-A24E1096A932}">
      <dgm:prSet/>
      <dgm:spPr/>
      <dgm:t>
        <a:bodyPr/>
        <a:lstStyle/>
        <a:p>
          <a:r>
            <a:rPr lang="en-US" b="1"/>
            <a:t>Examples:</a:t>
          </a:r>
          <a:r>
            <a:rPr lang="en-US"/>
            <a:t> Town Center, Village Center </a:t>
          </a:r>
        </a:p>
      </dgm:t>
    </dgm:pt>
    <dgm:pt modelId="{3A72426C-16B3-4F1B-920E-8D0ACFF5ABB3}" type="parTrans" cxnId="{B47D2717-75FC-4B58-8F7E-1338E77CFA4B}">
      <dgm:prSet/>
      <dgm:spPr/>
      <dgm:t>
        <a:bodyPr/>
        <a:lstStyle/>
        <a:p>
          <a:endParaRPr lang="en-US"/>
        </a:p>
      </dgm:t>
    </dgm:pt>
    <dgm:pt modelId="{D02C2B90-35DF-435A-9243-01001E1BBA2C}" type="sibTrans" cxnId="{B47D2717-75FC-4B58-8F7E-1338E77CFA4B}">
      <dgm:prSet/>
      <dgm:spPr/>
      <dgm:t>
        <a:bodyPr/>
        <a:lstStyle/>
        <a:p>
          <a:endParaRPr lang="en-US"/>
        </a:p>
      </dgm:t>
    </dgm:pt>
    <dgm:pt modelId="{3019FCB9-5B01-4A60-B43E-7C18895EB6DB}">
      <dgm:prSet/>
      <dgm:spPr/>
      <dgm:t>
        <a:bodyPr/>
        <a:lstStyle/>
        <a:p>
          <a:r>
            <a:rPr lang="en-US" b="1"/>
            <a:t>Intra-District Overlay Zones</a:t>
          </a:r>
          <a:endParaRPr lang="en-US"/>
        </a:p>
      </dgm:t>
    </dgm:pt>
    <dgm:pt modelId="{257217D2-502A-4B1B-BC78-FD7DF3684218}" type="parTrans" cxnId="{37BF4FC7-1D21-405E-912A-B84241E180DD}">
      <dgm:prSet/>
      <dgm:spPr/>
      <dgm:t>
        <a:bodyPr/>
        <a:lstStyle/>
        <a:p>
          <a:endParaRPr lang="en-US"/>
        </a:p>
      </dgm:t>
    </dgm:pt>
    <dgm:pt modelId="{C9A71DB7-3DE8-48AF-A404-CE7F0C6E1216}" type="sibTrans" cxnId="{37BF4FC7-1D21-405E-912A-B84241E180DD}">
      <dgm:prSet/>
      <dgm:spPr/>
      <dgm:t>
        <a:bodyPr/>
        <a:lstStyle/>
        <a:p>
          <a:endParaRPr lang="en-US"/>
        </a:p>
      </dgm:t>
    </dgm:pt>
    <dgm:pt modelId="{939DE5A7-899F-4B77-AFA7-C79E75776832}">
      <dgm:prSet/>
      <dgm:spPr/>
      <dgm:t>
        <a:bodyPr/>
        <a:lstStyle/>
        <a:p>
          <a:r>
            <a:rPr lang="en-US" b="1"/>
            <a:t>Example</a:t>
          </a:r>
          <a:r>
            <a:rPr lang="en-US"/>
            <a:t>: Residential-Multi-Office Zone</a:t>
          </a:r>
        </a:p>
      </dgm:t>
    </dgm:pt>
    <dgm:pt modelId="{A69A9941-1532-4D34-8560-113DFF3205C1}" type="parTrans" cxnId="{6B0159FE-31E6-4DA0-B573-AE454EEF2EC4}">
      <dgm:prSet/>
      <dgm:spPr/>
      <dgm:t>
        <a:bodyPr/>
        <a:lstStyle/>
        <a:p>
          <a:endParaRPr lang="en-US"/>
        </a:p>
      </dgm:t>
    </dgm:pt>
    <dgm:pt modelId="{CA2D19AC-ACC6-4697-A6FB-A5B9101B1FBF}" type="sibTrans" cxnId="{6B0159FE-31E6-4DA0-B573-AE454EEF2EC4}">
      <dgm:prSet/>
      <dgm:spPr/>
      <dgm:t>
        <a:bodyPr/>
        <a:lstStyle/>
        <a:p>
          <a:endParaRPr lang="en-US"/>
        </a:p>
      </dgm:t>
    </dgm:pt>
    <dgm:pt modelId="{5022D9FA-1E60-4AF2-8C05-ABC1E8C0D6C5}" type="pres">
      <dgm:prSet presAssocID="{FCE94F14-0035-4F18-8277-F7F4BA59B94B}" presName="Name0" presStyleCnt="0">
        <dgm:presLayoutVars>
          <dgm:dir/>
          <dgm:animLvl val="lvl"/>
          <dgm:resizeHandles val="exact"/>
        </dgm:presLayoutVars>
      </dgm:prSet>
      <dgm:spPr/>
    </dgm:pt>
    <dgm:pt modelId="{F4C1BF2E-C654-4855-9192-824C92144092}" type="pres">
      <dgm:prSet presAssocID="{B67C9405-6BA2-4BD4-AFED-B749A2D34136}" presName="linNode" presStyleCnt="0"/>
      <dgm:spPr/>
    </dgm:pt>
    <dgm:pt modelId="{9A240243-FC7E-46EE-8576-72680219C47B}" type="pres">
      <dgm:prSet presAssocID="{B67C9405-6BA2-4BD4-AFED-B749A2D34136}" presName="parentText" presStyleLbl="node1" presStyleIdx="0" presStyleCnt="4" custScaleX="277778">
        <dgm:presLayoutVars>
          <dgm:chMax val="1"/>
          <dgm:bulletEnabled val="1"/>
        </dgm:presLayoutVars>
      </dgm:prSet>
      <dgm:spPr/>
    </dgm:pt>
    <dgm:pt modelId="{ED04179E-FD3B-43B5-A83D-1F0BB7166EDC}" type="pres">
      <dgm:prSet presAssocID="{2D33A816-D8F4-4CA9-A0A8-C2A4B0C23BB6}" presName="sp" presStyleCnt="0"/>
      <dgm:spPr/>
    </dgm:pt>
    <dgm:pt modelId="{6DDEE429-8720-4FEC-832B-9DBCEE034DFA}" type="pres">
      <dgm:prSet presAssocID="{26B43B02-4B48-4DB7-A930-C08B3C8E9CA9}" presName="linNode" presStyleCnt="0"/>
      <dgm:spPr/>
    </dgm:pt>
    <dgm:pt modelId="{F3C6A6D0-FB7D-4DCD-8771-DBF18984C03E}" type="pres">
      <dgm:prSet presAssocID="{26B43B02-4B48-4DB7-A930-C08B3C8E9CA9}" presName="parentText" presStyleLbl="node1" presStyleIdx="1" presStyleCnt="4">
        <dgm:presLayoutVars>
          <dgm:chMax val="1"/>
          <dgm:bulletEnabled val="1"/>
        </dgm:presLayoutVars>
      </dgm:prSet>
      <dgm:spPr/>
    </dgm:pt>
    <dgm:pt modelId="{A6644806-FEC2-4F37-B63A-641394C0F0F4}" type="pres">
      <dgm:prSet presAssocID="{26B43B02-4B48-4DB7-A930-C08B3C8E9CA9}" presName="descendantText" presStyleLbl="alignAccFollowNode1" presStyleIdx="0" presStyleCnt="3">
        <dgm:presLayoutVars>
          <dgm:bulletEnabled val="1"/>
        </dgm:presLayoutVars>
      </dgm:prSet>
      <dgm:spPr/>
    </dgm:pt>
    <dgm:pt modelId="{970968AD-768E-490C-A9F6-F422DEE2B4D7}" type="pres">
      <dgm:prSet presAssocID="{AE40EBDE-8EB2-482D-B919-D94E834CD673}" presName="sp" presStyleCnt="0"/>
      <dgm:spPr/>
    </dgm:pt>
    <dgm:pt modelId="{30FCDC39-752F-4A59-B93B-AD5DD915022C}" type="pres">
      <dgm:prSet presAssocID="{6CA0450B-0445-40F9-A55E-B42874532950}" presName="linNode" presStyleCnt="0"/>
      <dgm:spPr/>
    </dgm:pt>
    <dgm:pt modelId="{A2648EE5-8CCA-4B13-B9CD-7CAE9B3227CC}" type="pres">
      <dgm:prSet presAssocID="{6CA0450B-0445-40F9-A55E-B42874532950}" presName="parentText" presStyleLbl="node1" presStyleIdx="2" presStyleCnt="4">
        <dgm:presLayoutVars>
          <dgm:chMax val="1"/>
          <dgm:bulletEnabled val="1"/>
        </dgm:presLayoutVars>
      </dgm:prSet>
      <dgm:spPr/>
    </dgm:pt>
    <dgm:pt modelId="{2BA7316E-5812-41D4-B59C-78EECB6ECCAD}" type="pres">
      <dgm:prSet presAssocID="{6CA0450B-0445-40F9-A55E-B42874532950}" presName="descendantText" presStyleLbl="alignAccFollowNode1" presStyleIdx="1" presStyleCnt="3">
        <dgm:presLayoutVars>
          <dgm:bulletEnabled val="1"/>
        </dgm:presLayoutVars>
      </dgm:prSet>
      <dgm:spPr/>
    </dgm:pt>
    <dgm:pt modelId="{3BCD709F-A5A6-4AC7-AB37-9CBB725E0E52}" type="pres">
      <dgm:prSet presAssocID="{22B87DD8-F223-4ADE-9E39-B4AD5E776A0B}" presName="sp" presStyleCnt="0"/>
      <dgm:spPr/>
    </dgm:pt>
    <dgm:pt modelId="{7EE4C81B-080C-4B4B-BB1D-DB3F8184F900}" type="pres">
      <dgm:prSet presAssocID="{3019FCB9-5B01-4A60-B43E-7C18895EB6DB}" presName="linNode" presStyleCnt="0"/>
      <dgm:spPr/>
    </dgm:pt>
    <dgm:pt modelId="{DA8F221D-6206-4E3D-A116-7441CF73E018}" type="pres">
      <dgm:prSet presAssocID="{3019FCB9-5B01-4A60-B43E-7C18895EB6DB}" presName="parentText" presStyleLbl="node1" presStyleIdx="3" presStyleCnt="4">
        <dgm:presLayoutVars>
          <dgm:chMax val="1"/>
          <dgm:bulletEnabled val="1"/>
        </dgm:presLayoutVars>
      </dgm:prSet>
      <dgm:spPr/>
    </dgm:pt>
    <dgm:pt modelId="{0B0423B9-F04E-4D4C-B6F3-D7C74D6BD723}" type="pres">
      <dgm:prSet presAssocID="{3019FCB9-5B01-4A60-B43E-7C18895EB6DB}" presName="descendantText" presStyleLbl="alignAccFollowNode1" presStyleIdx="2" presStyleCnt="3">
        <dgm:presLayoutVars>
          <dgm:bulletEnabled val="1"/>
        </dgm:presLayoutVars>
      </dgm:prSet>
      <dgm:spPr/>
    </dgm:pt>
  </dgm:ptLst>
  <dgm:cxnLst>
    <dgm:cxn modelId="{B47D2717-75FC-4B58-8F7E-1338E77CFA4B}" srcId="{6CA0450B-0445-40F9-A55E-B42874532950}" destId="{BD5C38B6-ACF8-4B46-A2A7-A24E1096A932}" srcOrd="0" destOrd="0" parTransId="{3A72426C-16B3-4F1B-920E-8D0ACFF5ABB3}" sibTransId="{D02C2B90-35DF-435A-9243-01001E1BBA2C}"/>
    <dgm:cxn modelId="{0DD8C725-56A0-4374-86AD-976A949D6524}" type="presOf" srcId="{781C4B67-EF25-4754-A5E3-78BCE3805E8E}" destId="{A6644806-FEC2-4F37-B63A-641394C0F0F4}" srcOrd="0" destOrd="0" presId="urn:microsoft.com/office/officeart/2005/8/layout/vList5"/>
    <dgm:cxn modelId="{7A1A9935-0F1C-4DE2-85AB-91812C489F9F}" type="presOf" srcId="{B67C9405-6BA2-4BD4-AFED-B749A2D34136}" destId="{9A240243-FC7E-46EE-8576-72680219C47B}" srcOrd="0" destOrd="0" presId="urn:microsoft.com/office/officeart/2005/8/layout/vList5"/>
    <dgm:cxn modelId="{8FF96740-400E-48B1-832E-1217746D8B68}" type="presOf" srcId="{6CA0450B-0445-40F9-A55E-B42874532950}" destId="{A2648EE5-8CCA-4B13-B9CD-7CAE9B3227CC}" srcOrd="0" destOrd="0" presId="urn:microsoft.com/office/officeart/2005/8/layout/vList5"/>
    <dgm:cxn modelId="{6C1FB662-4213-4DA9-BB0B-0F7CFD6D75FE}" type="presOf" srcId="{939DE5A7-899F-4B77-AFA7-C79E75776832}" destId="{0B0423B9-F04E-4D4C-B6F3-D7C74D6BD723}" srcOrd="0" destOrd="0" presId="urn:microsoft.com/office/officeart/2005/8/layout/vList5"/>
    <dgm:cxn modelId="{9E1FEF86-2E5B-4306-8156-7A6E271C831B}" srcId="{FCE94F14-0035-4F18-8277-F7F4BA59B94B}" destId="{B67C9405-6BA2-4BD4-AFED-B749A2D34136}" srcOrd="0" destOrd="0" parTransId="{949757B4-F4E4-4B8B-9A04-024BB9E3F472}" sibTransId="{2D33A816-D8F4-4CA9-A0A8-C2A4B0C23BB6}"/>
    <dgm:cxn modelId="{86975488-7FBB-4852-93AA-063D6CC21CA6}" type="presOf" srcId="{26B43B02-4B48-4DB7-A930-C08B3C8E9CA9}" destId="{F3C6A6D0-FB7D-4DCD-8771-DBF18984C03E}" srcOrd="0" destOrd="0" presId="urn:microsoft.com/office/officeart/2005/8/layout/vList5"/>
    <dgm:cxn modelId="{531BC7A0-742F-4DA6-8BB5-6CB6DEC442D4}" srcId="{FCE94F14-0035-4F18-8277-F7F4BA59B94B}" destId="{26B43B02-4B48-4DB7-A930-C08B3C8E9CA9}" srcOrd="1" destOrd="0" parTransId="{51F87848-CFE2-4782-A63D-6BC3E2D8CEC9}" sibTransId="{AE40EBDE-8EB2-482D-B919-D94E834CD673}"/>
    <dgm:cxn modelId="{21D3C6AD-8D26-4E33-8E69-FD2D1D560B22}" srcId="{FCE94F14-0035-4F18-8277-F7F4BA59B94B}" destId="{6CA0450B-0445-40F9-A55E-B42874532950}" srcOrd="2" destOrd="0" parTransId="{9FE4F83D-1B30-41AA-9F76-A431A4D5C05D}" sibTransId="{22B87DD8-F223-4ADE-9E39-B4AD5E776A0B}"/>
    <dgm:cxn modelId="{37BF4FC7-1D21-405E-912A-B84241E180DD}" srcId="{FCE94F14-0035-4F18-8277-F7F4BA59B94B}" destId="{3019FCB9-5B01-4A60-B43E-7C18895EB6DB}" srcOrd="3" destOrd="0" parTransId="{257217D2-502A-4B1B-BC78-FD7DF3684218}" sibTransId="{C9A71DB7-3DE8-48AF-A404-CE7F0C6E1216}"/>
    <dgm:cxn modelId="{B98AB0CC-6ECB-4EA6-A1C4-07BF703065BE}" type="presOf" srcId="{FCE94F14-0035-4F18-8277-F7F4BA59B94B}" destId="{5022D9FA-1E60-4AF2-8C05-ABC1E8C0D6C5}" srcOrd="0" destOrd="0" presId="urn:microsoft.com/office/officeart/2005/8/layout/vList5"/>
    <dgm:cxn modelId="{DBB7BFD4-A564-435B-AC2B-F2CB67009A10}" srcId="{26B43B02-4B48-4DB7-A930-C08B3C8E9CA9}" destId="{781C4B67-EF25-4754-A5E3-78BCE3805E8E}" srcOrd="0" destOrd="0" parTransId="{5E931A95-F290-4926-A6F2-7AA94E452CF9}" sibTransId="{D04081B0-E335-4144-9CEF-979A35FD92C5}"/>
    <dgm:cxn modelId="{0D454EF6-5A4F-440D-9641-E89CA4B6B7FC}" type="presOf" srcId="{BD5C38B6-ACF8-4B46-A2A7-A24E1096A932}" destId="{2BA7316E-5812-41D4-B59C-78EECB6ECCAD}" srcOrd="0" destOrd="0" presId="urn:microsoft.com/office/officeart/2005/8/layout/vList5"/>
    <dgm:cxn modelId="{6B0159FE-31E6-4DA0-B573-AE454EEF2EC4}" srcId="{3019FCB9-5B01-4A60-B43E-7C18895EB6DB}" destId="{939DE5A7-899F-4B77-AFA7-C79E75776832}" srcOrd="0" destOrd="0" parTransId="{A69A9941-1532-4D34-8560-113DFF3205C1}" sibTransId="{CA2D19AC-ACC6-4697-A6FB-A5B9101B1FBF}"/>
    <dgm:cxn modelId="{87A4EDFE-D4F6-45F7-A9C6-3FF60895B452}" type="presOf" srcId="{3019FCB9-5B01-4A60-B43E-7C18895EB6DB}" destId="{DA8F221D-6206-4E3D-A116-7441CF73E018}" srcOrd="0" destOrd="0" presId="urn:microsoft.com/office/officeart/2005/8/layout/vList5"/>
    <dgm:cxn modelId="{3D2CD65F-ECBA-4372-AE91-0EAF6348186A}" type="presParOf" srcId="{5022D9FA-1E60-4AF2-8C05-ABC1E8C0D6C5}" destId="{F4C1BF2E-C654-4855-9192-824C92144092}" srcOrd="0" destOrd="0" presId="urn:microsoft.com/office/officeart/2005/8/layout/vList5"/>
    <dgm:cxn modelId="{3AE884A6-6389-4486-B193-421E3363ABF6}" type="presParOf" srcId="{F4C1BF2E-C654-4855-9192-824C92144092}" destId="{9A240243-FC7E-46EE-8576-72680219C47B}" srcOrd="0" destOrd="0" presId="urn:microsoft.com/office/officeart/2005/8/layout/vList5"/>
    <dgm:cxn modelId="{73C4E537-6201-47A8-B806-34E6F70B5E2B}" type="presParOf" srcId="{5022D9FA-1E60-4AF2-8C05-ABC1E8C0D6C5}" destId="{ED04179E-FD3B-43B5-A83D-1F0BB7166EDC}" srcOrd="1" destOrd="0" presId="urn:microsoft.com/office/officeart/2005/8/layout/vList5"/>
    <dgm:cxn modelId="{54910311-AAAD-4DCB-8ECC-CC8741B083D0}" type="presParOf" srcId="{5022D9FA-1E60-4AF2-8C05-ABC1E8C0D6C5}" destId="{6DDEE429-8720-4FEC-832B-9DBCEE034DFA}" srcOrd="2" destOrd="0" presId="urn:microsoft.com/office/officeart/2005/8/layout/vList5"/>
    <dgm:cxn modelId="{72E67330-6016-4A74-BD3E-EB55D9C79E79}" type="presParOf" srcId="{6DDEE429-8720-4FEC-832B-9DBCEE034DFA}" destId="{F3C6A6D0-FB7D-4DCD-8771-DBF18984C03E}" srcOrd="0" destOrd="0" presId="urn:microsoft.com/office/officeart/2005/8/layout/vList5"/>
    <dgm:cxn modelId="{BE6BAAA0-17E8-401B-9756-DB866441872A}" type="presParOf" srcId="{6DDEE429-8720-4FEC-832B-9DBCEE034DFA}" destId="{A6644806-FEC2-4F37-B63A-641394C0F0F4}" srcOrd="1" destOrd="0" presId="urn:microsoft.com/office/officeart/2005/8/layout/vList5"/>
    <dgm:cxn modelId="{6F7A2A95-D527-4833-AA16-3D7110AA569C}" type="presParOf" srcId="{5022D9FA-1E60-4AF2-8C05-ABC1E8C0D6C5}" destId="{970968AD-768E-490C-A9F6-F422DEE2B4D7}" srcOrd="3" destOrd="0" presId="urn:microsoft.com/office/officeart/2005/8/layout/vList5"/>
    <dgm:cxn modelId="{DD007D6D-0B4E-4938-98F3-18F8231DB3A9}" type="presParOf" srcId="{5022D9FA-1E60-4AF2-8C05-ABC1E8C0D6C5}" destId="{30FCDC39-752F-4A59-B93B-AD5DD915022C}" srcOrd="4" destOrd="0" presId="urn:microsoft.com/office/officeart/2005/8/layout/vList5"/>
    <dgm:cxn modelId="{00DB25D6-17EE-4C7E-B82C-0228CC623DF2}" type="presParOf" srcId="{30FCDC39-752F-4A59-B93B-AD5DD915022C}" destId="{A2648EE5-8CCA-4B13-B9CD-7CAE9B3227CC}" srcOrd="0" destOrd="0" presId="urn:microsoft.com/office/officeart/2005/8/layout/vList5"/>
    <dgm:cxn modelId="{46AA3F37-FE35-488F-A7DB-C46E5E668F50}" type="presParOf" srcId="{30FCDC39-752F-4A59-B93B-AD5DD915022C}" destId="{2BA7316E-5812-41D4-B59C-78EECB6ECCAD}" srcOrd="1" destOrd="0" presId="urn:microsoft.com/office/officeart/2005/8/layout/vList5"/>
    <dgm:cxn modelId="{DEF22DC0-D8AF-486E-8260-4CD514365896}" type="presParOf" srcId="{5022D9FA-1E60-4AF2-8C05-ABC1E8C0D6C5}" destId="{3BCD709F-A5A6-4AC7-AB37-9CBB725E0E52}" srcOrd="5" destOrd="0" presId="urn:microsoft.com/office/officeart/2005/8/layout/vList5"/>
    <dgm:cxn modelId="{011A0921-E9BD-401F-A67E-20E1A1926B72}" type="presParOf" srcId="{5022D9FA-1E60-4AF2-8C05-ABC1E8C0D6C5}" destId="{7EE4C81B-080C-4B4B-BB1D-DB3F8184F900}" srcOrd="6" destOrd="0" presId="urn:microsoft.com/office/officeart/2005/8/layout/vList5"/>
    <dgm:cxn modelId="{156709AB-42E3-495E-AD80-3675664B5B24}" type="presParOf" srcId="{7EE4C81B-080C-4B4B-BB1D-DB3F8184F900}" destId="{DA8F221D-6206-4E3D-A116-7441CF73E018}" srcOrd="0" destOrd="0" presId="urn:microsoft.com/office/officeart/2005/8/layout/vList5"/>
    <dgm:cxn modelId="{437879FA-2E66-4E34-B97C-1475914FAD83}" type="presParOf" srcId="{7EE4C81B-080C-4B4B-BB1D-DB3F8184F900}" destId="{0B0423B9-F04E-4D4C-B6F3-D7C74D6BD72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D0AC7DB-6698-4DF5-A1EB-FD97F893D10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65AC5D7-7E5C-4D09-81BC-5C7827019BDD}">
      <dgm:prSet custT="1"/>
      <dgm:spPr/>
      <dgm:t>
        <a:bodyPr/>
        <a:lstStyle/>
        <a:p>
          <a:pPr>
            <a:lnSpc>
              <a:spcPct val="100000"/>
            </a:lnSpc>
          </a:pPr>
          <a:r>
            <a:rPr lang="en-US" sz="2400"/>
            <a:t>Public Act 98-116, An Act Authorizing the Establishment of Village Districts</a:t>
          </a:r>
        </a:p>
      </dgm:t>
    </dgm:pt>
    <dgm:pt modelId="{673E597A-69E5-453B-8206-1A5C56FEE393}" type="parTrans" cxnId="{752CACB4-4A58-4DC6-98CB-D3FEEA7CBE39}">
      <dgm:prSet/>
      <dgm:spPr/>
      <dgm:t>
        <a:bodyPr/>
        <a:lstStyle/>
        <a:p>
          <a:endParaRPr lang="en-US"/>
        </a:p>
      </dgm:t>
    </dgm:pt>
    <dgm:pt modelId="{0937D698-37EE-4F1E-90F4-FCB0F5012BEA}" type="sibTrans" cxnId="{752CACB4-4A58-4DC6-98CB-D3FEEA7CBE39}">
      <dgm:prSet/>
      <dgm:spPr/>
      <dgm:t>
        <a:bodyPr/>
        <a:lstStyle/>
        <a:p>
          <a:endParaRPr lang="en-US"/>
        </a:p>
      </dgm:t>
    </dgm:pt>
    <dgm:pt modelId="{0C678166-FE5F-48DD-825B-BA3103301068}">
      <dgm:prSet custT="1"/>
      <dgm:spPr/>
      <dgm:t>
        <a:bodyPr/>
        <a:lstStyle/>
        <a:p>
          <a:pPr>
            <a:lnSpc>
              <a:spcPct val="100000"/>
            </a:lnSpc>
          </a:pPr>
          <a:r>
            <a:rPr lang="en-US" sz="2000"/>
            <a:t>Authorized design standards including design &amp; placement of buildings</a:t>
          </a:r>
        </a:p>
      </dgm:t>
    </dgm:pt>
    <dgm:pt modelId="{DF943879-7CC6-4CB4-871D-260D04B106FD}" type="parTrans" cxnId="{D99CBB88-EBDF-4599-837E-9BF7F9340867}">
      <dgm:prSet/>
      <dgm:spPr/>
      <dgm:t>
        <a:bodyPr/>
        <a:lstStyle/>
        <a:p>
          <a:endParaRPr lang="en-US"/>
        </a:p>
      </dgm:t>
    </dgm:pt>
    <dgm:pt modelId="{CE2DA3F9-F41C-45DB-96FE-CE1BEB3B8451}" type="sibTrans" cxnId="{D99CBB88-EBDF-4599-837E-9BF7F9340867}">
      <dgm:prSet/>
      <dgm:spPr/>
      <dgm:t>
        <a:bodyPr/>
        <a:lstStyle/>
        <a:p>
          <a:endParaRPr lang="en-US"/>
        </a:p>
      </dgm:t>
    </dgm:pt>
    <dgm:pt modelId="{F356BDB6-6A17-41FC-8F15-5C1D4966F591}">
      <dgm:prSet custT="1"/>
      <dgm:spPr/>
      <dgm:t>
        <a:bodyPr/>
        <a:lstStyle/>
        <a:p>
          <a:pPr>
            <a:lnSpc>
              <a:spcPct val="100000"/>
            </a:lnSpc>
          </a:pPr>
          <a:r>
            <a:rPr lang="en-US" sz="2400" dirty="0"/>
            <a:t>Public Act 00-145, An Act Concerning Village District</a:t>
          </a:r>
        </a:p>
      </dgm:t>
    </dgm:pt>
    <dgm:pt modelId="{BEC435D6-50DE-4DE5-B82D-D74771BE0D5D}" type="parTrans" cxnId="{62149FFF-2B86-4C1B-B50A-0CBD43F1ADDB}">
      <dgm:prSet/>
      <dgm:spPr/>
      <dgm:t>
        <a:bodyPr/>
        <a:lstStyle/>
        <a:p>
          <a:endParaRPr lang="en-US"/>
        </a:p>
      </dgm:t>
    </dgm:pt>
    <dgm:pt modelId="{D7B98531-5C35-4327-9443-61F8A31EC9C6}" type="sibTrans" cxnId="{62149FFF-2B86-4C1B-B50A-0CBD43F1ADDB}">
      <dgm:prSet/>
      <dgm:spPr/>
      <dgm:t>
        <a:bodyPr/>
        <a:lstStyle/>
        <a:p>
          <a:endParaRPr lang="en-US"/>
        </a:p>
      </dgm:t>
    </dgm:pt>
    <dgm:pt modelId="{596288C0-BCEF-48A9-88D0-CE829E9575CE}">
      <dgm:prSet custT="1"/>
      <dgm:spPr/>
      <dgm:t>
        <a:bodyPr/>
        <a:lstStyle/>
        <a:p>
          <a:pPr>
            <a:lnSpc>
              <a:spcPct val="100000"/>
            </a:lnSpc>
          </a:pPr>
          <a:r>
            <a:rPr lang="en-US" sz="2000"/>
            <a:t>Authorized link to POCD &amp; expanded reviewer to landscape architects &amp; certified planners</a:t>
          </a:r>
        </a:p>
      </dgm:t>
    </dgm:pt>
    <dgm:pt modelId="{BB9194CB-C9F4-4471-B46D-9D6738F5A57D}" type="parTrans" cxnId="{F0B6F171-1A67-4591-8699-E169DB136F6E}">
      <dgm:prSet/>
      <dgm:spPr/>
      <dgm:t>
        <a:bodyPr/>
        <a:lstStyle/>
        <a:p>
          <a:endParaRPr lang="en-US"/>
        </a:p>
      </dgm:t>
    </dgm:pt>
    <dgm:pt modelId="{F0A4A772-F4AB-4644-B9E2-048EE54ECA4B}" type="sibTrans" cxnId="{F0B6F171-1A67-4591-8699-E169DB136F6E}">
      <dgm:prSet/>
      <dgm:spPr/>
      <dgm:t>
        <a:bodyPr/>
        <a:lstStyle/>
        <a:p>
          <a:endParaRPr lang="en-US"/>
        </a:p>
      </dgm:t>
    </dgm:pt>
    <dgm:pt modelId="{EAB11704-F1A1-4E91-96D6-01E8734D1940}">
      <dgm:prSet custT="1"/>
      <dgm:spPr/>
      <dgm:t>
        <a:bodyPr/>
        <a:lstStyle/>
        <a:p>
          <a:pPr>
            <a:lnSpc>
              <a:spcPct val="100000"/>
            </a:lnSpc>
          </a:pPr>
          <a:r>
            <a:rPr lang="en-US" sz="2400"/>
            <a:t>Connecticut Supreme Court Upheld Validity of Village Districts</a:t>
          </a:r>
        </a:p>
      </dgm:t>
    </dgm:pt>
    <dgm:pt modelId="{1B6008F1-E037-4E2E-932A-8D1CBA2A9194}" type="parTrans" cxnId="{CB12742D-EB3C-4D36-B318-6E06EE8FD9F7}">
      <dgm:prSet/>
      <dgm:spPr/>
      <dgm:t>
        <a:bodyPr/>
        <a:lstStyle/>
        <a:p>
          <a:endParaRPr lang="en-US"/>
        </a:p>
      </dgm:t>
    </dgm:pt>
    <dgm:pt modelId="{F5148362-B8DE-4C5E-958C-73FAB654C50F}" type="sibTrans" cxnId="{CB12742D-EB3C-4D36-B318-6E06EE8FD9F7}">
      <dgm:prSet/>
      <dgm:spPr/>
      <dgm:t>
        <a:bodyPr/>
        <a:lstStyle/>
        <a:p>
          <a:endParaRPr lang="en-US"/>
        </a:p>
      </dgm:t>
    </dgm:pt>
    <dgm:pt modelId="{52E0E8EB-6C60-4C9E-A946-E9D1DDB12CAF}">
      <dgm:prSet custT="1"/>
      <dgm:spPr/>
      <dgm:t>
        <a:bodyPr/>
        <a:lstStyle/>
        <a:p>
          <a:pPr>
            <a:lnSpc>
              <a:spcPct val="100000"/>
            </a:lnSpc>
          </a:pPr>
          <a:r>
            <a:rPr lang="en-US" sz="2000"/>
            <a:t>111 S. Main St. LLC v. Newtown Planning &amp; Zoning Commission (2016)</a:t>
          </a:r>
        </a:p>
      </dgm:t>
    </dgm:pt>
    <dgm:pt modelId="{4B081EF8-1B85-4427-BA42-D7593064CD71}" type="parTrans" cxnId="{2049905C-5A0D-4BAD-A8C2-C1951868E0BA}">
      <dgm:prSet/>
      <dgm:spPr/>
      <dgm:t>
        <a:bodyPr/>
        <a:lstStyle/>
        <a:p>
          <a:endParaRPr lang="en-US"/>
        </a:p>
      </dgm:t>
    </dgm:pt>
    <dgm:pt modelId="{183C9D67-ED75-4857-9784-84765DC5477A}" type="sibTrans" cxnId="{2049905C-5A0D-4BAD-A8C2-C1951868E0BA}">
      <dgm:prSet/>
      <dgm:spPr/>
      <dgm:t>
        <a:bodyPr/>
        <a:lstStyle/>
        <a:p>
          <a:endParaRPr lang="en-US"/>
        </a:p>
      </dgm:t>
    </dgm:pt>
    <dgm:pt modelId="{EB1A24D0-EB47-4FDC-B8D6-DFCF22C7A813}" type="pres">
      <dgm:prSet presAssocID="{3D0AC7DB-6698-4DF5-A1EB-FD97F893D105}" presName="root" presStyleCnt="0">
        <dgm:presLayoutVars>
          <dgm:dir/>
          <dgm:resizeHandles val="exact"/>
        </dgm:presLayoutVars>
      </dgm:prSet>
      <dgm:spPr/>
    </dgm:pt>
    <dgm:pt modelId="{3360D55E-B957-4245-B94B-745DC019666C}" type="pres">
      <dgm:prSet presAssocID="{165AC5D7-7E5C-4D09-81BC-5C7827019BDD}" presName="compNode" presStyleCnt="0"/>
      <dgm:spPr/>
    </dgm:pt>
    <dgm:pt modelId="{9A40C5DD-2E6B-41C6-BFC0-0FA447E8B1FA}" type="pres">
      <dgm:prSet presAssocID="{165AC5D7-7E5C-4D09-81BC-5C7827019BDD}" presName="bgRect" presStyleLbl="bgShp" presStyleIdx="0" presStyleCnt="3"/>
      <dgm:spPr/>
    </dgm:pt>
    <dgm:pt modelId="{3BF82080-21CC-4527-A9D1-343C2B70F3A2}" type="pres">
      <dgm:prSet presAssocID="{165AC5D7-7E5C-4D09-81BC-5C7827019BD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use outline"/>
        </a:ext>
      </dgm:extLst>
    </dgm:pt>
    <dgm:pt modelId="{4867E100-C023-4B75-A3C6-84AFDB53C4CA}" type="pres">
      <dgm:prSet presAssocID="{165AC5D7-7E5C-4D09-81BC-5C7827019BDD}" presName="spaceRect" presStyleCnt="0"/>
      <dgm:spPr/>
    </dgm:pt>
    <dgm:pt modelId="{157CF9F7-0F02-4A1E-B9AC-BE18FB2E76CF}" type="pres">
      <dgm:prSet presAssocID="{165AC5D7-7E5C-4D09-81BC-5C7827019BDD}" presName="parTx" presStyleLbl="revTx" presStyleIdx="0" presStyleCnt="6" custScaleX="111281">
        <dgm:presLayoutVars>
          <dgm:chMax val="0"/>
          <dgm:chPref val="0"/>
        </dgm:presLayoutVars>
      </dgm:prSet>
      <dgm:spPr/>
    </dgm:pt>
    <dgm:pt modelId="{E0905BD2-0E8C-4575-ACFC-476108630AC1}" type="pres">
      <dgm:prSet presAssocID="{165AC5D7-7E5C-4D09-81BC-5C7827019BDD}" presName="desTx" presStyleLbl="revTx" presStyleIdx="1" presStyleCnt="6">
        <dgm:presLayoutVars/>
      </dgm:prSet>
      <dgm:spPr/>
    </dgm:pt>
    <dgm:pt modelId="{660AFA40-7A73-4C32-A5C4-796393D89DB4}" type="pres">
      <dgm:prSet presAssocID="{0937D698-37EE-4F1E-90F4-FCB0F5012BEA}" presName="sibTrans" presStyleCnt="0"/>
      <dgm:spPr/>
    </dgm:pt>
    <dgm:pt modelId="{A6E83A5C-7AE1-4E2F-BEFC-66629A7B58D8}" type="pres">
      <dgm:prSet presAssocID="{F356BDB6-6A17-41FC-8F15-5C1D4966F591}" presName="compNode" presStyleCnt="0"/>
      <dgm:spPr/>
    </dgm:pt>
    <dgm:pt modelId="{2D405780-7503-45B5-9371-CBCECC3ECD69}" type="pres">
      <dgm:prSet presAssocID="{F356BDB6-6A17-41FC-8F15-5C1D4966F591}" presName="bgRect" presStyleLbl="bgShp" presStyleIdx="1" presStyleCnt="3"/>
      <dgm:spPr/>
    </dgm:pt>
    <dgm:pt modelId="{7980CB1C-FC9E-42F6-82D3-26758CED4DD8}" type="pres">
      <dgm:prSet presAssocID="{F356BDB6-6A17-41FC-8F15-5C1D4966F591}"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Judge male with solid fill"/>
        </a:ext>
      </dgm:extLst>
    </dgm:pt>
    <dgm:pt modelId="{879A3ED3-DC56-40A6-89C2-097D90AB073C}" type="pres">
      <dgm:prSet presAssocID="{F356BDB6-6A17-41FC-8F15-5C1D4966F591}" presName="spaceRect" presStyleCnt="0"/>
      <dgm:spPr/>
    </dgm:pt>
    <dgm:pt modelId="{E11BEA20-77C9-4CAC-B250-553DE7F0C2B4}" type="pres">
      <dgm:prSet presAssocID="{F356BDB6-6A17-41FC-8F15-5C1D4966F591}" presName="parTx" presStyleLbl="revTx" presStyleIdx="2" presStyleCnt="6" custScaleX="103434">
        <dgm:presLayoutVars>
          <dgm:chMax val="0"/>
          <dgm:chPref val="0"/>
        </dgm:presLayoutVars>
      </dgm:prSet>
      <dgm:spPr/>
    </dgm:pt>
    <dgm:pt modelId="{D23B45DE-D630-44C9-AAD9-5DED1C51E1EE}" type="pres">
      <dgm:prSet presAssocID="{F356BDB6-6A17-41FC-8F15-5C1D4966F591}" presName="desTx" presStyleLbl="revTx" presStyleIdx="3" presStyleCnt="6">
        <dgm:presLayoutVars/>
      </dgm:prSet>
      <dgm:spPr/>
    </dgm:pt>
    <dgm:pt modelId="{03982C39-4860-4962-B6E8-9A95ED7B5BF7}" type="pres">
      <dgm:prSet presAssocID="{D7B98531-5C35-4327-9443-61F8A31EC9C6}" presName="sibTrans" presStyleCnt="0"/>
      <dgm:spPr/>
    </dgm:pt>
    <dgm:pt modelId="{F1C7E24C-5122-4E79-BA5C-A674D425E889}" type="pres">
      <dgm:prSet presAssocID="{EAB11704-F1A1-4E91-96D6-01E8734D1940}" presName="compNode" presStyleCnt="0"/>
      <dgm:spPr/>
    </dgm:pt>
    <dgm:pt modelId="{BBD5CEFC-BBBA-40ED-B631-70960AE32DA0}" type="pres">
      <dgm:prSet presAssocID="{EAB11704-F1A1-4E91-96D6-01E8734D1940}" presName="bgRect" presStyleLbl="bgShp" presStyleIdx="2" presStyleCnt="3"/>
      <dgm:spPr/>
    </dgm:pt>
    <dgm:pt modelId="{CFF650ED-8E8F-43D5-A478-B447FC16BCC6}" type="pres">
      <dgm:prSet presAssocID="{EAB11704-F1A1-4E91-96D6-01E8734D194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nk with solid fill"/>
        </a:ext>
      </dgm:extLst>
    </dgm:pt>
    <dgm:pt modelId="{FF34A53A-9FA5-4F2C-86E8-1551A31AC03B}" type="pres">
      <dgm:prSet presAssocID="{EAB11704-F1A1-4E91-96D6-01E8734D1940}" presName="spaceRect" presStyleCnt="0"/>
      <dgm:spPr/>
    </dgm:pt>
    <dgm:pt modelId="{A22B8D13-0E0A-462E-84AB-C2E0E91DC20F}" type="pres">
      <dgm:prSet presAssocID="{EAB11704-F1A1-4E91-96D6-01E8734D1940}" presName="parTx" presStyleLbl="revTx" presStyleIdx="4" presStyleCnt="6">
        <dgm:presLayoutVars>
          <dgm:chMax val="0"/>
          <dgm:chPref val="0"/>
        </dgm:presLayoutVars>
      </dgm:prSet>
      <dgm:spPr/>
    </dgm:pt>
    <dgm:pt modelId="{60B10238-02AE-4AC0-8836-AFA68C8B6624}" type="pres">
      <dgm:prSet presAssocID="{EAB11704-F1A1-4E91-96D6-01E8734D1940}" presName="desTx" presStyleLbl="revTx" presStyleIdx="5" presStyleCnt="6">
        <dgm:presLayoutVars/>
      </dgm:prSet>
      <dgm:spPr/>
    </dgm:pt>
  </dgm:ptLst>
  <dgm:cxnLst>
    <dgm:cxn modelId="{CB12742D-EB3C-4D36-B318-6E06EE8FD9F7}" srcId="{3D0AC7DB-6698-4DF5-A1EB-FD97F893D105}" destId="{EAB11704-F1A1-4E91-96D6-01E8734D1940}" srcOrd="2" destOrd="0" parTransId="{1B6008F1-E037-4E2E-932A-8D1CBA2A9194}" sibTransId="{F5148362-B8DE-4C5E-958C-73FAB654C50F}"/>
    <dgm:cxn modelId="{AC6C1034-5DFE-479E-B5BB-39F7CCA7502C}" type="presOf" srcId="{EAB11704-F1A1-4E91-96D6-01E8734D1940}" destId="{A22B8D13-0E0A-462E-84AB-C2E0E91DC20F}" srcOrd="0" destOrd="0" presId="urn:microsoft.com/office/officeart/2018/2/layout/IconVerticalSolidList"/>
    <dgm:cxn modelId="{2049905C-5A0D-4BAD-A8C2-C1951868E0BA}" srcId="{EAB11704-F1A1-4E91-96D6-01E8734D1940}" destId="{52E0E8EB-6C60-4C9E-A946-E9D1DDB12CAF}" srcOrd="0" destOrd="0" parTransId="{4B081EF8-1B85-4427-BA42-D7593064CD71}" sibTransId="{183C9D67-ED75-4857-9784-84765DC5477A}"/>
    <dgm:cxn modelId="{6F93364A-9BBC-48FD-9E50-1F3519AD8BE5}" type="presOf" srcId="{52E0E8EB-6C60-4C9E-A946-E9D1DDB12CAF}" destId="{60B10238-02AE-4AC0-8836-AFA68C8B6624}" srcOrd="0" destOrd="0" presId="urn:microsoft.com/office/officeart/2018/2/layout/IconVerticalSolidList"/>
    <dgm:cxn modelId="{F0B6F171-1A67-4591-8699-E169DB136F6E}" srcId="{F356BDB6-6A17-41FC-8F15-5C1D4966F591}" destId="{596288C0-BCEF-48A9-88D0-CE829E9575CE}" srcOrd="0" destOrd="0" parTransId="{BB9194CB-C9F4-4471-B46D-9D6738F5A57D}" sibTransId="{F0A4A772-F4AB-4644-B9E2-048EE54ECA4B}"/>
    <dgm:cxn modelId="{C9EE2278-E9C3-4D01-97EF-C3C86A01ED10}" type="presOf" srcId="{F356BDB6-6A17-41FC-8F15-5C1D4966F591}" destId="{E11BEA20-77C9-4CAC-B250-553DE7F0C2B4}" srcOrd="0" destOrd="0" presId="urn:microsoft.com/office/officeart/2018/2/layout/IconVerticalSolidList"/>
    <dgm:cxn modelId="{810C8480-BA29-4D79-B8AC-470D3F56A68E}" type="presOf" srcId="{165AC5D7-7E5C-4D09-81BC-5C7827019BDD}" destId="{157CF9F7-0F02-4A1E-B9AC-BE18FB2E76CF}" srcOrd="0" destOrd="0" presId="urn:microsoft.com/office/officeart/2018/2/layout/IconVerticalSolidList"/>
    <dgm:cxn modelId="{D99CBB88-EBDF-4599-837E-9BF7F9340867}" srcId="{165AC5D7-7E5C-4D09-81BC-5C7827019BDD}" destId="{0C678166-FE5F-48DD-825B-BA3103301068}" srcOrd="0" destOrd="0" parTransId="{DF943879-7CC6-4CB4-871D-260D04B106FD}" sibTransId="{CE2DA3F9-F41C-45DB-96FE-CE1BEB3B8451}"/>
    <dgm:cxn modelId="{752CACB4-4A58-4DC6-98CB-D3FEEA7CBE39}" srcId="{3D0AC7DB-6698-4DF5-A1EB-FD97F893D105}" destId="{165AC5D7-7E5C-4D09-81BC-5C7827019BDD}" srcOrd="0" destOrd="0" parTransId="{673E597A-69E5-453B-8206-1A5C56FEE393}" sibTransId="{0937D698-37EE-4F1E-90F4-FCB0F5012BEA}"/>
    <dgm:cxn modelId="{681E44E6-D230-45E8-B654-F408F45898A5}" type="presOf" srcId="{0C678166-FE5F-48DD-825B-BA3103301068}" destId="{E0905BD2-0E8C-4575-ACFC-476108630AC1}" srcOrd="0" destOrd="0" presId="urn:microsoft.com/office/officeart/2018/2/layout/IconVerticalSolidList"/>
    <dgm:cxn modelId="{ED32AFF5-F5FD-43DD-A4F9-FAEEC08EE58A}" type="presOf" srcId="{596288C0-BCEF-48A9-88D0-CE829E9575CE}" destId="{D23B45DE-D630-44C9-AAD9-5DED1C51E1EE}" srcOrd="0" destOrd="0" presId="urn:microsoft.com/office/officeart/2018/2/layout/IconVerticalSolidList"/>
    <dgm:cxn modelId="{515A89F7-0520-4E85-B659-B59C343136B3}" type="presOf" srcId="{3D0AC7DB-6698-4DF5-A1EB-FD97F893D105}" destId="{EB1A24D0-EB47-4FDC-B8D6-DFCF22C7A813}" srcOrd="0" destOrd="0" presId="urn:microsoft.com/office/officeart/2018/2/layout/IconVerticalSolidList"/>
    <dgm:cxn modelId="{62149FFF-2B86-4C1B-B50A-0CBD43F1ADDB}" srcId="{3D0AC7DB-6698-4DF5-A1EB-FD97F893D105}" destId="{F356BDB6-6A17-41FC-8F15-5C1D4966F591}" srcOrd="1" destOrd="0" parTransId="{BEC435D6-50DE-4DE5-B82D-D74771BE0D5D}" sibTransId="{D7B98531-5C35-4327-9443-61F8A31EC9C6}"/>
    <dgm:cxn modelId="{EFDDE12F-AB68-4E41-99D9-2A1CC575EF29}" type="presParOf" srcId="{EB1A24D0-EB47-4FDC-B8D6-DFCF22C7A813}" destId="{3360D55E-B957-4245-B94B-745DC019666C}" srcOrd="0" destOrd="0" presId="urn:microsoft.com/office/officeart/2018/2/layout/IconVerticalSolidList"/>
    <dgm:cxn modelId="{E623B56E-6568-4C13-AE0C-36ECA1EA2910}" type="presParOf" srcId="{3360D55E-B957-4245-B94B-745DC019666C}" destId="{9A40C5DD-2E6B-41C6-BFC0-0FA447E8B1FA}" srcOrd="0" destOrd="0" presId="urn:microsoft.com/office/officeart/2018/2/layout/IconVerticalSolidList"/>
    <dgm:cxn modelId="{8B2EF844-5B27-4589-9F88-F4B433C3A644}" type="presParOf" srcId="{3360D55E-B957-4245-B94B-745DC019666C}" destId="{3BF82080-21CC-4527-A9D1-343C2B70F3A2}" srcOrd="1" destOrd="0" presId="urn:microsoft.com/office/officeart/2018/2/layout/IconVerticalSolidList"/>
    <dgm:cxn modelId="{BA608546-03EC-4259-A73C-955BE2699463}" type="presParOf" srcId="{3360D55E-B957-4245-B94B-745DC019666C}" destId="{4867E100-C023-4B75-A3C6-84AFDB53C4CA}" srcOrd="2" destOrd="0" presId="urn:microsoft.com/office/officeart/2018/2/layout/IconVerticalSolidList"/>
    <dgm:cxn modelId="{D3962639-E8F1-41AF-AA83-FC65B7E71448}" type="presParOf" srcId="{3360D55E-B957-4245-B94B-745DC019666C}" destId="{157CF9F7-0F02-4A1E-B9AC-BE18FB2E76CF}" srcOrd="3" destOrd="0" presId="urn:microsoft.com/office/officeart/2018/2/layout/IconVerticalSolidList"/>
    <dgm:cxn modelId="{23BB3065-477F-4946-97A9-1954158384D3}" type="presParOf" srcId="{3360D55E-B957-4245-B94B-745DC019666C}" destId="{E0905BD2-0E8C-4575-ACFC-476108630AC1}" srcOrd="4" destOrd="0" presId="urn:microsoft.com/office/officeart/2018/2/layout/IconVerticalSolidList"/>
    <dgm:cxn modelId="{70DA9ED4-D52D-459E-818E-28ECDC28E0DC}" type="presParOf" srcId="{EB1A24D0-EB47-4FDC-B8D6-DFCF22C7A813}" destId="{660AFA40-7A73-4C32-A5C4-796393D89DB4}" srcOrd="1" destOrd="0" presId="urn:microsoft.com/office/officeart/2018/2/layout/IconVerticalSolidList"/>
    <dgm:cxn modelId="{641B9099-54E0-4BA6-9FBF-33444553C993}" type="presParOf" srcId="{EB1A24D0-EB47-4FDC-B8D6-DFCF22C7A813}" destId="{A6E83A5C-7AE1-4E2F-BEFC-66629A7B58D8}" srcOrd="2" destOrd="0" presId="urn:microsoft.com/office/officeart/2018/2/layout/IconVerticalSolidList"/>
    <dgm:cxn modelId="{D3AFFE71-F99D-4B42-9EA1-22BD466E9987}" type="presParOf" srcId="{A6E83A5C-7AE1-4E2F-BEFC-66629A7B58D8}" destId="{2D405780-7503-45B5-9371-CBCECC3ECD69}" srcOrd="0" destOrd="0" presId="urn:microsoft.com/office/officeart/2018/2/layout/IconVerticalSolidList"/>
    <dgm:cxn modelId="{15D2E396-39FC-4AD0-BD21-B072BA3C6324}" type="presParOf" srcId="{A6E83A5C-7AE1-4E2F-BEFC-66629A7B58D8}" destId="{7980CB1C-FC9E-42F6-82D3-26758CED4DD8}" srcOrd="1" destOrd="0" presId="urn:microsoft.com/office/officeart/2018/2/layout/IconVerticalSolidList"/>
    <dgm:cxn modelId="{C76C80AB-0C6C-4D1F-B024-2BC1E82B581B}" type="presParOf" srcId="{A6E83A5C-7AE1-4E2F-BEFC-66629A7B58D8}" destId="{879A3ED3-DC56-40A6-89C2-097D90AB073C}" srcOrd="2" destOrd="0" presId="urn:microsoft.com/office/officeart/2018/2/layout/IconVerticalSolidList"/>
    <dgm:cxn modelId="{7550E94C-E204-4DEA-88E9-60C939EBF455}" type="presParOf" srcId="{A6E83A5C-7AE1-4E2F-BEFC-66629A7B58D8}" destId="{E11BEA20-77C9-4CAC-B250-553DE7F0C2B4}" srcOrd="3" destOrd="0" presId="urn:microsoft.com/office/officeart/2018/2/layout/IconVerticalSolidList"/>
    <dgm:cxn modelId="{04DC3DC0-8B87-4305-89DC-49720156C2AA}" type="presParOf" srcId="{A6E83A5C-7AE1-4E2F-BEFC-66629A7B58D8}" destId="{D23B45DE-D630-44C9-AAD9-5DED1C51E1EE}" srcOrd="4" destOrd="0" presId="urn:microsoft.com/office/officeart/2018/2/layout/IconVerticalSolidList"/>
    <dgm:cxn modelId="{FC651C27-51FF-4ED9-94D9-E5FE9B78BFB9}" type="presParOf" srcId="{EB1A24D0-EB47-4FDC-B8D6-DFCF22C7A813}" destId="{03982C39-4860-4962-B6E8-9A95ED7B5BF7}" srcOrd="3" destOrd="0" presId="urn:microsoft.com/office/officeart/2018/2/layout/IconVerticalSolidList"/>
    <dgm:cxn modelId="{58AE0875-4E02-4C72-A44A-4B1A0EDF8640}" type="presParOf" srcId="{EB1A24D0-EB47-4FDC-B8D6-DFCF22C7A813}" destId="{F1C7E24C-5122-4E79-BA5C-A674D425E889}" srcOrd="4" destOrd="0" presId="urn:microsoft.com/office/officeart/2018/2/layout/IconVerticalSolidList"/>
    <dgm:cxn modelId="{D18CEA6E-CB2D-49EE-9729-912298E9C616}" type="presParOf" srcId="{F1C7E24C-5122-4E79-BA5C-A674D425E889}" destId="{BBD5CEFC-BBBA-40ED-B631-70960AE32DA0}" srcOrd="0" destOrd="0" presId="urn:microsoft.com/office/officeart/2018/2/layout/IconVerticalSolidList"/>
    <dgm:cxn modelId="{CEA05B33-3B61-4D97-8FD4-306B490694D2}" type="presParOf" srcId="{F1C7E24C-5122-4E79-BA5C-A674D425E889}" destId="{CFF650ED-8E8F-43D5-A478-B447FC16BCC6}" srcOrd="1" destOrd="0" presId="urn:microsoft.com/office/officeart/2018/2/layout/IconVerticalSolidList"/>
    <dgm:cxn modelId="{6E41A0CB-4F54-4584-A671-118B7BF2084E}" type="presParOf" srcId="{F1C7E24C-5122-4E79-BA5C-A674D425E889}" destId="{FF34A53A-9FA5-4F2C-86E8-1551A31AC03B}" srcOrd="2" destOrd="0" presId="urn:microsoft.com/office/officeart/2018/2/layout/IconVerticalSolidList"/>
    <dgm:cxn modelId="{C784EE3C-FE17-43F0-966A-901B97B59CA8}" type="presParOf" srcId="{F1C7E24C-5122-4E79-BA5C-A674D425E889}" destId="{A22B8D13-0E0A-462E-84AB-C2E0E91DC20F}" srcOrd="3" destOrd="0" presId="urn:microsoft.com/office/officeart/2018/2/layout/IconVerticalSolidList"/>
    <dgm:cxn modelId="{91D69823-2187-434A-956D-B0ABE1276565}" type="presParOf" srcId="{F1C7E24C-5122-4E79-BA5C-A674D425E889}" destId="{60B10238-02AE-4AC0-8836-AFA68C8B6624}"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2C263-BCB4-4371-8773-835EF96808CD}"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77C38140-BE23-4656-B0C8-D7DF5DF120D7}">
      <dgm:prSet/>
      <dgm:spPr/>
      <dgm:t>
        <a:bodyPr/>
        <a:lstStyle/>
        <a:p>
          <a:r>
            <a:rPr lang="en-US" b="1"/>
            <a:t>Overlay Zoning</a:t>
          </a:r>
          <a:r>
            <a:rPr lang="en-US"/>
            <a:t>:  A zone in which a common set of standards is applied to a designated area that may apply to one of more zoning districts and impose additional or alternative regulations than required by the underlying districts.</a:t>
          </a:r>
        </a:p>
      </dgm:t>
    </dgm:pt>
    <dgm:pt modelId="{8C7D8E2D-130E-4BE6-B819-FA9E369E70ED}" type="parTrans" cxnId="{397E08C5-B025-4D38-A1EE-5361E296AC35}">
      <dgm:prSet/>
      <dgm:spPr/>
      <dgm:t>
        <a:bodyPr/>
        <a:lstStyle/>
        <a:p>
          <a:endParaRPr lang="en-US"/>
        </a:p>
      </dgm:t>
    </dgm:pt>
    <dgm:pt modelId="{64715DB2-4E73-473D-A775-4D0BFF9A9088}" type="sibTrans" cxnId="{397E08C5-B025-4D38-A1EE-5361E296AC35}">
      <dgm:prSet/>
      <dgm:spPr/>
      <dgm:t>
        <a:bodyPr/>
        <a:lstStyle/>
        <a:p>
          <a:endParaRPr lang="en-US"/>
        </a:p>
      </dgm:t>
    </dgm:pt>
    <dgm:pt modelId="{43D66866-DF9B-419C-98E5-B943777DA38B}">
      <dgm:prSet/>
      <dgm:spPr/>
      <dgm:t>
        <a:bodyPr/>
        <a:lstStyle/>
        <a:p>
          <a:r>
            <a:rPr lang="en-US" b="1"/>
            <a:t>Planned Development Zones</a:t>
          </a:r>
          <a:r>
            <a:rPr lang="en-US"/>
            <a:t>: A zone created within an existing district comprised of a large parcel of land that could not be developed through an existing or new zoning district and is under single ownership.</a:t>
          </a:r>
          <a:r>
            <a:rPr lang="en-US" b="0" i="0"/>
            <a:t> The PD may include uses, regulations, and other requirements that vary from traditional zoning districts.</a:t>
          </a:r>
          <a:endParaRPr lang="en-US"/>
        </a:p>
      </dgm:t>
    </dgm:pt>
    <dgm:pt modelId="{CF19CE08-35A4-4C42-BEC8-D394007105A2}" type="parTrans" cxnId="{8FC4EF8F-740D-476F-A350-83D65029D706}">
      <dgm:prSet/>
      <dgm:spPr/>
      <dgm:t>
        <a:bodyPr/>
        <a:lstStyle/>
        <a:p>
          <a:endParaRPr lang="en-US"/>
        </a:p>
      </dgm:t>
    </dgm:pt>
    <dgm:pt modelId="{CBC67814-E1A8-43D0-91B8-E53C848F2270}" type="sibTrans" cxnId="{8FC4EF8F-740D-476F-A350-83D65029D706}">
      <dgm:prSet/>
      <dgm:spPr/>
      <dgm:t>
        <a:bodyPr/>
        <a:lstStyle/>
        <a:p>
          <a:endParaRPr lang="en-US"/>
        </a:p>
      </dgm:t>
    </dgm:pt>
    <dgm:pt modelId="{4557FADA-A39E-4E96-806D-5F8B7090CF63}" type="pres">
      <dgm:prSet presAssocID="{A782C263-BCB4-4371-8773-835EF96808CD}" presName="hierChild1" presStyleCnt="0">
        <dgm:presLayoutVars>
          <dgm:chPref val="1"/>
          <dgm:dir/>
          <dgm:animOne val="branch"/>
          <dgm:animLvl val="lvl"/>
          <dgm:resizeHandles/>
        </dgm:presLayoutVars>
      </dgm:prSet>
      <dgm:spPr/>
    </dgm:pt>
    <dgm:pt modelId="{B2C5A84C-1CB0-4662-949C-9F7A86875589}" type="pres">
      <dgm:prSet presAssocID="{77C38140-BE23-4656-B0C8-D7DF5DF120D7}" presName="hierRoot1" presStyleCnt="0"/>
      <dgm:spPr/>
    </dgm:pt>
    <dgm:pt modelId="{E9B080A9-FE84-4838-A5D5-5B02C2EC31E3}" type="pres">
      <dgm:prSet presAssocID="{77C38140-BE23-4656-B0C8-D7DF5DF120D7}" presName="composite" presStyleCnt="0"/>
      <dgm:spPr/>
    </dgm:pt>
    <dgm:pt modelId="{0AC8B4A9-E382-47DD-97A3-D6FDD4B8CB15}" type="pres">
      <dgm:prSet presAssocID="{77C38140-BE23-4656-B0C8-D7DF5DF120D7}" presName="background" presStyleLbl="node0" presStyleIdx="0" presStyleCnt="2"/>
      <dgm:spPr/>
    </dgm:pt>
    <dgm:pt modelId="{E578B5A6-0FD7-4122-A80A-5E5626185B4E}" type="pres">
      <dgm:prSet presAssocID="{77C38140-BE23-4656-B0C8-D7DF5DF120D7}" presName="text" presStyleLbl="fgAcc0" presStyleIdx="0" presStyleCnt="2">
        <dgm:presLayoutVars>
          <dgm:chPref val="3"/>
        </dgm:presLayoutVars>
      </dgm:prSet>
      <dgm:spPr/>
    </dgm:pt>
    <dgm:pt modelId="{F8525C69-9787-4D77-A5DD-BE525061A170}" type="pres">
      <dgm:prSet presAssocID="{77C38140-BE23-4656-B0C8-D7DF5DF120D7}" presName="hierChild2" presStyleCnt="0"/>
      <dgm:spPr/>
    </dgm:pt>
    <dgm:pt modelId="{7F51A478-6BEE-4133-963A-CBB8915A8189}" type="pres">
      <dgm:prSet presAssocID="{43D66866-DF9B-419C-98E5-B943777DA38B}" presName="hierRoot1" presStyleCnt="0"/>
      <dgm:spPr/>
    </dgm:pt>
    <dgm:pt modelId="{4C42AAFA-D8B4-42E5-8E1B-0DDD76544DBF}" type="pres">
      <dgm:prSet presAssocID="{43D66866-DF9B-419C-98E5-B943777DA38B}" presName="composite" presStyleCnt="0"/>
      <dgm:spPr/>
    </dgm:pt>
    <dgm:pt modelId="{F001D4F9-5183-41BE-B402-84F92833889C}" type="pres">
      <dgm:prSet presAssocID="{43D66866-DF9B-419C-98E5-B943777DA38B}" presName="background" presStyleLbl="node0" presStyleIdx="1" presStyleCnt="2"/>
      <dgm:spPr/>
    </dgm:pt>
    <dgm:pt modelId="{C764E3A9-082F-4306-BD22-F2B0CDC90F6B}" type="pres">
      <dgm:prSet presAssocID="{43D66866-DF9B-419C-98E5-B943777DA38B}" presName="text" presStyleLbl="fgAcc0" presStyleIdx="1" presStyleCnt="2">
        <dgm:presLayoutVars>
          <dgm:chPref val="3"/>
        </dgm:presLayoutVars>
      </dgm:prSet>
      <dgm:spPr/>
    </dgm:pt>
    <dgm:pt modelId="{9F99C5D3-80A2-446A-9398-9F1511ED1030}" type="pres">
      <dgm:prSet presAssocID="{43D66866-DF9B-419C-98E5-B943777DA38B}" presName="hierChild2" presStyleCnt="0"/>
      <dgm:spPr/>
    </dgm:pt>
  </dgm:ptLst>
  <dgm:cxnLst>
    <dgm:cxn modelId="{2B2E730D-DF7C-4B51-8B77-26969BB6E412}" type="presOf" srcId="{77C38140-BE23-4656-B0C8-D7DF5DF120D7}" destId="{E578B5A6-0FD7-4122-A80A-5E5626185B4E}" srcOrd="0" destOrd="0" presId="urn:microsoft.com/office/officeart/2005/8/layout/hierarchy1"/>
    <dgm:cxn modelId="{C87F481C-A3C1-468B-A5F7-407C7DF68E92}" type="presOf" srcId="{43D66866-DF9B-419C-98E5-B943777DA38B}" destId="{C764E3A9-082F-4306-BD22-F2B0CDC90F6B}" srcOrd="0" destOrd="0" presId="urn:microsoft.com/office/officeart/2005/8/layout/hierarchy1"/>
    <dgm:cxn modelId="{C4F5FF4F-3A47-4D3E-8EC5-E5CDEA759402}" type="presOf" srcId="{A782C263-BCB4-4371-8773-835EF96808CD}" destId="{4557FADA-A39E-4E96-806D-5F8B7090CF63}" srcOrd="0" destOrd="0" presId="urn:microsoft.com/office/officeart/2005/8/layout/hierarchy1"/>
    <dgm:cxn modelId="{8FC4EF8F-740D-476F-A350-83D65029D706}" srcId="{A782C263-BCB4-4371-8773-835EF96808CD}" destId="{43D66866-DF9B-419C-98E5-B943777DA38B}" srcOrd="1" destOrd="0" parTransId="{CF19CE08-35A4-4C42-BEC8-D394007105A2}" sibTransId="{CBC67814-E1A8-43D0-91B8-E53C848F2270}"/>
    <dgm:cxn modelId="{397E08C5-B025-4D38-A1EE-5361E296AC35}" srcId="{A782C263-BCB4-4371-8773-835EF96808CD}" destId="{77C38140-BE23-4656-B0C8-D7DF5DF120D7}" srcOrd="0" destOrd="0" parTransId="{8C7D8E2D-130E-4BE6-B819-FA9E369E70ED}" sibTransId="{64715DB2-4E73-473D-A775-4D0BFF9A9088}"/>
    <dgm:cxn modelId="{DA2B2778-98DF-480E-8D47-AD50B0DD6033}" type="presParOf" srcId="{4557FADA-A39E-4E96-806D-5F8B7090CF63}" destId="{B2C5A84C-1CB0-4662-949C-9F7A86875589}" srcOrd="0" destOrd="0" presId="urn:microsoft.com/office/officeart/2005/8/layout/hierarchy1"/>
    <dgm:cxn modelId="{7BA65421-D671-4B46-A682-3B76E59286F9}" type="presParOf" srcId="{B2C5A84C-1CB0-4662-949C-9F7A86875589}" destId="{E9B080A9-FE84-4838-A5D5-5B02C2EC31E3}" srcOrd="0" destOrd="0" presId="urn:microsoft.com/office/officeart/2005/8/layout/hierarchy1"/>
    <dgm:cxn modelId="{42D13D5A-7E67-4B54-9359-5A18FCF070A4}" type="presParOf" srcId="{E9B080A9-FE84-4838-A5D5-5B02C2EC31E3}" destId="{0AC8B4A9-E382-47DD-97A3-D6FDD4B8CB15}" srcOrd="0" destOrd="0" presId="urn:microsoft.com/office/officeart/2005/8/layout/hierarchy1"/>
    <dgm:cxn modelId="{23D42F7E-A1F1-4CEB-9CD6-1CBA9453658E}" type="presParOf" srcId="{E9B080A9-FE84-4838-A5D5-5B02C2EC31E3}" destId="{E578B5A6-0FD7-4122-A80A-5E5626185B4E}" srcOrd="1" destOrd="0" presId="urn:microsoft.com/office/officeart/2005/8/layout/hierarchy1"/>
    <dgm:cxn modelId="{29175D18-842F-441D-B1D0-1D8FE8C4C238}" type="presParOf" srcId="{B2C5A84C-1CB0-4662-949C-9F7A86875589}" destId="{F8525C69-9787-4D77-A5DD-BE525061A170}" srcOrd="1" destOrd="0" presId="urn:microsoft.com/office/officeart/2005/8/layout/hierarchy1"/>
    <dgm:cxn modelId="{0A9537A2-06AB-40E3-920E-00BD2A211E81}" type="presParOf" srcId="{4557FADA-A39E-4E96-806D-5F8B7090CF63}" destId="{7F51A478-6BEE-4133-963A-CBB8915A8189}" srcOrd="1" destOrd="0" presId="urn:microsoft.com/office/officeart/2005/8/layout/hierarchy1"/>
    <dgm:cxn modelId="{3D4A3894-1270-4267-99CA-631F83AECA95}" type="presParOf" srcId="{7F51A478-6BEE-4133-963A-CBB8915A8189}" destId="{4C42AAFA-D8B4-42E5-8E1B-0DDD76544DBF}" srcOrd="0" destOrd="0" presId="urn:microsoft.com/office/officeart/2005/8/layout/hierarchy1"/>
    <dgm:cxn modelId="{7FC91D80-3FE9-4000-A7F2-43322A4DF1D8}" type="presParOf" srcId="{4C42AAFA-D8B4-42E5-8E1B-0DDD76544DBF}" destId="{F001D4F9-5183-41BE-B402-84F92833889C}" srcOrd="0" destOrd="0" presId="urn:microsoft.com/office/officeart/2005/8/layout/hierarchy1"/>
    <dgm:cxn modelId="{506DC326-9F76-432D-9A17-378B4FEF2829}" type="presParOf" srcId="{4C42AAFA-D8B4-42E5-8E1B-0DDD76544DBF}" destId="{C764E3A9-082F-4306-BD22-F2B0CDC90F6B}" srcOrd="1" destOrd="0" presId="urn:microsoft.com/office/officeart/2005/8/layout/hierarchy1"/>
    <dgm:cxn modelId="{3E930B28-13CA-48D4-9A58-6540DF25591F}" type="presParOf" srcId="{7F51A478-6BEE-4133-963A-CBB8915A8189}" destId="{9F99C5D3-80A2-446A-9398-9F1511ED103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0C5714-0868-4287-90D8-28FB7BF6BD2C}" type="doc">
      <dgm:prSet loTypeId="urn:microsoft.com/office/officeart/2017/3/layout/DropPinTimeline#2" loCatId="other" qsTypeId="urn:microsoft.com/office/officeart/2005/8/quickstyle/3d4" qsCatId="3D" csTypeId="urn:microsoft.com/office/officeart/2005/8/colors/accent1_2" csCatId="accent1" phldr="1"/>
      <dgm:spPr/>
      <dgm:t>
        <a:bodyPr/>
        <a:lstStyle/>
        <a:p>
          <a:endParaRPr lang="en-US"/>
        </a:p>
      </dgm:t>
    </dgm:pt>
    <dgm:pt modelId="{E40F4386-8831-418F-B705-2EF711FB0638}">
      <dgm:prSet phldrT="[Text]" custT="1"/>
      <dgm:spPr>
        <a:xfrm>
          <a:off x="628146" y="435133"/>
          <a:ext cx="1010573" cy="452539"/>
        </a:xfrm>
      </dgm:spPr>
      <dgm:t>
        <a:bodyPr/>
        <a:lstStyle/>
        <a:p>
          <a:r>
            <a:rPr lang="en-US" sz="1800"/>
            <a:t>1959</a:t>
          </a:r>
        </a:p>
      </dgm:t>
    </dgm:pt>
    <dgm:pt modelId="{BA5DB78F-0BD1-45CF-9B96-46A70AB3D9A2}" type="parTrans" cxnId="{6DB8FFBA-487B-4E87-9D41-FD7AF2F69CF4}">
      <dgm:prSet/>
      <dgm:spPr/>
      <dgm:t>
        <a:bodyPr/>
        <a:lstStyle/>
        <a:p>
          <a:endParaRPr lang="en-US" sz="1600"/>
        </a:p>
      </dgm:t>
    </dgm:pt>
    <dgm:pt modelId="{D0CAE994-5783-41EC-9711-4E1D519F3834}" type="sibTrans" cxnId="{6DB8FFBA-487B-4E87-9D41-FD7AF2F69CF4}">
      <dgm:prSet/>
      <dgm:spPr/>
      <dgm:t>
        <a:bodyPr/>
        <a:lstStyle/>
        <a:p>
          <a:endParaRPr lang="en-US" sz="1600"/>
        </a:p>
      </dgm:t>
    </dgm:pt>
    <dgm:pt modelId="{9D775CEA-FB87-47C4-9A33-B679A4F91D5A}">
      <dgm:prSet phldrT="[Text]" custT="1"/>
      <dgm:spPr>
        <a:xfrm>
          <a:off x="628146" y="887672"/>
          <a:ext cx="1010573" cy="1287996"/>
        </a:xfrm>
      </dgm:spPr>
      <dgm:t>
        <a:bodyPr/>
        <a:lstStyle/>
        <a:p>
          <a:r>
            <a:rPr lang="en-US" sz="1400"/>
            <a:t>Special Permits authorized by  Public Act 614</a:t>
          </a:r>
        </a:p>
      </dgm:t>
    </dgm:pt>
    <dgm:pt modelId="{C3B4CFE3-1417-4427-AA54-FBDCAAFFE651}" type="parTrans" cxnId="{7FD8009C-0CEB-41DE-B0CC-709282B25D15}">
      <dgm:prSet/>
      <dgm:spPr/>
      <dgm:t>
        <a:bodyPr/>
        <a:lstStyle/>
        <a:p>
          <a:endParaRPr lang="en-US" sz="1600"/>
        </a:p>
      </dgm:t>
    </dgm:pt>
    <dgm:pt modelId="{DCB568C9-3C02-42D5-BA11-189A5C3024AA}" type="sibTrans" cxnId="{7FD8009C-0CEB-41DE-B0CC-709282B25D15}">
      <dgm:prSet/>
      <dgm:spPr/>
      <dgm:t>
        <a:bodyPr/>
        <a:lstStyle/>
        <a:p>
          <a:endParaRPr lang="en-US" sz="1600"/>
        </a:p>
      </dgm:t>
    </dgm:pt>
    <dgm:pt modelId="{7C246739-132B-41AD-8DFA-A108B89D138D}">
      <dgm:prSet phldrT="[Text]" custT="1"/>
      <dgm:spPr>
        <a:xfrm>
          <a:off x="1983796" y="887672"/>
          <a:ext cx="1010573" cy="1287996"/>
        </a:xfrm>
      </dgm:spPr>
      <dgm:t>
        <a:bodyPr/>
        <a:lstStyle/>
        <a:p>
          <a:r>
            <a:rPr lang="en-US" sz="1400"/>
            <a:t>Connecticut Supreme Court upholds floating zones</a:t>
          </a:r>
        </a:p>
      </dgm:t>
    </dgm:pt>
    <dgm:pt modelId="{6DC6AB27-331E-4C02-81E1-D2DC0951F94A}" type="parTrans" cxnId="{21F68C21-0932-40ED-B3AD-15446DF383C2}">
      <dgm:prSet/>
      <dgm:spPr/>
      <dgm:t>
        <a:bodyPr/>
        <a:lstStyle/>
        <a:p>
          <a:endParaRPr lang="en-US" sz="1600"/>
        </a:p>
      </dgm:t>
    </dgm:pt>
    <dgm:pt modelId="{ABE6CE27-78DF-4DFE-AE98-C519395C0138}" type="sibTrans" cxnId="{21F68C21-0932-40ED-B3AD-15446DF383C2}">
      <dgm:prSet/>
      <dgm:spPr/>
      <dgm:t>
        <a:bodyPr/>
        <a:lstStyle/>
        <a:p>
          <a:endParaRPr lang="en-US" sz="1600"/>
        </a:p>
      </dgm:t>
    </dgm:pt>
    <dgm:pt modelId="{BEE02D24-05EF-4D27-8F54-9D012A71A2D0}">
      <dgm:prSet phldrT="[Text]" custT="1"/>
      <dgm:spPr>
        <a:xfrm>
          <a:off x="4017272" y="2175669"/>
          <a:ext cx="1010573" cy="1287996"/>
        </a:xfrm>
      </dgm:spPr>
      <dgm:t>
        <a:bodyPr/>
        <a:lstStyle/>
        <a:p>
          <a:r>
            <a:rPr lang="en-US" sz="1400"/>
            <a:t>Design rules for Village Districts authorized by PA 98-16</a:t>
          </a:r>
        </a:p>
      </dgm:t>
    </dgm:pt>
    <dgm:pt modelId="{65AC98EB-E698-4D11-9BD6-E03AFE6F9D06}" type="parTrans" cxnId="{80FEA677-716F-439C-B751-1307A04E78C8}">
      <dgm:prSet/>
      <dgm:spPr/>
      <dgm:t>
        <a:bodyPr/>
        <a:lstStyle/>
        <a:p>
          <a:endParaRPr lang="en-US" sz="1600"/>
        </a:p>
      </dgm:t>
    </dgm:pt>
    <dgm:pt modelId="{0BD26D4E-A061-4AD2-A565-FBD0B3E19374}" type="sibTrans" cxnId="{80FEA677-716F-439C-B751-1307A04E78C8}">
      <dgm:prSet/>
      <dgm:spPr/>
      <dgm:t>
        <a:bodyPr/>
        <a:lstStyle/>
        <a:p>
          <a:endParaRPr lang="en-US" sz="1600"/>
        </a:p>
      </dgm:t>
    </dgm:pt>
    <dgm:pt modelId="{2E4172F4-70C7-4649-8261-032BDA9B3DB8}">
      <dgm:prSet phldrT="[Text]" custT="1"/>
      <dgm:spPr>
        <a:xfrm>
          <a:off x="4695097" y="435133"/>
          <a:ext cx="1010573" cy="452539"/>
        </a:xfrm>
      </dgm:spPr>
      <dgm:t>
        <a:bodyPr/>
        <a:lstStyle/>
        <a:p>
          <a:r>
            <a:rPr lang="en-US" sz="1800"/>
            <a:t>2006</a:t>
          </a:r>
        </a:p>
      </dgm:t>
    </dgm:pt>
    <dgm:pt modelId="{A1EF8EEB-551D-40C4-BEA6-44C616367C97}" type="parTrans" cxnId="{0E1AD133-CA64-4F8D-9E7D-FE6159F73172}">
      <dgm:prSet/>
      <dgm:spPr/>
      <dgm:t>
        <a:bodyPr/>
        <a:lstStyle/>
        <a:p>
          <a:endParaRPr lang="en-US" sz="1600"/>
        </a:p>
      </dgm:t>
    </dgm:pt>
    <dgm:pt modelId="{E6104497-41BD-47D6-99B0-4D3C56D5B89F}" type="sibTrans" cxnId="{0E1AD133-CA64-4F8D-9E7D-FE6159F73172}">
      <dgm:prSet/>
      <dgm:spPr/>
      <dgm:t>
        <a:bodyPr/>
        <a:lstStyle/>
        <a:p>
          <a:endParaRPr lang="en-US" sz="1600"/>
        </a:p>
      </dgm:t>
    </dgm:pt>
    <dgm:pt modelId="{A1D1163B-AC8E-4D8F-8E79-45702290700B}">
      <dgm:prSet phldrT="[Text]" custT="1"/>
      <dgm:spPr>
        <a:xfrm>
          <a:off x="6728572" y="2175669"/>
          <a:ext cx="1010573" cy="1287996"/>
        </a:xfrm>
      </dgm:spPr>
      <dgm:t>
        <a:bodyPr/>
        <a:lstStyle/>
        <a:p>
          <a:r>
            <a:rPr lang="en-US" sz="1400"/>
            <a:t>CT Supreme Court upholds uniformity rule in Mackenzie v. Monroe PZC</a:t>
          </a:r>
        </a:p>
      </dgm:t>
    </dgm:pt>
    <dgm:pt modelId="{C6766853-0D72-43E6-AF40-A282347BD95B}" type="parTrans" cxnId="{A4AB6EDB-CDF0-4105-8FEA-A1AEFF94D4A6}">
      <dgm:prSet/>
      <dgm:spPr/>
      <dgm:t>
        <a:bodyPr/>
        <a:lstStyle/>
        <a:p>
          <a:endParaRPr lang="en-US" sz="1600"/>
        </a:p>
      </dgm:t>
    </dgm:pt>
    <dgm:pt modelId="{CAF83C04-1815-4933-B3E1-3DFD7CEAAECF}" type="sibTrans" cxnId="{A4AB6EDB-CDF0-4105-8FEA-A1AEFF94D4A6}">
      <dgm:prSet/>
      <dgm:spPr/>
      <dgm:t>
        <a:bodyPr/>
        <a:lstStyle/>
        <a:p>
          <a:endParaRPr lang="en-US" sz="1600"/>
        </a:p>
      </dgm:t>
    </dgm:pt>
    <dgm:pt modelId="{09CF5F19-0BA9-4408-852F-A8526E81833F}">
      <dgm:prSet phldrT="[Text]" custT="1"/>
      <dgm:spPr>
        <a:xfrm>
          <a:off x="7406397" y="435133"/>
          <a:ext cx="1010573" cy="452539"/>
        </a:xfrm>
      </dgm:spPr>
      <dgm:t>
        <a:bodyPr/>
        <a:lstStyle/>
        <a:p>
          <a:r>
            <a:rPr lang="en-US" sz="1800"/>
            <a:t>2021</a:t>
          </a:r>
        </a:p>
      </dgm:t>
    </dgm:pt>
    <dgm:pt modelId="{6BD1236F-20CF-4E21-9072-26454DE63ED6}" type="parTrans" cxnId="{3B14866C-69D6-4FD2-B3D7-89CF63A762B4}">
      <dgm:prSet/>
      <dgm:spPr/>
      <dgm:t>
        <a:bodyPr/>
        <a:lstStyle/>
        <a:p>
          <a:endParaRPr lang="en-US" sz="1600"/>
        </a:p>
      </dgm:t>
    </dgm:pt>
    <dgm:pt modelId="{2D78CACD-0C6A-46B2-BF5C-D9394A114BB3}" type="sibTrans" cxnId="{3B14866C-69D6-4FD2-B3D7-89CF63A762B4}">
      <dgm:prSet/>
      <dgm:spPr/>
      <dgm:t>
        <a:bodyPr/>
        <a:lstStyle/>
        <a:p>
          <a:endParaRPr lang="en-US" sz="1600"/>
        </a:p>
      </dgm:t>
    </dgm:pt>
    <dgm:pt modelId="{136AE955-C862-4DE2-BEB5-B08173AE3E65}">
      <dgm:prSet phldrT="[Text]" custT="1"/>
      <dgm:spPr>
        <a:xfrm>
          <a:off x="7406397" y="887672"/>
          <a:ext cx="1010573" cy="1287996"/>
        </a:xfrm>
      </dgm:spPr>
      <dgm:t>
        <a:bodyPr/>
        <a:lstStyle/>
        <a:p>
          <a:r>
            <a:rPr lang="en-US" sz="1400" dirty="0"/>
            <a:t>Floating zones explicitly authorized by Public Act 21-29</a:t>
          </a:r>
        </a:p>
      </dgm:t>
    </dgm:pt>
    <dgm:pt modelId="{E8E80575-016C-4B6F-BFD8-CEB3A6610F3A}" type="parTrans" cxnId="{E3EF4073-625B-46CE-BC65-F89D734EBC60}">
      <dgm:prSet/>
      <dgm:spPr/>
      <dgm:t>
        <a:bodyPr/>
        <a:lstStyle/>
        <a:p>
          <a:endParaRPr lang="en-US" sz="1600"/>
        </a:p>
      </dgm:t>
    </dgm:pt>
    <dgm:pt modelId="{0B37259F-19AC-4388-ABB3-B1B927C12B3F}" type="sibTrans" cxnId="{E3EF4073-625B-46CE-BC65-F89D734EBC60}">
      <dgm:prSet/>
      <dgm:spPr/>
      <dgm:t>
        <a:bodyPr/>
        <a:lstStyle/>
        <a:p>
          <a:endParaRPr lang="en-US" sz="1600"/>
        </a:p>
      </dgm:t>
    </dgm:pt>
    <dgm:pt modelId="{60A9C439-6079-4066-972B-626E5469BAC8}">
      <dgm:prSet phldrT="[Text]" custT="1"/>
      <dgm:spPr>
        <a:xfrm>
          <a:off x="8084223" y="3463665"/>
          <a:ext cx="1010573" cy="452539"/>
        </a:xfrm>
      </dgm:spPr>
      <dgm:t>
        <a:bodyPr/>
        <a:lstStyle/>
        <a:p>
          <a:r>
            <a:rPr lang="en-US" sz="1800"/>
            <a:t>2024</a:t>
          </a:r>
        </a:p>
      </dgm:t>
    </dgm:pt>
    <dgm:pt modelId="{942CF79F-E626-4BC2-83A8-B779868D4B5B}" type="parTrans" cxnId="{3F4101B5-5516-49A3-812B-7DAAD0FA12BB}">
      <dgm:prSet/>
      <dgm:spPr/>
      <dgm:t>
        <a:bodyPr/>
        <a:lstStyle/>
        <a:p>
          <a:endParaRPr lang="en-US" sz="1600"/>
        </a:p>
      </dgm:t>
    </dgm:pt>
    <dgm:pt modelId="{A457F644-E687-4DE9-8772-AF94D6A5EC54}" type="sibTrans" cxnId="{3F4101B5-5516-49A3-812B-7DAAD0FA12BB}">
      <dgm:prSet/>
      <dgm:spPr/>
      <dgm:t>
        <a:bodyPr/>
        <a:lstStyle/>
        <a:p>
          <a:endParaRPr lang="en-US" sz="1600"/>
        </a:p>
      </dgm:t>
    </dgm:pt>
    <dgm:pt modelId="{8AF0620D-5451-475C-9704-A5E8BA8E37FA}">
      <dgm:prSet phldrT="[Text]" custT="1"/>
      <dgm:spPr>
        <a:xfrm>
          <a:off x="8084223" y="2175669"/>
          <a:ext cx="1010573" cy="1287996"/>
        </a:xfrm>
      </dgm:spPr>
      <dgm:t>
        <a:bodyPr/>
        <a:lstStyle/>
        <a:p>
          <a:r>
            <a:rPr lang="en-US" sz="1400" dirty="0"/>
            <a:t>421 overlay zones exist in 139 CT </a:t>
          </a:r>
          <a:r>
            <a:rPr lang="en-US" sz="1200" dirty="0"/>
            <a:t>municipalities </a:t>
          </a:r>
        </a:p>
      </dgm:t>
    </dgm:pt>
    <dgm:pt modelId="{007EEA9B-77C9-4ECB-BAC7-9B8938B46FF8}" type="parTrans" cxnId="{84D5DBDA-7C14-4601-BBD3-32CD613EC4DA}">
      <dgm:prSet/>
      <dgm:spPr/>
      <dgm:t>
        <a:bodyPr/>
        <a:lstStyle/>
        <a:p>
          <a:endParaRPr lang="en-US" sz="1600"/>
        </a:p>
      </dgm:t>
    </dgm:pt>
    <dgm:pt modelId="{B3566147-4AE3-41BB-940E-BD0530CB2CA1}" type="sibTrans" cxnId="{84D5DBDA-7C14-4601-BBD3-32CD613EC4DA}">
      <dgm:prSet/>
      <dgm:spPr/>
      <dgm:t>
        <a:bodyPr/>
        <a:lstStyle/>
        <a:p>
          <a:endParaRPr lang="en-US" sz="1600"/>
        </a:p>
      </dgm:t>
    </dgm:pt>
    <dgm:pt modelId="{C9D54AD6-2B46-4A5C-8B15-6EB605017506}">
      <dgm:prSet phldrT="[Text]" custT="1"/>
      <dgm:spPr>
        <a:xfrm>
          <a:off x="1305971" y="2175669"/>
          <a:ext cx="1010573" cy="1287996"/>
        </a:xfrm>
      </dgm:spPr>
      <dgm:t>
        <a:bodyPr/>
        <a:lstStyle/>
        <a:p>
          <a:r>
            <a:rPr lang="en-US" sz="1400"/>
            <a:t>Municipalities must adopt floodplain management regulations</a:t>
          </a:r>
        </a:p>
      </dgm:t>
    </dgm:pt>
    <dgm:pt modelId="{BF7E5694-37A7-4053-9E35-03119E673100}" type="sibTrans" cxnId="{792B05C2-5166-497A-B522-DD33ED15AE00}">
      <dgm:prSet/>
      <dgm:spPr/>
      <dgm:t>
        <a:bodyPr/>
        <a:lstStyle/>
        <a:p>
          <a:endParaRPr lang="en-US" sz="1600"/>
        </a:p>
      </dgm:t>
    </dgm:pt>
    <dgm:pt modelId="{F129E4C2-7904-46D3-A1B6-3961A818C015}" type="parTrans" cxnId="{792B05C2-5166-497A-B522-DD33ED15AE00}">
      <dgm:prSet/>
      <dgm:spPr/>
      <dgm:t>
        <a:bodyPr/>
        <a:lstStyle/>
        <a:p>
          <a:endParaRPr lang="en-US" sz="1600"/>
        </a:p>
      </dgm:t>
    </dgm:pt>
    <dgm:pt modelId="{4F9B2EF8-B879-4971-AD26-E1222F6755FA}">
      <dgm:prSet phldrT="[Text]" custT="1"/>
      <dgm:spPr>
        <a:xfrm>
          <a:off x="4017272" y="3463665"/>
          <a:ext cx="1010573" cy="452539"/>
        </a:xfrm>
      </dgm:spPr>
      <dgm:t>
        <a:bodyPr/>
        <a:lstStyle/>
        <a:p>
          <a:r>
            <a:rPr lang="en-US" sz="1800"/>
            <a:t>1998</a:t>
          </a:r>
        </a:p>
      </dgm:t>
    </dgm:pt>
    <dgm:pt modelId="{B6F740C8-21BF-4DBC-B60F-043BDD839301}" type="sibTrans" cxnId="{C6E55F93-FC03-4B26-AC49-665DA0FC19A8}">
      <dgm:prSet/>
      <dgm:spPr/>
      <dgm:t>
        <a:bodyPr/>
        <a:lstStyle/>
        <a:p>
          <a:endParaRPr lang="en-US" sz="1600"/>
        </a:p>
      </dgm:t>
    </dgm:pt>
    <dgm:pt modelId="{0751F5C6-F725-46DA-88CC-2B7305A69EA1}" type="parTrans" cxnId="{C6E55F93-FC03-4B26-AC49-665DA0FC19A8}">
      <dgm:prSet/>
      <dgm:spPr/>
      <dgm:t>
        <a:bodyPr/>
        <a:lstStyle/>
        <a:p>
          <a:endParaRPr lang="en-US" sz="1600"/>
        </a:p>
      </dgm:t>
    </dgm:pt>
    <dgm:pt modelId="{518B7C48-60E5-41B1-814F-6BCCBD0D31BD}">
      <dgm:prSet phldrT="[Text]" custT="1"/>
      <dgm:spPr>
        <a:xfrm>
          <a:off x="7406397" y="435133"/>
          <a:ext cx="1010573" cy="452539"/>
        </a:xfrm>
      </dgm:spPr>
      <dgm:t>
        <a:bodyPr/>
        <a:lstStyle/>
        <a:p>
          <a:r>
            <a:rPr lang="en-US" sz="1800"/>
            <a:t>2024</a:t>
          </a:r>
        </a:p>
      </dgm:t>
    </dgm:pt>
    <dgm:pt modelId="{CA818D2C-16B5-4CCD-ADF1-7BDF49FD2C4C}" type="parTrans" cxnId="{CE40417A-7AB8-49FC-B473-725CF9885682}">
      <dgm:prSet/>
      <dgm:spPr/>
      <dgm:t>
        <a:bodyPr/>
        <a:lstStyle/>
        <a:p>
          <a:endParaRPr lang="en-US" sz="1600"/>
        </a:p>
      </dgm:t>
    </dgm:pt>
    <dgm:pt modelId="{F812D9C7-3E85-408F-AF07-477F18048BBE}" type="sibTrans" cxnId="{CE40417A-7AB8-49FC-B473-725CF9885682}">
      <dgm:prSet/>
      <dgm:spPr/>
      <dgm:t>
        <a:bodyPr/>
        <a:lstStyle/>
        <a:p>
          <a:endParaRPr lang="en-US" sz="1600"/>
        </a:p>
      </dgm:t>
    </dgm:pt>
    <dgm:pt modelId="{E88DD040-4366-4373-B9F3-E1AAEF056925}">
      <dgm:prSet phldrT="[Text]" custT="1"/>
      <dgm:spPr>
        <a:xfrm>
          <a:off x="7406397" y="887672"/>
          <a:ext cx="1010573" cy="1287996"/>
        </a:xfrm>
      </dgm:spPr>
      <dgm:t>
        <a:bodyPr/>
        <a:lstStyle/>
        <a:p>
          <a:r>
            <a:rPr lang="en-US" sz="1400" dirty="0"/>
            <a:t>106 village districts exist in 71 CT </a:t>
          </a:r>
          <a:r>
            <a:rPr lang="en-US" sz="1200" dirty="0"/>
            <a:t>municipalities</a:t>
          </a:r>
        </a:p>
      </dgm:t>
    </dgm:pt>
    <dgm:pt modelId="{E55FB0D9-FD17-4FE8-9356-EC74877CA411}" type="parTrans" cxnId="{995649CF-0DC0-4A8B-B2FB-0D2EEDE9C724}">
      <dgm:prSet/>
      <dgm:spPr/>
      <dgm:t>
        <a:bodyPr/>
        <a:lstStyle/>
        <a:p>
          <a:endParaRPr lang="en-US" sz="1600"/>
        </a:p>
      </dgm:t>
    </dgm:pt>
    <dgm:pt modelId="{2AB06019-9183-40CE-A038-BADD80B693DC}" type="sibTrans" cxnId="{995649CF-0DC0-4A8B-B2FB-0D2EEDE9C724}">
      <dgm:prSet/>
      <dgm:spPr/>
      <dgm:t>
        <a:bodyPr/>
        <a:lstStyle/>
        <a:p>
          <a:endParaRPr lang="en-US" sz="1600"/>
        </a:p>
      </dgm:t>
    </dgm:pt>
    <dgm:pt modelId="{37DBBEDD-4242-4451-AA49-BB8353460E85}">
      <dgm:prSet phldrT="[Text]" custT="1"/>
      <dgm:spPr>
        <a:xfrm>
          <a:off x="2661621" y="3463665"/>
          <a:ext cx="1010573" cy="452539"/>
        </a:xfrm>
      </dgm:spPr>
      <dgm:t>
        <a:bodyPr/>
        <a:lstStyle/>
        <a:p>
          <a:r>
            <a:rPr lang="en-US" sz="1800"/>
            <a:t>1985</a:t>
          </a:r>
        </a:p>
      </dgm:t>
    </dgm:pt>
    <dgm:pt modelId="{53F9FA8D-F827-4DAE-B045-F132B826C4D5}" type="parTrans" cxnId="{12380254-9DF2-4353-B7B6-94C971BD13FC}">
      <dgm:prSet/>
      <dgm:spPr/>
      <dgm:t>
        <a:bodyPr/>
        <a:lstStyle/>
        <a:p>
          <a:endParaRPr lang="en-US" sz="1600"/>
        </a:p>
      </dgm:t>
    </dgm:pt>
    <dgm:pt modelId="{7A77FF49-7F2F-4EBB-A30E-09ECD173881A}" type="sibTrans" cxnId="{12380254-9DF2-4353-B7B6-94C971BD13FC}">
      <dgm:prSet/>
      <dgm:spPr/>
      <dgm:t>
        <a:bodyPr/>
        <a:lstStyle/>
        <a:p>
          <a:endParaRPr lang="en-US" sz="1600"/>
        </a:p>
      </dgm:t>
    </dgm:pt>
    <dgm:pt modelId="{12238493-27B4-4B37-97C4-97CD03D50F04}">
      <dgm:prSet phldrT="[Text]" custT="1"/>
      <dgm:spPr>
        <a:xfrm>
          <a:off x="2661621" y="2175669"/>
          <a:ext cx="1010573" cy="1287996"/>
        </a:xfrm>
      </dgm:spPr>
      <dgm:t>
        <a:bodyPr/>
        <a:lstStyle/>
        <a:p>
          <a:r>
            <a:rPr lang="en-US" sz="1400"/>
            <a:t>Overlay zones  and special use zones authorized by PA 85-409 </a:t>
          </a:r>
        </a:p>
      </dgm:t>
    </dgm:pt>
    <dgm:pt modelId="{9709E6A0-33C9-4426-8462-948ABB0FF5CC}" type="parTrans" cxnId="{522501D7-9FF9-42AE-907A-9913832E9AFE}">
      <dgm:prSet/>
      <dgm:spPr/>
      <dgm:t>
        <a:bodyPr/>
        <a:lstStyle/>
        <a:p>
          <a:endParaRPr lang="en-US" sz="1600"/>
        </a:p>
      </dgm:t>
    </dgm:pt>
    <dgm:pt modelId="{55774B16-FC9D-4744-9A95-1446752482D0}" type="sibTrans" cxnId="{522501D7-9FF9-42AE-907A-9913832E9AFE}">
      <dgm:prSet/>
      <dgm:spPr/>
      <dgm:t>
        <a:bodyPr/>
        <a:lstStyle/>
        <a:p>
          <a:endParaRPr lang="en-US" sz="1600"/>
        </a:p>
      </dgm:t>
    </dgm:pt>
    <dgm:pt modelId="{8BE58971-9A8F-4E94-B344-D6769BAB1032}">
      <dgm:prSet phldrT="[Text]" custT="1"/>
      <dgm:spPr>
        <a:xfrm>
          <a:off x="3339447" y="887672"/>
          <a:ext cx="1010573" cy="1287996"/>
        </a:xfrm>
      </dgm:spPr>
      <dgm:t>
        <a:bodyPr/>
        <a:lstStyle/>
        <a:p>
          <a:r>
            <a:rPr lang="en-US" sz="1400"/>
            <a:t>An Act Concerning Aquifer Protection Areas</a:t>
          </a:r>
        </a:p>
      </dgm:t>
    </dgm:pt>
    <dgm:pt modelId="{EC3C20FE-8750-4F90-9A33-0894EFFD612F}" type="parTrans" cxnId="{6418E6A5-9A43-4097-8405-9DB9C7860AAA}">
      <dgm:prSet/>
      <dgm:spPr/>
      <dgm:t>
        <a:bodyPr/>
        <a:lstStyle/>
        <a:p>
          <a:endParaRPr lang="en-US" sz="1600"/>
        </a:p>
      </dgm:t>
    </dgm:pt>
    <dgm:pt modelId="{3982CB9B-EF8A-4570-93DB-86D394813307}" type="sibTrans" cxnId="{6418E6A5-9A43-4097-8405-9DB9C7860AAA}">
      <dgm:prSet/>
      <dgm:spPr/>
      <dgm:t>
        <a:bodyPr/>
        <a:lstStyle/>
        <a:p>
          <a:endParaRPr lang="en-US" sz="1600"/>
        </a:p>
      </dgm:t>
    </dgm:pt>
    <dgm:pt modelId="{5C47BA33-031C-4CC0-9BCF-6601320557BD}">
      <dgm:prSet phldrT="[Text]" custT="1"/>
      <dgm:spPr>
        <a:xfrm>
          <a:off x="1983796" y="887672"/>
          <a:ext cx="1010573" cy="1287996"/>
        </a:xfrm>
      </dgm:spPr>
      <dgm:t>
        <a:bodyPr/>
        <a:lstStyle/>
        <a:p>
          <a:r>
            <a:rPr lang="en-US" sz="1800"/>
            <a:t>1979</a:t>
          </a:r>
        </a:p>
      </dgm:t>
    </dgm:pt>
    <dgm:pt modelId="{CFDC5786-9CA5-4974-8F56-44F2C47F2575}" type="parTrans" cxnId="{F2FEC82F-6ED6-4947-A6B9-787C681215F2}">
      <dgm:prSet/>
      <dgm:spPr/>
      <dgm:t>
        <a:bodyPr/>
        <a:lstStyle/>
        <a:p>
          <a:endParaRPr lang="en-US" sz="1600"/>
        </a:p>
      </dgm:t>
    </dgm:pt>
    <dgm:pt modelId="{D32BEACC-0113-44B2-8152-DDDBED834B7E}" type="sibTrans" cxnId="{F2FEC82F-6ED6-4947-A6B9-787C681215F2}">
      <dgm:prSet/>
      <dgm:spPr/>
      <dgm:t>
        <a:bodyPr/>
        <a:lstStyle/>
        <a:p>
          <a:endParaRPr lang="en-US" sz="1600"/>
        </a:p>
      </dgm:t>
    </dgm:pt>
    <dgm:pt modelId="{80A5DDE0-50ED-4BE6-88E2-7749B5346982}">
      <dgm:prSet phldrT="[Text]" custT="1"/>
      <dgm:spPr>
        <a:xfrm>
          <a:off x="1983796" y="887672"/>
          <a:ext cx="1010573" cy="1287996"/>
        </a:xfrm>
      </dgm:spPr>
      <dgm:t>
        <a:bodyPr/>
        <a:lstStyle/>
        <a:p>
          <a:r>
            <a:rPr lang="en-US" sz="1400"/>
            <a:t>Overlay zones authorized  by an Act Concerning Coastal Zone Management</a:t>
          </a:r>
        </a:p>
      </dgm:t>
    </dgm:pt>
    <dgm:pt modelId="{99980031-DA0A-4CF5-9969-9242053039D6}" type="parTrans" cxnId="{00D3E256-9DED-407C-BC28-07E428E9E46E}">
      <dgm:prSet/>
      <dgm:spPr/>
      <dgm:t>
        <a:bodyPr/>
        <a:lstStyle/>
        <a:p>
          <a:endParaRPr lang="en-US" sz="1600"/>
        </a:p>
      </dgm:t>
    </dgm:pt>
    <dgm:pt modelId="{54B35F28-11C2-4E13-831E-8C1CA60EA7F0}" type="sibTrans" cxnId="{00D3E256-9DED-407C-BC28-07E428E9E46E}">
      <dgm:prSet/>
      <dgm:spPr/>
      <dgm:t>
        <a:bodyPr/>
        <a:lstStyle/>
        <a:p>
          <a:endParaRPr lang="en-US" sz="1600"/>
        </a:p>
      </dgm:t>
    </dgm:pt>
    <dgm:pt modelId="{E783135B-F46D-41C1-916F-3C49AA34D52B}">
      <dgm:prSet phldrT="[Text]" custT="1"/>
      <dgm:spPr>
        <a:xfrm>
          <a:off x="6050747" y="435133"/>
          <a:ext cx="1010573" cy="452539"/>
        </a:xfrm>
      </dgm:spPr>
      <dgm:t>
        <a:bodyPr/>
        <a:lstStyle/>
        <a:p>
          <a:r>
            <a:rPr lang="en-US" sz="1800"/>
            <a:t>1990</a:t>
          </a:r>
        </a:p>
      </dgm:t>
    </dgm:pt>
    <dgm:pt modelId="{38B0CE2D-C46F-4146-990F-8D1F0EFE4375}" type="parTrans" cxnId="{77CDAA19-6A3E-4B2F-B286-C45A6FEE8EC7}">
      <dgm:prSet/>
      <dgm:spPr/>
      <dgm:t>
        <a:bodyPr/>
        <a:lstStyle/>
        <a:p>
          <a:endParaRPr lang="en-US" sz="1600"/>
        </a:p>
      </dgm:t>
    </dgm:pt>
    <dgm:pt modelId="{E5F6D01E-37F1-4D01-9F81-08EA28704CBD}" type="sibTrans" cxnId="{77CDAA19-6A3E-4B2F-B286-C45A6FEE8EC7}">
      <dgm:prSet/>
      <dgm:spPr/>
      <dgm:t>
        <a:bodyPr/>
        <a:lstStyle/>
        <a:p>
          <a:endParaRPr lang="en-US" sz="1600"/>
        </a:p>
      </dgm:t>
    </dgm:pt>
    <dgm:pt modelId="{951552F7-E885-4E24-AB6B-DC17BD2FB999}">
      <dgm:prSet phldrT="[Text]" custT="1"/>
      <dgm:spPr>
        <a:xfrm>
          <a:off x="6050747" y="435133"/>
          <a:ext cx="1010573" cy="452539"/>
        </a:xfrm>
      </dgm:spPr>
      <dgm:t>
        <a:bodyPr/>
        <a:lstStyle/>
        <a:p>
          <a:r>
            <a:rPr lang="en-US" sz="1400"/>
            <a:t>CT Superior Court declares PDD zones must have explicit tethers</a:t>
          </a:r>
        </a:p>
      </dgm:t>
    </dgm:pt>
    <dgm:pt modelId="{B8552D67-186A-401F-9F70-5B94CD614C40}" type="parTrans" cxnId="{430BDEBF-B83A-4811-9234-758C88C4FB67}">
      <dgm:prSet/>
      <dgm:spPr/>
      <dgm:t>
        <a:bodyPr/>
        <a:lstStyle/>
        <a:p>
          <a:endParaRPr lang="en-US" sz="1600"/>
        </a:p>
      </dgm:t>
    </dgm:pt>
    <dgm:pt modelId="{CBF97122-DEA6-4824-A996-C25169C101C1}" type="sibTrans" cxnId="{430BDEBF-B83A-4811-9234-758C88C4FB67}">
      <dgm:prSet/>
      <dgm:spPr/>
      <dgm:t>
        <a:bodyPr/>
        <a:lstStyle/>
        <a:p>
          <a:endParaRPr lang="en-US" sz="1600"/>
        </a:p>
      </dgm:t>
    </dgm:pt>
    <dgm:pt modelId="{86FE4C95-F2A6-4528-AF4D-4E5CC9178F2A}">
      <dgm:prSet phldrT="[Text]" custT="1"/>
      <dgm:spPr>
        <a:xfrm>
          <a:off x="8762048" y="435133"/>
          <a:ext cx="1010573" cy="452539"/>
        </a:xfrm>
      </dgm:spPr>
      <dgm:t>
        <a:bodyPr/>
        <a:lstStyle/>
        <a:p>
          <a:r>
            <a:rPr lang="en-US" sz="1800"/>
            <a:t>2007</a:t>
          </a:r>
        </a:p>
      </dgm:t>
    </dgm:pt>
    <dgm:pt modelId="{396A53D6-053C-42BD-8FB1-416D3B5EBF4D}" type="parTrans" cxnId="{80B65E1E-7EA8-40D8-8DEA-DD33C3C1AA2A}">
      <dgm:prSet/>
      <dgm:spPr/>
      <dgm:t>
        <a:bodyPr/>
        <a:lstStyle/>
        <a:p>
          <a:endParaRPr lang="en-US" sz="1600"/>
        </a:p>
      </dgm:t>
    </dgm:pt>
    <dgm:pt modelId="{DBECDCE6-B1DE-420E-91B2-411892D125E9}" type="sibTrans" cxnId="{80B65E1E-7EA8-40D8-8DEA-DD33C3C1AA2A}">
      <dgm:prSet/>
      <dgm:spPr/>
      <dgm:t>
        <a:bodyPr/>
        <a:lstStyle/>
        <a:p>
          <a:endParaRPr lang="en-US" sz="1600"/>
        </a:p>
      </dgm:t>
    </dgm:pt>
    <dgm:pt modelId="{702F8837-4072-46B4-BE01-3DF1661A02B7}">
      <dgm:prSet phldrT="[Text]" custT="1"/>
      <dgm:spPr>
        <a:xfrm>
          <a:off x="8762048" y="887672"/>
          <a:ext cx="1010573" cy="1287996"/>
        </a:xfrm>
      </dgm:spPr>
      <dgm:t>
        <a:bodyPr/>
        <a:lstStyle/>
        <a:p>
          <a:r>
            <a:rPr lang="en-US" sz="1400"/>
            <a:t>Public Act 07-04 authorizes Incentive Housing overlay Zones </a:t>
          </a:r>
        </a:p>
      </dgm:t>
    </dgm:pt>
    <dgm:pt modelId="{5B9D0AB4-0D25-4854-871B-461827F03255}" type="parTrans" cxnId="{379D9D5D-A684-4D84-BC5C-9093BF1371DE}">
      <dgm:prSet/>
      <dgm:spPr/>
      <dgm:t>
        <a:bodyPr/>
        <a:lstStyle/>
        <a:p>
          <a:endParaRPr lang="en-US" sz="1600"/>
        </a:p>
      </dgm:t>
    </dgm:pt>
    <dgm:pt modelId="{E645F078-BF30-4277-A064-FADCEA445BC5}" type="sibTrans" cxnId="{379D9D5D-A684-4D84-BC5C-9093BF1371DE}">
      <dgm:prSet/>
      <dgm:spPr/>
      <dgm:t>
        <a:bodyPr/>
        <a:lstStyle/>
        <a:p>
          <a:endParaRPr lang="en-US" sz="1600"/>
        </a:p>
      </dgm:t>
    </dgm:pt>
    <dgm:pt modelId="{12500FBD-A1C7-4C46-B8AC-65A9BD21ECCA}">
      <dgm:prSet phldrT="[Text]" custT="1"/>
      <dgm:spPr>
        <a:xfrm>
          <a:off x="9439873" y="3463665"/>
          <a:ext cx="1010573" cy="452539"/>
        </a:xfrm>
      </dgm:spPr>
      <dgm:t>
        <a:bodyPr/>
        <a:lstStyle/>
        <a:p>
          <a:r>
            <a:rPr lang="en-US" sz="1800"/>
            <a:t>2024</a:t>
          </a:r>
        </a:p>
      </dgm:t>
    </dgm:pt>
    <dgm:pt modelId="{201AF3F8-A246-4304-96AD-6952B6C0E9A1}" type="parTrans" cxnId="{6EAC13B4-9F1A-47CE-999F-5877652F4D42}">
      <dgm:prSet/>
      <dgm:spPr/>
      <dgm:t>
        <a:bodyPr/>
        <a:lstStyle/>
        <a:p>
          <a:endParaRPr lang="en-US" sz="1600"/>
        </a:p>
      </dgm:t>
    </dgm:pt>
    <dgm:pt modelId="{CB9D4588-8BD2-4AA1-918D-3973A4A5E35E}" type="sibTrans" cxnId="{6EAC13B4-9F1A-47CE-999F-5877652F4D42}">
      <dgm:prSet/>
      <dgm:spPr/>
      <dgm:t>
        <a:bodyPr/>
        <a:lstStyle/>
        <a:p>
          <a:endParaRPr lang="en-US" sz="1600"/>
        </a:p>
      </dgm:t>
    </dgm:pt>
    <dgm:pt modelId="{37BFFE68-4C4D-43DA-A0EA-4C12D9CEC884}">
      <dgm:prSet phldrT="[Text]" custT="1"/>
      <dgm:spPr>
        <a:xfrm>
          <a:off x="9439873" y="2175669"/>
          <a:ext cx="1010573" cy="1287996"/>
        </a:xfrm>
      </dgm:spPr>
      <dgm:t>
        <a:bodyPr/>
        <a:lstStyle/>
        <a:p>
          <a:r>
            <a:rPr lang="en-US" sz="1400" dirty="0"/>
            <a:t>88 floating zones exist in 55 CT </a:t>
          </a:r>
          <a:r>
            <a:rPr lang="en-US" sz="1200" dirty="0"/>
            <a:t>municipalities </a:t>
          </a:r>
        </a:p>
      </dgm:t>
    </dgm:pt>
    <dgm:pt modelId="{F0190BAD-C56E-416C-85F5-A7881FB164C1}" type="parTrans" cxnId="{56B9978C-82AC-40E5-AE56-CFCE420BD542}">
      <dgm:prSet/>
      <dgm:spPr/>
      <dgm:t>
        <a:bodyPr/>
        <a:lstStyle/>
        <a:p>
          <a:endParaRPr lang="en-US" sz="1600"/>
        </a:p>
      </dgm:t>
    </dgm:pt>
    <dgm:pt modelId="{7C51D814-AD2B-4720-B730-CB67F65406FB}" type="sibTrans" cxnId="{56B9978C-82AC-40E5-AE56-CFCE420BD542}">
      <dgm:prSet/>
      <dgm:spPr/>
      <dgm:t>
        <a:bodyPr/>
        <a:lstStyle/>
        <a:p>
          <a:endParaRPr lang="en-US" sz="1600"/>
        </a:p>
      </dgm:t>
    </dgm:pt>
    <dgm:pt modelId="{216BC4CD-18EE-4F27-8680-F1299126CE77}">
      <dgm:prSet phldrT="[Text]" custT="1"/>
      <dgm:spPr>
        <a:xfrm>
          <a:off x="1305971" y="3463665"/>
          <a:ext cx="1010573" cy="452539"/>
        </a:xfrm>
      </dgm:spPr>
      <dgm:t>
        <a:bodyPr/>
        <a:lstStyle/>
        <a:p>
          <a:r>
            <a:rPr lang="en-US" sz="1800"/>
            <a:t>1968</a:t>
          </a:r>
        </a:p>
      </dgm:t>
    </dgm:pt>
    <dgm:pt modelId="{53BD166D-91E5-487C-BD55-AC4B1FA9AFAB}" type="sibTrans" cxnId="{0A3B7C5F-7735-4608-8242-E6F73844D071}">
      <dgm:prSet/>
      <dgm:spPr/>
      <dgm:t>
        <a:bodyPr/>
        <a:lstStyle/>
        <a:p>
          <a:endParaRPr lang="en-US" sz="1600"/>
        </a:p>
      </dgm:t>
    </dgm:pt>
    <dgm:pt modelId="{9035202F-34B7-4FD2-ABEC-FBF9181D08E7}" type="parTrans" cxnId="{0A3B7C5F-7735-4608-8242-E6F73844D071}">
      <dgm:prSet/>
      <dgm:spPr/>
      <dgm:t>
        <a:bodyPr/>
        <a:lstStyle/>
        <a:p>
          <a:endParaRPr lang="en-US" sz="1600"/>
        </a:p>
      </dgm:t>
    </dgm:pt>
    <dgm:pt modelId="{93FF5F9D-AAFA-4950-8546-6AECA4470D48}">
      <dgm:prSet phldrT="[Text]" custT="1"/>
      <dgm:spPr>
        <a:xfrm>
          <a:off x="1983796" y="435133"/>
          <a:ext cx="1010573" cy="452539"/>
        </a:xfrm>
      </dgm:spPr>
      <dgm:t>
        <a:bodyPr/>
        <a:lstStyle/>
        <a:p>
          <a:r>
            <a:rPr lang="en-US" sz="1800"/>
            <a:t>1969</a:t>
          </a:r>
        </a:p>
      </dgm:t>
    </dgm:pt>
    <dgm:pt modelId="{38F0A00F-2CCF-46E9-AA53-7C6F7D500B84}" type="sibTrans" cxnId="{06A2C4EF-834F-43FD-B45A-1554E6A68EBB}">
      <dgm:prSet/>
      <dgm:spPr/>
      <dgm:t>
        <a:bodyPr/>
        <a:lstStyle/>
        <a:p>
          <a:endParaRPr lang="en-US" sz="1600"/>
        </a:p>
      </dgm:t>
    </dgm:pt>
    <dgm:pt modelId="{3D298734-E7B7-4677-BE81-F586C8D97438}" type="parTrans" cxnId="{06A2C4EF-834F-43FD-B45A-1554E6A68EBB}">
      <dgm:prSet/>
      <dgm:spPr/>
      <dgm:t>
        <a:bodyPr/>
        <a:lstStyle/>
        <a:p>
          <a:endParaRPr lang="en-US" sz="1600"/>
        </a:p>
      </dgm:t>
    </dgm:pt>
    <dgm:pt modelId="{EDA42953-987D-407E-BFBF-5CDC903BECDB}">
      <dgm:prSet phldrT="[Text]" custT="1"/>
      <dgm:spPr>
        <a:xfrm>
          <a:off x="3339447" y="435133"/>
          <a:ext cx="1010573" cy="452539"/>
        </a:xfrm>
      </dgm:spPr>
      <dgm:t>
        <a:bodyPr/>
        <a:lstStyle/>
        <a:p>
          <a:r>
            <a:rPr lang="en-US" sz="1800"/>
            <a:t>1989</a:t>
          </a:r>
        </a:p>
      </dgm:t>
    </dgm:pt>
    <dgm:pt modelId="{2A2CCEA7-1758-4560-9455-166F46C77AD0}" type="sibTrans" cxnId="{62F33D39-22AC-42D2-9B7E-EA11FBF85B6F}">
      <dgm:prSet/>
      <dgm:spPr/>
      <dgm:t>
        <a:bodyPr/>
        <a:lstStyle/>
        <a:p>
          <a:endParaRPr lang="en-US" sz="1600"/>
        </a:p>
      </dgm:t>
    </dgm:pt>
    <dgm:pt modelId="{AFB1C871-6849-4BB1-8DD5-4D71FAC90B72}" type="parTrans" cxnId="{62F33D39-22AC-42D2-9B7E-EA11FBF85B6F}">
      <dgm:prSet/>
      <dgm:spPr/>
      <dgm:t>
        <a:bodyPr/>
        <a:lstStyle/>
        <a:p>
          <a:endParaRPr lang="en-US" sz="1600"/>
        </a:p>
      </dgm:t>
    </dgm:pt>
    <dgm:pt modelId="{EA9CFDAC-1C40-4B49-A7A7-BC982C70618B}">
      <dgm:prSet phldrT="[Text]" custT="1"/>
      <dgm:spPr>
        <a:xfrm>
          <a:off x="4695097" y="887672"/>
          <a:ext cx="1010573" cy="1287996"/>
        </a:xfrm>
      </dgm:spPr>
      <dgm:t>
        <a:bodyPr/>
        <a:lstStyle/>
        <a:p>
          <a:r>
            <a:rPr lang="en-US" sz="1400" dirty="0"/>
            <a:t>Public Act 06-128 enables New Haven to use floating, overlay,&amp; flexible zone</a:t>
          </a:r>
        </a:p>
      </dgm:t>
    </dgm:pt>
    <dgm:pt modelId="{E2EF1679-2A17-483A-9E33-AC0D0F8C3325}" type="sibTrans" cxnId="{340AC415-507A-400D-9A26-66FF5876A8A4}">
      <dgm:prSet/>
      <dgm:spPr/>
      <dgm:t>
        <a:bodyPr/>
        <a:lstStyle/>
        <a:p>
          <a:endParaRPr lang="en-US" sz="1600"/>
        </a:p>
      </dgm:t>
    </dgm:pt>
    <dgm:pt modelId="{C7F4812B-5CB1-4DE2-BCEA-F5680BBCFDB9}" type="parTrans" cxnId="{340AC415-507A-400D-9A26-66FF5876A8A4}">
      <dgm:prSet/>
      <dgm:spPr/>
      <dgm:t>
        <a:bodyPr/>
        <a:lstStyle/>
        <a:p>
          <a:endParaRPr lang="en-US" sz="1600"/>
        </a:p>
      </dgm:t>
    </dgm:pt>
    <dgm:pt modelId="{CF2E71AA-F066-42B1-9923-8305DF3CD338}">
      <dgm:prSet phldrT="[Text]" custT="1"/>
      <dgm:spPr>
        <a:xfrm>
          <a:off x="6728572" y="3463665"/>
          <a:ext cx="1010573" cy="452539"/>
        </a:xfrm>
      </dgm:spPr>
      <dgm:t>
        <a:bodyPr/>
        <a:lstStyle/>
        <a:p>
          <a:r>
            <a:rPr lang="en-US" sz="1800"/>
            <a:t>2013</a:t>
          </a:r>
        </a:p>
      </dgm:t>
    </dgm:pt>
    <dgm:pt modelId="{BF45E620-B155-4F5B-88D9-E1C7EF9D053F}" type="sibTrans" cxnId="{BFD4C7FC-100B-4FE1-9B2E-53E2901014F9}">
      <dgm:prSet/>
      <dgm:spPr/>
      <dgm:t>
        <a:bodyPr/>
        <a:lstStyle/>
        <a:p>
          <a:endParaRPr lang="en-US" sz="1600"/>
        </a:p>
      </dgm:t>
    </dgm:pt>
    <dgm:pt modelId="{4F733196-BE65-4EA4-8190-1C4008608336}" type="parTrans" cxnId="{BFD4C7FC-100B-4FE1-9B2E-53E2901014F9}">
      <dgm:prSet/>
      <dgm:spPr/>
      <dgm:t>
        <a:bodyPr/>
        <a:lstStyle/>
        <a:p>
          <a:endParaRPr lang="en-US" sz="1600"/>
        </a:p>
      </dgm:t>
    </dgm:pt>
    <dgm:pt modelId="{407671DE-689A-4402-8922-08873E63480D}" type="pres">
      <dgm:prSet presAssocID="{160C5714-0868-4287-90D8-28FB7BF6BD2C}" presName="root" presStyleCnt="0">
        <dgm:presLayoutVars>
          <dgm:chMax/>
          <dgm:chPref/>
          <dgm:dir/>
          <dgm:animLvl val="lvl"/>
        </dgm:presLayoutVars>
      </dgm:prSet>
      <dgm:spPr/>
    </dgm:pt>
    <dgm:pt modelId="{1E8C53CE-312B-400D-8E6A-4635CB4CE270}" type="pres">
      <dgm:prSet presAssocID="{160C5714-0868-4287-90D8-28FB7BF6BD2C}" presName="divider" presStyleLbl="fgAcc1" presStyleIdx="0" presStyleCnt="16"/>
      <dgm:spPr>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tailEnd type="triangle" w="lg" len="lg"/>
        </a:ln>
        <a:effectLst/>
      </dgm:spPr>
    </dgm:pt>
    <dgm:pt modelId="{46D0A0B6-99C1-4C93-9D07-D394FCD06FBC}" type="pres">
      <dgm:prSet presAssocID="{160C5714-0868-4287-90D8-28FB7BF6BD2C}" presName="nodes" presStyleCnt="0">
        <dgm:presLayoutVars>
          <dgm:chMax/>
          <dgm:chPref/>
          <dgm:animLvl val="lvl"/>
        </dgm:presLayoutVars>
      </dgm:prSet>
      <dgm:spPr/>
    </dgm:pt>
    <dgm:pt modelId="{54FA9F05-68DF-4858-B50D-DCEC408D98A0}" type="pres">
      <dgm:prSet presAssocID="{E40F4386-8831-418F-B705-2EF711FB0638}" presName="composite" presStyleCnt="0"/>
      <dgm:spPr/>
    </dgm:pt>
    <dgm:pt modelId="{CDDE1E5C-76D1-411D-97D4-8F1977E9842D}" type="pres">
      <dgm:prSet presAssocID="{E40F4386-8831-418F-B705-2EF711FB0638}" presName="ConnectorPoint" presStyleLbl="lnNode1" presStyleIdx="0" presStyleCnt="15"/>
      <dgm:spPr>
        <a:xfrm>
          <a:off x="400882" y="2134940"/>
          <a:ext cx="69334" cy="81457"/>
        </a:xfrm>
      </dgm:spPr>
    </dgm:pt>
    <dgm:pt modelId="{A3C084F2-0093-4679-BE5F-A72847C99793}" type="pres">
      <dgm:prSet presAssocID="{E40F4386-8831-418F-B705-2EF711FB0638}" presName="DropPinPlaceHolder" presStyleCnt="0"/>
      <dgm:spPr/>
    </dgm:pt>
    <dgm:pt modelId="{0A69E26B-610A-460B-8DC9-F49A37B64039}" type="pres">
      <dgm:prSet presAssocID="{E40F4386-8831-418F-B705-2EF711FB0638}" presName="DropPin" presStyleLbl="alignNode1" presStyleIdx="0" presStyleCnt="15"/>
      <dgm:spPr>
        <a:xfrm rot="8100000">
          <a:off x="299363" y="509305"/>
          <a:ext cx="272372" cy="272372"/>
        </a:xfrm>
      </dgm:spPr>
    </dgm:pt>
    <dgm:pt modelId="{0D47F3AA-634C-409F-BD69-E4BACD9CCCFA}" type="pres">
      <dgm:prSet presAssocID="{E40F4386-8831-418F-B705-2EF711FB0638}" presName="Ellipse" presStyleLbl="fgAcc1" presStyleIdx="1" presStyleCnt="16"/>
      <dgm:spPr>
        <a:solidFill>
          <a:schemeClr val="lt1">
            <a:alpha val="90000"/>
            <a:hueOff val="0"/>
            <a:satOff val="0"/>
            <a:lumOff val="0"/>
            <a:alphaOff val="0"/>
          </a:schemeClr>
        </a:solidFill>
        <a:ln w="6350" cap="flat" cmpd="sng" algn="ctr">
          <a:noFill/>
          <a:prstDash val="solid"/>
          <a:miter lim="800000"/>
        </a:ln>
        <a:effectLst/>
      </dgm:spPr>
    </dgm:pt>
    <dgm:pt modelId="{A292B0A5-8BE5-4E84-8618-26EA28CFF4A3}" type="pres">
      <dgm:prSet presAssocID="{E40F4386-8831-418F-B705-2EF711FB0638}" presName="L2TextContainer" presStyleLbl="revTx" presStyleIdx="0" presStyleCnt="30">
        <dgm:presLayoutVars>
          <dgm:bulletEnabled val="1"/>
        </dgm:presLayoutVars>
      </dgm:prSet>
      <dgm:spPr/>
    </dgm:pt>
    <dgm:pt modelId="{AA393DB5-4DAB-4AB9-875A-4BE9E87DA2BF}" type="pres">
      <dgm:prSet presAssocID="{E40F4386-8831-418F-B705-2EF711FB0638}" presName="L1TextContainer" presStyleLbl="revTx" presStyleIdx="1" presStyleCnt="30">
        <dgm:presLayoutVars>
          <dgm:chMax val="1"/>
          <dgm:chPref val="1"/>
          <dgm:bulletEnabled val="1"/>
        </dgm:presLayoutVars>
      </dgm:prSet>
      <dgm:spPr/>
    </dgm:pt>
    <dgm:pt modelId="{D10F2BCE-B77B-4F05-95FD-A65109E5DEA0}" type="pres">
      <dgm:prSet presAssocID="{E40F4386-8831-418F-B705-2EF711FB0638}" presName="ConnectLine" presStyleLbl="sibTrans1D1" presStyleIdx="0" presStyleCnt="15"/>
      <dgm:spPr>
        <a:noFill/>
        <a:ln w="6350" cap="flat" cmpd="sng" algn="ctr">
          <a:solidFill>
            <a:schemeClr val="accent1">
              <a:hueOff val="0"/>
              <a:satOff val="0"/>
              <a:lumOff val="0"/>
              <a:alphaOff val="0"/>
            </a:schemeClr>
          </a:solidFill>
          <a:prstDash val="dash"/>
          <a:miter lim="800000"/>
        </a:ln>
        <a:effectLst/>
      </dgm:spPr>
    </dgm:pt>
    <dgm:pt modelId="{7842451D-72E5-4EF0-B35E-DA20F99FD31B}" type="pres">
      <dgm:prSet presAssocID="{E40F4386-8831-418F-B705-2EF711FB0638}" presName="EmptyPlaceHolder" presStyleCnt="0"/>
      <dgm:spPr/>
    </dgm:pt>
    <dgm:pt modelId="{B17D2C92-48C0-4F3D-88BD-E2B451D76F57}" type="pres">
      <dgm:prSet presAssocID="{D0CAE994-5783-41EC-9711-4E1D519F3834}" presName="spaceBetweenRectangles" presStyleCnt="0"/>
      <dgm:spPr/>
    </dgm:pt>
    <dgm:pt modelId="{FBE92DF5-B8E0-497C-B190-87AC73E45970}" type="pres">
      <dgm:prSet presAssocID="{216BC4CD-18EE-4F27-8680-F1299126CE77}" presName="composite" presStyleCnt="0"/>
      <dgm:spPr/>
    </dgm:pt>
    <dgm:pt modelId="{94B71067-EBEC-4112-A9D1-8B8A7A437FC8}" type="pres">
      <dgm:prSet presAssocID="{216BC4CD-18EE-4F27-8680-F1299126CE77}" presName="ConnectorPoint" presStyleLbl="lnNode1" presStyleIdx="1" presStyleCnt="15"/>
      <dgm:spPr>
        <a:xfrm>
          <a:off x="1078707" y="2134940"/>
          <a:ext cx="69334" cy="81457"/>
        </a:xfrm>
      </dgm:spPr>
    </dgm:pt>
    <dgm:pt modelId="{7514FAA3-F485-4827-B6A2-FC89911A0BB4}" type="pres">
      <dgm:prSet presAssocID="{216BC4CD-18EE-4F27-8680-F1299126CE77}" presName="DropPinPlaceHolder" presStyleCnt="0"/>
      <dgm:spPr/>
    </dgm:pt>
    <dgm:pt modelId="{11AAD205-8152-4363-B661-3C3A26A103FF}" type="pres">
      <dgm:prSet presAssocID="{216BC4CD-18EE-4F27-8680-F1299126CE77}" presName="DropPin" presStyleLbl="alignNode1" presStyleIdx="1" presStyleCnt="15"/>
      <dgm:spPr>
        <a:xfrm rot="18900000">
          <a:off x="977188" y="3569659"/>
          <a:ext cx="272372" cy="272372"/>
        </a:xfrm>
      </dgm:spPr>
    </dgm:pt>
    <dgm:pt modelId="{2E4364CD-3B8A-4A42-AB11-744F4277900A}" type="pres">
      <dgm:prSet presAssocID="{216BC4CD-18EE-4F27-8680-F1299126CE77}" presName="Ellipse" presStyleLbl="fgAcc1" presStyleIdx="2" presStyleCnt="16"/>
      <dgm:spPr>
        <a:solidFill>
          <a:schemeClr val="lt1">
            <a:alpha val="90000"/>
            <a:hueOff val="0"/>
            <a:satOff val="0"/>
            <a:lumOff val="0"/>
            <a:alphaOff val="0"/>
          </a:schemeClr>
        </a:solidFill>
        <a:ln w="6350" cap="flat" cmpd="sng" algn="ctr">
          <a:noFill/>
          <a:prstDash val="solid"/>
          <a:miter lim="800000"/>
        </a:ln>
        <a:effectLst/>
      </dgm:spPr>
    </dgm:pt>
    <dgm:pt modelId="{07310A89-F151-435B-963F-FD9908E8C694}" type="pres">
      <dgm:prSet presAssocID="{216BC4CD-18EE-4F27-8680-F1299126CE77}" presName="L2TextContainer" presStyleLbl="revTx" presStyleIdx="2" presStyleCnt="30">
        <dgm:presLayoutVars>
          <dgm:bulletEnabled val="1"/>
        </dgm:presLayoutVars>
      </dgm:prSet>
      <dgm:spPr/>
    </dgm:pt>
    <dgm:pt modelId="{6386BA6E-453A-41E1-ADAD-7626B92BD1BF}" type="pres">
      <dgm:prSet presAssocID="{216BC4CD-18EE-4F27-8680-F1299126CE77}" presName="L1TextContainer" presStyleLbl="revTx" presStyleIdx="3" presStyleCnt="30" custLinFactNeighborX="-17259" custLinFactNeighborY="3978">
        <dgm:presLayoutVars>
          <dgm:chMax val="1"/>
          <dgm:chPref val="1"/>
          <dgm:bulletEnabled val="1"/>
        </dgm:presLayoutVars>
      </dgm:prSet>
      <dgm:spPr/>
    </dgm:pt>
    <dgm:pt modelId="{DB95D829-80DF-4ADA-B04C-CE92ADFB6606}" type="pres">
      <dgm:prSet presAssocID="{216BC4CD-18EE-4F27-8680-F1299126CE77}" presName="ConnectLine" presStyleLbl="sibTrans1D1" presStyleIdx="1" presStyleCnt="15"/>
      <dgm:spPr>
        <a:noFill/>
        <a:ln w="6350" cap="flat" cmpd="sng" algn="ctr">
          <a:solidFill>
            <a:schemeClr val="accent1">
              <a:hueOff val="0"/>
              <a:satOff val="0"/>
              <a:lumOff val="0"/>
              <a:alphaOff val="0"/>
            </a:schemeClr>
          </a:solidFill>
          <a:prstDash val="dash"/>
          <a:miter lim="800000"/>
        </a:ln>
        <a:effectLst/>
      </dgm:spPr>
    </dgm:pt>
    <dgm:pt modelId="{CDFB6879-D0D6-43FC-BC0B-D27687D992EB}" type="pres">
      <dgm:prSet presAssocID="{216BC4CD-18EE-4F27-8680-F1299126CE77}" presName="EmptyPlaceHolder" presStyleCnt="0"/>
      <dgm:spPr/>
    </dgm:pt>
    <dgm:pt modelId="{73F94D99-690C-4CBF-869A-EF5DD70CF6B4}" type="pres">
      <dgm:prSet presAssocID="{53BD166D-91E5-487C-BD55-AC4B1FA9AFAB}" presName="spaceBetweenRectangles" presStyleCnt="0"/>
      <dgm:spPr/>
    </dgm:pt>
    <dgm:pt modelId="{CEDC3BDA-322C-4005-A3A5-77E148865242}" type="pres">
      <dgm:prSet presAssocID="{93FF5F9D-AAFA-4950-8546-6AECA4470D48}" presName="composite" presStyleCnt="0"/>
      <dgm:spPr/>
    </dgm:pt>
    <dgm:pt modelId="{83D4573F-3CB1-4541-8BEE-E8224A8ED015}" type="pres">
      <dgm:prSet presAssocID="{93FF5F9D-AAFA-4950-8546-6AECA4470D48}" presName="ConnectorPoint" presStyleLbl="lnNode1" presStyleIdx="2" presStyleCnt="15"/>
      <dgm:spPr>
        <a:xfrm>
          <a:off x="1756532" y="2134940"/>
          <a:ext cx="69334" cy="81457"/>
        </a:xfrm>
      </dgm:spPr>
    </dgm:pt>
    <dgm:pt modelId="{192BBF61-2B64-4E18-92EE-EF8B6030201C}" type="pres">
      <dgm:prSet presAssocID="{93FF5F9D-AAFA-4950-8546-6AECA4470D48}" presName="DropPinPlaceHolder" presStyleCnt="0"/>
      <dgm:spPr/>
    </dgm:pt>
    <dgm:pt modelId="{63CCDBCC-C40A-41AF-BB40-B20A9AB919D8}" type="pres">
      <dgm:prSet presAssocID="{93FF5F9D-AAFA-4950-8546-6AECA4470D48}" presName="DropPin" presStyleLbl="alignNode1" presStyleIdx="2" presStyleCnt="15"/>
      <dgm:spPr>
        <a:xfrm rot="8100000">
          <a:off x="1655014" y="509305"/>
          <a:ext cx="272372" cy="272372"/>
        </a:xfrm>
      </dgm:spPr>
    </dgm:pt>
    <dgm:pt modelId="{C25D9000-2762-4B6C-BFD6-7B6C2D0122B9}" type="pres">
      <dgm:prSet presAssocID="{93FF5F9D-AAFA-4950-8546-6AECA4470D48}" presName="Ellipse" presStyleLbl="fgAcc1" presStyleIdx="3" presStyleCnt="16"/>
      <dgm:spPr>
        <a:solidFill>
          <a:schemeClr val="lt1">
            <a:alpha val="90000"/>
            <a:hueOff val="0"/>
            <a:satOff val="0"/>
            <a:lumOff val="0"/>
            <a:alphaOff val="0"/>
          </a:schemeClr>
        </a:solidFill>
        <a:ln w="6350" cap="flat" cmpd="sng" algn="ctr">
          <a:noFill/>
          <a:prstDash val="solid"/>
          <a:miter lim="800000"/>
        </a:ln>
        <a:effectLst/>
      </dgm:spPr>
    </dgm:pt>
    <dgm:pt modelId="{C08C98A3-4322-425C-8260-4319044AFBF1}" type="pres">
      <dgm:prSet presAssocID="{93FF5F9D-AAFA-4950-8546-6AECA4470D48}" presName="L2TextContainer" presStyleLbl="revTx" presStyleIdx="4" presStyleCnt="30">
        <dgm:presLayoutVars>
          <dgm:bulletEnabled val="1"/>
        </dgm:presLayoutVars>
      </dgm:prSet>
      <dgm:spPr/>
    </dgm:pt>
    <dgm:pt modelId="{52F3B4A2-8EDD-4B40-B5F3-A1CECB56D29F}" type="pres">
      <dgm:prSet presAssocID="{93FF5F9D-AAFA-4950-8546-6AECA4470D48}" presName="L1TextContainer" presStyleLbl="revTx" presStyleIdx="5" presStyleCnt="30">
        <dgm:presLayoutVars>
          <dgm:chMax val="1"/>
          <dgm:chPref val="1"/>
          <dgm:bulletEnabled val="1"/>
        </dgm:presLayoutVars>
      </dgm:prSet>
      <dgm:spPr/>
    </dgm:pt>
    <dgm:pt modelId="{4A2B3FB7-F9B6-43D5-A931-C70A3750EA87}" type="pres">
      <dgm:prSet presAssocID="{93FF5F9D-AAFA-4950-8546-6AECA4470D48}" presName="ConnectLine" presStyleLbl="sibTrans1D1" presStyleIdx="2" presStyleCnt="15"/>
      <dgm:spPr>
        <a:noFill/>
        <a:ln w="6350" cap="flat" cmpd="sng" algn="ctr">
          <a:solidFill>
            <a:schemeClr val="accent1">
              <a:hueOff val="0"/>
              <a:satOff val="0"/>
              <a:lumOff val="0"/>
              <a:alphaOff val="0"/>
            </a:schemeClr>
          </a:solidFill>
          <a:prstDash val="dash"/>
          <a:miter lim="800000"/>
        </a:ln>
        <a:effectLst/>
      </dgm:spPr>
    </dgm:pt>
    <dgm:pt modelId="{BA1A1A8C-A776-4D01-B097-263B42C05CD4}" type="pres">
      <dgm:prSet presAssocID="{93FF5F9D-AAFA-4950-8546-6AECA4470D48}" presName="EmptyPlaceHolder" presStyleCnt="0"/>
      <dgm:spPr/>
    </dgm:pt>
    <dgm:pt modelId="{06E0E481-BB98-4161-9BDE-A1547F63DD20}" type="pres">
      <dgm:prSet presAssocID="{38F0A00F-2CCF-46E9-AA53-7C6F7D500B84}" presName="spaceBetweenRectangles" presStyleCnt="0"/>
      <dgm:spPr/>
    </dgm:pt>
    <dgm:pt modelId="{E5DAE1C7-5EE6-4912-A563-09461F42D62A}" type="pres">
      <dgm:prSet presAssocID="{5C47BA33-031C-4CC0-9BCF-6601320557BD}" presName="composite" presStyleCnt="0"/>
      <dgm:spPr/>
    </dgm:pt>
    <dgm:pt modelId="{32D5EBAD-28FA-433F-8FFB-2BD24A55CA87}" type="pres">
      <dgm:prSet presAssocID="{5C47BA33-031C-4CC0-9BCF-6601320557BD}" presName="ConnectorPoint" presStyleLbl="lnNode1" presStyleIdx="3" presStyleCnt="15"/>
      <dgm:spPr/>
    </dgm:pt>
    <dgm:pt modelId="{DDFCF923-B1B1-4384-870D-1A2AB2EE7DD9}" type="pres">
      <dgm:prSet presAssocID="{5C47BA33-031C-4CC0-9BCF-6601320557BD}" presName="DropPinPlaceHolder" presStyleCnt="0"/>
      <dgm:spPr/>
    </dgm:pt>
    <dgm:pt modelId="{C2A10E59-9AE2-4DF3-96DD-EDCD8C4E8AB4}" type="pres">
      <dgm:prSet presAssocID="{5C47BA33-031C-4CC0-9BCF-6601320557BD}" presName="DropPin" presStyleLbl="alignNode1" presStyleIdx="3" presStyleCnt="15"/>
      <dgm:spPr/>
    </dgm:pt>
    <dgm:pt modelId="{B5FADE15-D8CD-4574-8110-FF5852D1CA0E}" type="pres">
      <dgm:prSet presAssocID="{5C47BA33-031C-4CC0-9BCF-6601320557BD}" presName="Ellipse" presStyleLbl="fgAcc1" presStyleIdx="4" presStyleCnt="16"/>
      <dgm:spPr>
        <a:solidFill>
          <a:schemeClr val="lt1">
            <a:alpha val="90000"/>
            <a:hueOff val="0"/>
            <a:satOff val="0"/>
            <a:lumOff val="0"/>
            <a:alphaOff val="0"/>
          </a:schemeClr>
        </a:solidFill>
        <a:ln w="6350" cap="flat" cmpd="sng" algn="ctr">
          <a:noFill/>
          <a:prstDash val="solid"/>
          <a:miter lim="800000"/>
        </a:ln>
        <a:effectLst/>
      </dgm:spPr>
    </dgm:pt>
    <dgm:pt modelId="{45E51A1E-350C-4C54-A95D-AF8C0185BE53}" type="pres">
      <dgm:prSet presAssocID="{5C47BA33-031C-4CC0-9BCF-6601320557BD}" presName="L2TextContainer" presStyleLbl="revTx" presStyleIdx="6" presStyleCnt="30">
        <dgm:presLayoutVars>
          <dgm:bulletEnabled val="1"/>
        </dgm:presLayoutVars>
      </dgm:prSet>
      <dgm:spPr/>
    </dgm:pt>
    <dgm:pt modelId="{4D733DDC-52FE-4EF8-9F1E-9D68AF5C4AAC}" type="pres">
      <dgm:prSet presAssocID="{5C47BA33-031C-4CC0-9BCF-6601320557BD}" presName="L1TextContainer" presStyleLbl="revTx" presStyleIdx="7" presStyleCnt="30" custLinFactNeighborX="-12183" custLinFactNeighborY="5966">
        <dgm:presLayoutVars>
          <dgm:chMax val="1"/>
          <dgm:chPref val="1"/>
          <dgm:bulletEnabled val="1"/>
        </dgm:presLayoutVars>
      </dgm:prSet>
      <dgm:spPr/>
    </dgm:pt>
    <dgm:pt modelId="{545CEC4B-3407-46AF-B442-9369796AE17B}" type="pres">
      <dgm:prSet presAssocID="{5C47BA33-031C-4CC0-9BCF-6601320557BD}" presName="ConnectLine" presStyleLbl="sibTrans1D1" presStyleIdx="3" presStyleCnt="15"/>
      <dgm:spPr>
        <a:noFill/>
        <a:ln w="6350" cap="flat" cmpd="sng" algn="ctr">
          <a:solidFill>
            <a:schemeClr val="accent1">
              <a:hueOff val="0"/>
              <a:satOff val="0"/>
              <a:lumOff val="0"/>
              <a:alphaOff val="0"/>
            </a:schemeClr>
          </a:solidFill>
          <a:prstDash val="dash"/>
          <a:miter lim="800000"/>
        </a:ln>
        <a:effectLst/>
      </dgm:spPr>
    </dgm:pt>
    <dgm:pt modelId="{12B18705-ED4D-4CEB-A78F-70F0C3BE658F}" type="pres">
      <dgm:prSet presAssocID="{5C47BA33-031C-4CC0-9BCF-6601320557BD}" presName="EmptyPlaceHolder" presStyleCnt="0"/>
      <dgm:spPr/>
    </dgm:pt>
    <dgm:pt modelId="{AF9BCEB7-DDBB-4C2F-BB24-4480185C225C}" type="pres">
      <dgm:prSet presAssocID="{D32BEACC-0113-44B2-8152-DDDBED834B7E}" presName="spaceBetweenRectangles" presStyleCnt="0"/>
      <dgm:spPr/>
    </dgm:pt>
    <dgm:pt modelId="{E398C27E-AC62-4E71-B804-DFB977180D4B}" type="pres">
      <dgm:prSet presAssocID="{37DBBEDD-4242-4451-AA49-BB8353460E85}" presName="composite" presStyleCnt="0"/>
      <dgm:spPr/>
    </dgm:pt>
    <dgm:pt modelId="{9044C62D-5736-4918-BEA6-979249616921}" type="pres">
      <dgm:prSet presAssocID="{37DBBEDD-4242-4451-AA49-BB8353460E85}" presName="ConnectorPoint" presStyleLbl="lnNode1" presStyleIdx="4" presStyleCnt="15"/>
      <dgm:spPr/>
    </dgm:pt>
    <dgm:pt modelId="{F483C197-438A-445F-9DF2-3F74CBB0933D}" type="pres">
      <dgm:prSet presAssocID="{37DBBEDD-4242-4451-AA49-BB8353460E85}" presName="DropPinPlaceHolder" presStyleCnt="0"/>
      <dgm:spPr/>
    </dgm:pt>
    <dgm:pt modelId="{62ADE0A1-5A96-4EC9-A072-6B7D27E21A40}" type="pres">
      <dgm:prSet presAssocID="{37DBBEDD-4242-4451-AA49-BB8353460E85}" presName="DropPin" presStyleLbl="alignNode1" presStyleIdx="4" presStyleCnt="15"/>
      <dgm:spPr/>
    </dgm:pt>
    <dgm:pt modelId="{76A622F5-DA0B-40BE-9ECF-F90062F2C4A8}" type="pres">
      <dgm:prSet presAssocID="{37DBBEDD-4242-4451-AA49-BB8353460E85}" presName="Ellipse" presStyleLbl="fgAcc1" presStyleIdx="5" presStyleCnt="16"/>
      <dgm:spPr>
        <a:solidFill>
          <a:schemeClr val="lt1">
            <a:alpha val="90000"/>
            <a:hueOff val="0"/>
            <a:satOff val="0"/>
            <a:lumOff val="0"/>
            <a:alphaOff val="0"/>
          </a:schemeClr>
        </a:solidFill>
        <a:ln w="6350" cap="flat" cmpd="sng" algn="ctr">
          <a:noFill/>
          <a:prstDash val="solid"/>
          <a:miter lim="800000"/>
        </a:ln>
        <a:effectLst/>
      </dgm:spPr>
    </dgm:pt>
    <dgm:pt modelId="{0C3872F7-BED3-48C7-9E1F-9181A69EEA42}" type="pres">
      <dgm:prSet presAssocID="{37DBBEDD-4242-4451-AA49-BB8353460E85}" presName="L2TextContainer" presStyleLbl="revTx" presStyleIdx="8" presStyleCnt="30">
        <dgm:presLayoutVars>
          <dgm:bulletEnabled val="1"/>
        </dgm:presLayoutVars>
      </dgm:prSet>
      <dgm:spPr/>
    </dgm:pt>
    <dgm:pt modelId="{AB7575DE-D4B0-429E-A9C3-D5B62FD65975}" type="pres">
      <dgm:prSet presAssocID="{37DBBEDD-4242-4451-AA49-BB8353460E85}" presName="L1TextContainer" presStyleLbl="revTx" presStyleIdx="9" presStyleCnt="30">
        <dgm:presLayoutVars>
          <dgm:chMax val="1"/>
          <dgm:chPref val="1"/>
          <dgm:bulletEnabled val="1"/>
        </dgm:presLayoutVars>
      </dgm:prSet>
      <dgm:spPr/>
    </dgm:pt>
    <dgm:pt modelId="{FBE7581B-2DD0-428B-BC70-6879FC1D49F9}" type="pres">
      <dgm:prSet presAssocID="{37DBBEDD-4242-4451-AA49-BB8353460E85}" presName="ConnectLine" presStyleLbl="sibTrans1D1" presStyleIdx="4" presStyleCnt="15"/>
      <dgm:spPr>
        <a:noFill/>
        <a:ln w="6350" cap="flat" cmpd="sng" algn="ctr">
          <a:solidFill>
            <a:schemeClr val="accent1">
              <a:hueOff val="0"/>
              <a:satOff val="0"/>
              <a:lumOff val="0"/>
              <a:alphaOff val="0"/>
            </a:schemeClr>
          </a:solidFill>
          <a:prstDash val="dash"/>
          <a:miter lim="800000"/>
        </a:ln>
        <a:effectLst/>
      </dgm:spPr>
    </dgm:pt>
    <dgm:pt modelId="{5AB3A22A-1F09-4D10-8B9A-4312EC97DD39}" type="pres">
      <dgm:prSet presAssocID="{37DBBEDD-4242-4451-AA49-BB8353460E85}" presName="EmptyPlaceHolder" presStyleCnt="0"/>
      <dgm:spPr/>
    </dgm:pt>
    <dgm:pt modelId="{07EEC5B9-E8AF-4A06-B479-D165311ACAC5}" type="pres">
      <dgm:prSet presAssocID="{7A77FF49-7F2F-4EBB-A30E-09ECD173881A}" presName="spaceBetweenRectangles" presStyleCnt="0"/>
      <dgm:spPr/>
    </dgm:pt>
    <dgm:pt modelId="{C4916ADA-CE8A-4EB8-981A-A61CCDF3C818}" type="pres">
      <dgm:prSet presAssocID="{EDA42953-987D-407E-BFBF-5CDC903BECDB}" presName="composite" presStyleCnt="0"/>
      <dgm:spPr/>
    </dgm:pt>
    <dgm:pt modelId="{DD729234-455E-4196-84A6-4E90376DB8AA}" type="pres">
      <dgm:prSet presAssocID="{EDA42953-987D-407E-BFBF-5CDC903BECDB}" presName="ConnectorPoint" presStyleLbl="lnNode1" presStyleIdx="5" presStyleCnt="15"/>
      <dgm:spPr/>
    </dgm:pt>
    <dgm:pt modelId="{A03AEBDA-732E-409B-B4BD-46AB83A517E1}" type="pres">
      <dgm:prSet presAssocID="{EDA42953-987D-407E-BFBF-5CDC903BECDB}" presName="DropPinPlaceHolder" presStyleCnt="0"/>
      <dgm:spPr/>
    </dgm:pt>
    <dgm:pt modelId="{A4B00C1B-68D7-4826-8BF1-A98B1376B337}" type="pres">
      <dgm:prSet presAssocID="{EDA42953-987D-407E-BFBF-5CDC903BECDB}" presName="DropPin" presStyleLbl="alignNode1" presStyleIdx="5" presStyleCnt="15"/>
      <dgm:spPr/>
    </dgm:pt>
    <dgm:pt modelId="{4E0D9077-E872-4303-9D8D-6A10B15A93FF}" type="pres">
      <dgm:prSet presAssocID="{EDA42953-987D-407E-BFBF-5CDC903BECDB}" presName="Ellipse" presStyleLbl="fgAcc1" presStyleIdx="6" presStyleCnt="16"/>
      <dgm:spPr>
        <a:solidFill>
          <a:schemeClr val="lt1">
            <a:alpha val="90000"/>
            <a:hueOff val="0"/>
            <a:satOff val="0"/>
            <a:lumOff val="0"/>
            <a:alphaOff val="0"/>
          </a:schemeClr>
        </a:solidFill>
        <a:ln w="6350" cap="flat" cmpd="sng" algn="ctr">
          <a:noFill/>
          <a:prstDash val="solid"/>
          <a:miter lim="800000"/>
        </a:ln>
        <a:effectLst/>
      </dgm:spPr>
    </dgm:pt>
    <dgm:pt modelId="{DE4D695E-46B9-4E32-85C7-617B8F870CCE}" type="pres">
      <dgm:prSet presAssocID="{EDA42953-987D-407E-BFBF-5CDC903BECDB}" presName="L2TextContainer" presStyleLbl="revTx" presStyleIdx="10" presStyleCnt="30">
        <dgm:presLayoutVars>
          <dgm:bulletEnabled val="1"/>
        </dgm:presLayoutVars>
      </dgm:prSet>
      <dgm:spPr/>
    </dgm:pt>
    <dgm:pt modelId="{ED46B7E9-79D9-4321-9290-C73C926812DC}" type="pres">
      <dgm:prSet presAssocID="{EDA42953-987D-407E-BFBF-5CDC903BECDB}" presName="L1TextContainer" presStyleLbl="revTx" presStyleIdx="11" presStyleCnt="30">
        <dgm:presLayoutVars>
          <dgm:chMax val="1"/>
          <dgm:chPref val="1"/>
          <dgm:bulletEnabled val="1"/>
        </dgm:presLayoutVars>
      </dgm:prSet>
      <dgm:spPr/>
    </dgm:pt>
    <dgm:pt modelId="{02A82035-3485-42A0-A46F-5103764DADEA}" type="pres">
      <dgm:prSet presAssocID="{EDA42953-987D-407E-BFBF-5CDC903BECDB}" presName="ConnectLine" presStyleLbl="sibTrans1D1" presStyleIdx="5" presStyleCnt="15"/>
      <dgm:spPr>
        <a:noFill/>
        <a:ln w="6350" cap="flat" cmpd="sng" algn="ctr">
          <a:solidFill>
            <a:schemeClr val="accent1">
              <a:hueOff val="0"/>
              <a:satOff val="0"/>
              <a:lumOff val="0"/>
              <a:alphaOff val="0"/>
            </a:schemeClr>
          </a:solidFill>
          <a:prstDash val="dash"/>
          <a:miter lim="800000"/>
        </a:ln>
        <a:effectLst/>
      </dgm:spPr>
    </dgm:pt>
    <dgm:pt modelId="{ABE20E9D-E8C7-4BE7-A25C-55516390A374}" type="pres">
      <dgm:prSet presAssocID="{EDA42953-987D-407E-BFBF-5CDC903BECDB}" presName="EmptyPlaceHolder" presStyleCnt="0"/>
      <dgm:spPr/>
    </dgm:pt>
    <dgm:pt modelId="{681E0409-1BD3-4B40-9D0B-A28B89D584CE}" type="pres">
      <dgm:prSet presAssocID="{2A2CCEA7-1758-4560-9455-166F46C77AD0}" presName="spaceBetweenRectangles" presStyleCnt="0"/>
      <dgm:spPr/>
    </dgm:pt>
    <dgm:pt modelId="{DCD0AC65-403F-4742-B14B-7012AFD2A0D3}" type="pres">
      <dgm:prSet presAssocID="{E783135B-F46D-41C1-916F-3C49AA34D52B}" presName="composite" presStyleCnt="0"/>
      <dgm:spPr/>
    </dgm:pt>
    <dgm:pt modelId="{25605CDD-A690-4151-A04D-061B4EFBEECB}" type="pres">
      <dgm:prSet presAssocID="{E783135B-F46D-41C1-916F-3C49AA34D52B}" presName="ConnectorPoint" presStyleLbl="lnNode1" presStyleIdx="6" presStyleCnt="15"/>
      <dgm:spPr/>
    </dgm:pt>
    <dgm:pt modelId="{B2B134B1-35EB-4C9E-8971-9984FBAC3F8A}" type="pres">
      <dgm:prSet presAssocID="{E783135B-F46D-41C1-916F-3C49AA34D52B}" presName="DropPinPlaceHolder" presStyleCnt="0"/>
      <dgm:spPr/>
    </dgm:pt>
    <dgm:pt modelId="{45CEDE2E-B759-4DAB-B35E-CAE0A0FAFEBF}" type="pres">
      <dgm:prSet presAssocID="{E783135B-F46D-41C1-916F-3C49AA34D52B}" presName="DropPin" presStyleLbl="alignNode1" presStyleIdx="6" presStyleCnt="15"/>
      <dgm:spPr/>
    </dgm:pt>
    <dgm:pt modelId="{D9E57991-D825-40A1-AF27-6245C5CDF161}" type="pres">
      <dgm:prSet presAssocID="{E783135B-F46D-41C1-916F-3C49AA34D52B}" presName="Ellipse" presStyleLbl="fgAcc1" presStyleIdx="7" presStyleCnt="16"/>
      <dgm:spPr>
        <a:solidFill>
          <a:schemeClr val="lt1">
            <a:alpha val="90000"/>
            <a:hueOff val="0"/>
            <a:satOff val="0"/>
            <a:lumOff val="0"/>
            <a:alphaOff val="0"/>
          </a:schemeClr>
        </a:solidFill>
        <a:ln w="6350" cap="flat" cmpd="sng" algn="ctr">
          <a:noFill/>
          <a:prstDash val="solid"/>
          <a:miter lim="800000"/>
        </a:ln>
        <a:effectLst/>
      </dgm:spPr>
    </dgm:pt>
    <dgm:pt modelId="{160702AF-5F6D-49D6-A7C1-C6F928E795E9}" type="pres">
      <dgm:prSet presAssocID="{E783135B-F46D-41C1-916F-3C49AA34D52B}" presName="L2TextContainer" presStyleLbl="revTx" presStyleIdx="12" presStyleCnt="30">
        <dgm:presLayoutVars>
          <dgm:bulletEnabled val="1"/>
        </dgm:presLayoutVars>
      </dgm:prSet>
      <dgm:spPr/>
    </dgm:pt>
    <dgm:pt modelId="{36EAF7F9-5AC6-4478-A931-8A5E17EC7EDA}" type="pres">
      <dgm:prSet presAssocID="{E783135B-F46D-41C1-916F-3C49AA34D52B}" presName="L1TextContainer" presStyleLbl="revTx" presStyleIdx="13" presStyleCnt="30">
        <dgm:presLayoutVars>
          <dgm:chMax val="1"/>
          <dgm:chPref val="1"/>
          <dgm:bulletEnabled val="1"/>
        </dgm:presLayoutVars>
      </dgm:prSet>
      <dgm:spPr/>
    </dgm:pt>
    <dgm:pt modelId="{D628E339-EFB8-49B3-B183-490B2A9F19A2}" type="pres">
      <dgm:prSet presAssocID="{E783135B-F46D-41C1-916F-3C49AA34D52B}" presName="ConnectLine" presStyleLbl="sibTrans1D1" presStyleIdx="6" presStyleCnt="15"/>
      <dgm:spPr>
        <a:noFill/>
        <a:ln w="6350" cap="flat" cmpd="sng" algn="ctr">
          <a:solidFill>
            <a:schemeClr val="accent1">
              <a:hueOff val="0"/>
              <a:satOff val="0"/>
              <a:lumOff val="0"/>
              <a:alphaOff val="0"/>
            </a:schemeClr>
          </a:solidFill>
          <a:prstDash val="dash"/>
          <a:miter lim="800000"/>
        </a:ln>
        <a:effectLst/>
      </dgm:spPr>
    </dgm:pt>
    <dgm:pt modelId="{904A3FD7-23FE-46E5-B3C1-3520BE5AF0A8}" type="pres">
      <dgm:prSet presAssocID="{E783135B-F46D-41C1-916F-3C49AA34D52B}" presName="EmptyPlaceHolder" presStyleCnt="0"/>
      <dgm:spPr/>
    </dgm:pt>
    <dgm:pt modelId="{D51B2AE1-D0BA-407D-81F6-0A46BDCC2ACC}" type="pres">
      <dgm:prSet presAssocID="{E5F6D01E-37F1-4D01-9F81-08EA28704CBD}" presName="spaceBetweenRectangles" presStyleCnt="0"/>
      <dgm:spPr/>
    </dgm:pt>
    <dgm:pt modelId="{1F47542D-C02E-4575-8274-E316930C2D87}" type="pres">
      <dgm:prSet presAssocID="{4F9B2EF8-B879-4971-AD26-E1222F6755FA}" presName="composite" presStyleCnt="0"/>
      <dgm:spPr/>
    </dgm:pt>
    <dgm:pt modelId="{05D958D1-23A9-4027-8144-BA74B29CB9C3}" type="pres">
      <dgm:prSet presAssocID="{4F9B2EF8-B879-4971-AD26-E1222F6755FA}" presName="ConnectorPoint" presStyleLbl="lnNode1" presStyleIdx="7" presStyleCnt="15"/>
      <dgm:spPr>
        <a:xfrm>
          <a:off x="3790008" y="2134940"/>
          <a:ext cx="69334" cy="81457"/>
        </a:xfrm>
      </dgm:spPr>
    </dgm:pt>
    <dgm:pt modelId="{9675E6F1-90DE-44E5-8909-04C1363BCACA}" type="pres">
      <dgm:prSet presAssocID="{4F9B2EF8-B879-4971-AD26-E1222F6755FA}" presName="DropPinPlaceHolder" presStyleCnt="0"/>
      <dgm:spPr/>
    </dgm:pt>
    <dgm:pt modelId="{B079CD69-4F3F-4FF3-864C-F535C1B87061}" type="pres">
      <dgm:prSet presAssocID="{4F9B2EF8-B879-4971-AD26-E1222F6755FA}" presName="DropPin" presStyleLbl="alignNode1" presStyleIdx="7" presStyleCnt="15"/>
      <dgm:spPr>
        <a:xfrm rot="18900000">
          <a:off x="3688489" y="3553748"/>
          <a:ext cx="272372" cy="272372"/>
        </a:xfrm>
      </dgm:spPr>
    </dgm:pt>
    <dgm:pt modelId="{56FAC896-F7A9-4B8B-8C01-895188D17985}" type="pres">
      <dgm:prSet presAssocID="{4F9B2EF8-B879-4971-AD26-E1222F6755FA}" presName="Ellipse" presStyleLbl="fgAcc1" presStyleIdx="8" presStyleCnt="16"/>
      <dgm:spPr>
        <a:solidFill>
          <a:schemeClr val="lt1">
            <a:alpha val="90000"/>
            <a:hueOff val="0"/>
            <a:satOff val="0"/>
            <a:lumOff val="0"/>
            <a:alphaOff val="0"/>
          </a:schemeClr>
        </a:solidFill>
        <a:ln w="6350" cap="flat" cmpd="sng" algn="ctr">
          <a:noFill/>
          <a:prstDash val="solid"/>
          <a:miter lim="800000"/>
        </a:ln>
        <a:effectLst/>
      </dgm:spPr>
    </dgm:pt>
    <dgm:pt modelId="{52F0FB37-33DC-4F41-85A1-52D2DC02F205}" type="pres">
      <dgm:prSet presAssocID="{4F9B2EF8-B879-4971-AD26-E1222F6755FA}" presName="L2TextContainer" presStyleLbl="revTx" presStyleIdx="14" presStyleCnt="30">
        <dgm:presLayoutVars>
          <dgm:bulletEnabled val="1"/>
        </dgm:presLayoutVars>
      </dgm:prSet>
      <dgm:spPr/>
    </dgm:pt>
    <dgm:pt modelId="{E3C68463-CA2D-441F-891A-3536F67AC25F}" type="pres">
      <dgm:prSet presAssocID="{4F9B2EF8-B879-4971-AD26-E1222F6755FA}" presName="L1TextContainer" presStyleLbl="revTx" presStyleIdx="15" presStyleCnt="30">
        <dgm:presLayoutVars>
          <dgm:chMax val="1"/>
          <dgm:chPref val="1"/>
          <dgm:bulletEnabled val="1"/>
        </dgm:presLayoutVars>
      </dgm:prSet>
      <dgm:spPr/>
    </dgm:pt>
    <dgm:pt modelId="{2A60B37F-94B7-4830-8F57-3E8D9E067521}" type="pres">
      <dgm:prSet presAssocID="{4F9B2EF8-B879-4971-AD26-E1222F6755FA}" presName="ConnectLine" presStyleLbl="sibTrans1D1" presStyleIdx="7" presStyleCnt="15"/>
      <dgm:spPr>
        <a:noFill/>
        <a:ln w="6350" cap="flat" cmpd="sng" algn="ctr">
          <a:solidFill>
            <a:schemeClr val="accent1">
              <a:hueOff val="0"/>
              <a:satOff val="0"/>
              <a:lumOff val="0"/>
              <a:alphaOff val="0"/>
            </a:schemeClr>
          </a:solidFill>
          <a:prstDash val="dash"/>
          <a:miter lim="800000"/>
        </a:ln>
        <a:effectLst/>
      </dgm:spPr>
    </dgm:pt>
    <dgm:pt modelId="{11614BCE-B997-49E8-BF8D-A859C02480B3}" type="pres">
      <dgm:prSet presAssocID="{4F9B2EF8-B879-4971-AD26-E1222F6755FA}" presName="EmptyPlaceHolder" presStyleCnt="0"/>
      <dgm:spPr/>
    </dgm:pt>
    <dgm:pt modelId="{934C70F0-7755-4601-8448-9B043CA97082}" type="pres">
      <dgm:prSet presAssocID="{B6F740C8-21BF-4DBC-B60F-043BDD839301}" presName="spaceBetweenRectangles" presStyleCnt="0"/>
      <dgm:spPr/>
    </dgm:pt>
    <dgm:pt modelId="{04A88F53-4548-4F75-B727-957747621E79}" type="pres">
      <dgm:prSet presAssocID="{2E4172F4-70C7-4649-8261-032BDA9B3DB8}" presName="composite" presStyleCnt="0"/>
      <dgm:spPr/>
    </dgm:pt>
    <dgm:pt modelId="{E4D67767-A785-49BD-951B-98D8FC4BD487}" type="pres">
      <dgm:prSet presAssocID="{2E4172F4-70C7-4649-8261-032BDA9B3DB8}" presName="ConnectorPoint" presStyleLbl="lnNode1" presStyleIdx="8" presStyleCnt="15"/>
      <dgm:spPr>
        <a:xfrm>
          <a:off x="4467833" y="2134940"/>
          <a:ext cx="69334" cy="81457"/>
        </a:xfrm>
      </dgm:spPr>
    </dgm:pt>
    <dgm:pt modelId="{210001BC-A19C-4AAE-9F25-30515FEC6FC5}" type="pres">
      <dgm:prSet presAssocID="{2E4172F4-70C7-4649-8261-032BDA9B3DB8}" presName="DropPinPlaceHolder" presStyleCnt="0"/>
      <dgm:spPr/>
    </dgm:pt>
    <dgm:pt modelId="{2DCB6F97-B933-48C6-A751-53F8CC8E9F22}" type="pres">
      <dgm:prSet presAssocID="{2E4172F4-70C7-4649-8261-032BDA9B3DB8}" presName="DropPin" presStyleLbl="alignNode1" presStyleIdx="8" presStyleCnt="15"/>
      <dgm:spPr>
        <a:xfrm rot="8100000">
          <a:off x="4366314" y="525217"/>
          <a:ext cx="272372" cy="272372"/>
        </a:xfrm>
      </dgm:spPr>
    </dgm:pt>
    <dgm:pt modelId="{D325B89B-661D-4551-ABFD-D1AC01947E2C}" type="pres">
      <dgm:prSet presAssocID="{2E4172F4-70C7-4649-8261-032BDA9B3DB8}" presName="Ellipse" presStyleLbl="fgAcc1" presStyleIdx="9" presStyleCnt="16"/>
      <dgm:spPr>
        <a:solidFill>
          <a:schemeClr val="lt1">
            <a:alpha val="90000"/>
            <a:hueOff val="0"/>
            <a:satOff val="0"/>
            <a:lumOff val="0"/>
            <a:alphaOff val="0"/>
          </a:schemeClr>
        </a:solidFill>
        <a:ln w="6350" cap="flat" cmpd="sng" algn="ctr">
          <a:noFill/>
          <a:prstDash val="solid"/>
          <a:miter lim="800000"/>
        </a:ln>
        <a:effectLst/>
      </dgm:spPr>
    </dgm:pt>
    <dgm:pt modelId="{158552AD-743B-4AC4-840A-6291CBD9A20D}" type="pres">
      <dgm:prSet presAssocID="{2E4172F4-70C7-4649-8261-032BDA9B3DB8}" presName="L2TextContainer" presStyleLbl="revTx" presStyleIdx="16" presStyleCnt="30">
        <dgm:presLayoutVars>
          <dgm:bulletEnabled val="1"/>
        </dgm:presLayoutVars>
      </dgm:prSet>
      <dgm:spPr/>
    </dgm:pt>
    <dgm:pt modelId="{5AABE0C3-8E74-4143-9DB1-F9B53CAB7BB9}" type="pres">
      <dgm:prSet presAssocID="{2E4172F4-70C7-4649-8261-032BDA9B3DB8}" presName="L1TextContainer" presStyleLbl="revTx" presStyleIdx="17" presStyleCnt="30">
        <dgm:presLayoutVars>
          <dgm:chMax val="1"/>
          <dgm:chPref val="1"/>
          <dgm:bulletEnabled val="1"/>
        </dgm:presLayoutVars>
      </dgm:prSet>
      <dgm:spPr/>
    </dgm:pt>
    <dgm:pt modelId="{B1D1367E-4395-4C49-881C-FF7DBF21DB19}" type="pres">
      <dgm:prSet presAssocID="{2E4172F4-70C7-4649-8261-032BDA9B3DB8}" presName="ConnectLine" presStyleLbl="sibTrans1D1" presStyleIdx="8" presStyleCnt="15"/>
      <dgm:spPr>
        <a:noFill/>
        <a:ln w="6350" cap="flat" cmpd="sng" algn="ctr">
          <a:solidFill>
            <a:schemeClr val="accent1">
              <a:hueOff val="0"/>
              <a:satOff val="0"/>
              <a:lumOff val="0"/>
              <a:alphaOff val="0"/>
            </a:schemeClr>
          </a:solidFill>
          <a:prstDash val="dash"/>
          <a:miter lim="800000"/>
        </a:ln>
        <a:effectLst/>
      </dgm:spPr>
    </dgm:pt>
    <dgm:pt modelId="{12DFF0F9-3FC1-484F-A6E4-6B7CA58A980D}" type="pres">
      <dgm:prSet presAssocID="{2E4172F4-70C7-4649-8261-032BDA9B3DB8}" presName="EmptyPlaceHolder" presStyleCnt="0"/>
      <dgm:spPr/>
    </dgm:pt>
    <dgm:pt modelId="{60D58F41-2158-41C2-97C4-783478A229FC}" type="pres">
      <dgm:prSet presAssocID="{E6104497-41BD-47D6-99B0-4D3C56D5B89F}" presName="spaceBetweenRectangles" presStyleCnt="0"/>
      <dgm:spPr/>
    </dgm:pt>
    <dgm:pt modelId="{6327E656-C08F-4E7C-8BDF-7E3455399F17}" type="pres">
      <dgm:prSet presAssocID="{86FE4C95-F2A6-4528-AF4D-4E5CC9178F2A}" presName="composite" presStyleCnt="0"/>
      <dgm:spPr/>
    </dgm:pt>
    <dgm:pt modelId="{910E6F5F-7056-4E1F-A55D-38D8E84A7709}" type="pres">
      <dgm:prSet presAssocID="{86FE4C95-F2A6-4528-AF4D-4E5CC9178F2A}" presName="ConnectorPoint" presStyleLbl="lnNode1" presStyleIdx="9" presStyleCnt="15"/>
      <dgm:spPr/>
    </dgm:pt>
    <dgm:pt modelId="{108DEB73-8869-4BFA-BDE0-84ED7A84D7A9}" type="pres">
      <dgm:prSet presAssocID="{86FE4C95-F2A6-4528-AF4D-4E5CC9178F2A}" presName="DropPinPlaceHolder" presStyleCnt="0"/>
      <dgm:spPr/>
    </dgm:pt>
    <dgm:pt modelId="{63A706CA-C7B9-4C49-AEE8-8721810B9B7A}" type="pres">
      <dgm:prSet presAssocID="{86FE4C95-F2A6-4528-AF4D-4E5CC9178F2A}" presName="DropPin" presStyleLbl="alignNode1" presStyleIdx="9" presStyleCnt="15"/>
      <dgm:spPr/>
    </dgm:pt>
    <dgm:pt modelId="{F923C8F8-CBBF-4735-8864-ABDA10A4D169}" type="pres">
      <dgm:prSet presAssocID="{86FE4C95-F2A6-4528-AF4D-4E5CC9178F2A}" presName="Ellipse" presStyleLbl="fgAcc1" presStyleIdx="10" presStyleCnt="16"/>
      <dgm:spPr>
        <a:solidFill>
          <a:schemeClr val="lt1">
            <a:alpha val="90000"/>
            <a:hueOff val="0"/>
            <a:satOff val="0"/>
            <a:lumOff val="0"/>
            <a:alphaOff val="0"/>
          </a:schemeClr>
        </a:solidFill>
        <a:ln w="6350" cap="flat" cmpd="sng" algn="ctr">
          <a:noFill/>
          <a:prstDash val="solid"/>
          <a:miter lim="800000"/>
        </a:ln>
        <a:effectLst/>
      </dgm:spPr>
    </dgm:pt>
    <dgm:pt modelId="{DD4C55BD-7F1D-44AB-8645-498827C6691D}" type="pres">
      <dgm:prSet presAssocID="{86FE4C95-F2A6-4528-AF4D-4E5CC9178F2A}" presName="L2TextContainer" presStyleLbl="revTx" presStyleIdx="18" presStyleCnt="30">
        <dgm:presLayoutVars>
          <dgm:bulletEnabled val="1"/>
        </dgm:presLayoutVars>
      </dgm:prSet>
      <dgm:spPr/>
    </dgm:pt>
    <dgm:pt modelId="{56FDDE67-3B5A-4C0F-AAC7-0B4364D21032}" type="pres">
      <dgm:prSet presAssocID="{86FE4C95-F2A6-4528-AF4D-4E5CC9178F2A}" presName="L1TextContainer" presStyleLbl="revTx" presStyleIdx="19" presStyleCnt="30">
        <dgm:presLayoutVars>
          <dgm:chMax val="1"/>
          <dgm:chPref val="1"/>
          <dgm:bulletEnabled val="1"/>
        </dgm:presLayoutVars>
      </dgm:prSet>
      <dgm:spPr/>
    </dgm:pt>
    <dgm:pt modelId="{9AB53359-407E-49DD-BC18-32D7DE556218}" type="pres">
      <dgm:prSet presAssocID="{86FE4C95-F2A6-4528-AF4D-4E5CC9178F2A}" presName="ConnectLine" presStyleLbl="sibTrans1D1" presStyleIdx="9" presStyleCnt="15"/>
      <dgm:spPr>
        <a:noFill/>
        <a:ln w="6350" cap="flat" cmpd="sng" algn="ctr">
          <a:solidFill>
            <a:schemeClr val="accent1">
              <a:hueOff val="0"/>
              <a:satOff val="0"/>
              <a:lumOff val="0"/>
              <a:alphaOff val="0"/>
            </a:schemeClr>
          </a:solidFill>
          <a:prstDash val="dash"/>
          <a:miter lim="800000"/>
        </a:ln>
        <a:effectLst/>
      </dgm:spPr>
    </dgm:pt>
    <dgm:pt modelId="{56F966B0-E641-46D8-8973-48696AE93443}" type="pres">
      <dgm:prSet presAssocID="{86FE4C95-F2A6-4528-AF4D-4E5CC9178F2A}" presName="EmptyPlaceHolder" presStyleCnt="0"/>
      <dgm:spPr/>
    </dgm:pt>
    <dgm:pt modelId="{737E889E-11AA-47F0-BBE9-28A7DA37AE48}" type="pres">
      <dgm:prSet presAssocID="{DBECDCE6-B1DE-420E-91B2-411892D125E9}" presName="spaceBetweenRectangles" presStyleCnt="0"/>
      <dgm:spPr/>
    </dgm:pt>
    <dgm:pt modelId="{B360A638-157F-4CA4-A280-3933FA1397F4}" type="pres">
      <dgm:prSet presAssocID="{CF2E71AA-F066-42B1-9923-8305DF3CD338}" presName="composite" presStyleCnt="0"/>
      <dgm:spPr/>
    </dgm:pt>
    <dgm:pt modelId="{C94F2F29-B3C0-4AA3-8CA9-D3491CCF4334}" type="pres">
      <dgm:prSet presAssocID="{CF2E71AA-F066-42B1-9923-8305DF3CD338}" presName="ConnectorPoint" presStyleLbl="lnNode1" presStyleIdx="10" presStyleCnt="15"/>
      <dgm:spPr>
        <a:xfrm>
          <a:off x="6501309" y="2134940"/>
          <a:ext cx="69334" cy="81457"/>
        </a:xfrm>
      </dgm:spPr>
    </dgm:pt>
    <dgm:pt modelId="{75A1928A-9A2E-4976-8B8F-609FDBB140AF}" type="pres">
      <dgm:prSet presAssocID="{CF2E71AA-F066-42B1-9923-8305DF3CD338}" presName="DropPinPlaceHolder" presStyleCnt="0"/>
      <dgm:spPr/>
    </dgm:pt>
    <dgm:pt modelId="{08A72031-FE10-49A1-9564-439E47509A61}" type="pres">
      <dgm:prSet presAssocID="{CF2E71AA-F066-42B1-9923-8305DF3CD338}" presName="DropPin" presStyleLbl="alignNode1" presStyleIdx="10" presStyleCnt="15"/>
      <dgm:spPr>
        <a:xfrm rot="18900000">
          <a:off x="6399790" y="3553748"/>
          <a:ext cx="272372" cy="272372"/>
        </a:xfrm>
      </dgm:spPr>
    </dgm:pt>
    <dgm:pt modelId="{0A8A79EE-2057-49C7-A21F-C4CC9BB57E24}" type="pres">
      <dgm:prSet presAssocID="{CF2E71AA-F066-42B1-9923-8305DF3CD338}" presName="Ellipse" presStyleLbl="fgAcc1" presStyleIdx="11" presStyleCnt="16"/>
      <dgm:spPr>
        <a:solidFill>
          <a:schemeClr val="lt1">
            <a:alpha val="90000"/>
            <a:hueOff val="0"/>
            <a:satOff val="0"/>
            <a:lumOff val="0"/>
            <a:alphaOff val="0"/>
          </a:schemeClr>
        </a:solidFill>
        <a:ln w="6350" cap="flat" cmpd="sng" algn="ctr">
          <a:noFill/>
          <a:prstDash val="solid"/>
          <a:miter lim="800000"/>
        </a:ln>
        <a:effectLst/>
      </dgm:spPr>
    </dgm:pt>
    <dgm:pt modelId="{6570B502-D2DE-4DA6-910E-11F4CC04BE5D}" type="pres">
      <dgm:prSet presAssocID="{CF2E71AA-F066-42B1-9923-8305DF3CD338}" presName="L2TextContainer" presStyleLbl="revTx" presStyleIdx="20" presStyleCnt="30">
        <dgm:presLayoutVars>
          <dgm:bulletEnabled val="1"/>
        </dgm:presLayoutVars>
      </dgm:prSet>
      <dgm:spPr/>
    </dgm:pt>
    <dgm:pt modelId="{3A1D35CA-4FC7-4DA1-8237-7B3406B814AB}" type="pres">
      <dgm:prSet presAssocID="{CF2E71AA-F066-42B1-9923-8305DF3CD338}" presName="L1TextContainer" presStyleLbl="revTx" presStyleIdx="21" presStyleCnt="30">
        <dgm:presLayoutVars>
          <dgm:chMax val="1"/>
          <dgm:chPref val="1"/>
          <dgm:bulletEnabled val="1"/>
        </dgm:presLayoutVars>
      </dgm:prSet>
      <dgm:spPr/>
    </dgm:pt>
    <dgm:pt modelId="{D7515E2B-1A6A-4263-9CEE-48279B427672}" type="pres">
      <dgm:prSet presAssocID="{CF2E71AA-F066-42B1-9923-8305DF3CD338}" presName="ConnectLine" presStyleLbl="sibTrans1D1" presStyleIdx="10" presStyleCnt="15"/>
      <dgm:spPr>
        <a:noFill/>
        <a:ln w="6350" cap="flat" cmpd="sng" algn="ctr">
          <a:solidFill>
            <a:schemeClr val="accent1">
              <a:hueOff val="0"/>
              <a:satOff val="0"/>
              <a:lumOff val="0"/>
              <a:alphaOff val="0"/>
            </a:schemeClr>
          </a:solidFill>
          <a:prstDash val="dash"/>
          <a:miter lim="800000"/>
        </a:ln>
        <a:effectLst/>
      </dgm:spPr>
    </dgm:pt>
    <dgm:pt modelId="{B45042CD-28C6-4AD2-9853-09DD56522237}" type="pres">
      <dgm:prSet presAssocID="{CF2E71AA-F066-42B1-9923-8305DF3CD338}" presName="EmptyPlaceHolder" presStyleCnt="0"/>
      <dgm:spPr/>
    </dgm:pt>
    <dgm:pt modelId="{35A74B71-A714-47F0-8597-133F4B81C62C}" type="pres">
      <dgm:prSet presAssocID="{BF45E620-B155-4F5B-88D9-E1C7EF9D053F}" presName="spaceBetweenRectangles" presStyleCnt="0"/>
      <dgm:spPr/>
    </dgm:pt>
    <dgm:pt modelId="{040C87CD-3957-4216-9FE9-616BECE30589}" type="pres">
      <dgm:prSet presAssocID="{09CF5F19-0BA9-4408-852F-A8526E81833F}" presName="composite" presStyleCnt="0"/>
      <dgm:spPr/>
    </dgm:pt>
    <dgm:pt modelId="{DE22486F-742B-4241-A99D-B9DA12108A21}" type="pres">
      <dgm:prSet presAssocID="{09CF5F19-0BA9-4408-852F-A8526E81833F}" presName="ConnectorPoint" presStyleLbl="lnNode1" presStyleIdx="11" presStyleCnt="15"/>
      <dgm:spPr>
        <a:xfrm>
          <a:off x="7179134" y="2134940"/>
          <a:ext cx="69334" cy="81457"/>
        </a:xfrm>
      </dgm:spPr>
    </dgm:pt>
    <dgm:pt modelId="{81941111-E017-4DC5-B4E9-DE008181DE79}" type="pres">
      <dgm:prSet presAssocID="{09CF5F19-0BA9-4408-852F-A8526E81833F}" presName="DropPinPlaceHolder" presStyleCnt="0"/>
      <dgm:spPr/>
    </dgm:pt>
    <dgm:pt modelId="{D84A1859-08EF-45DE-98E9-6183ABC70357}" type="pres">
      <dgm:prSet presAssocID="{09CF5F19-0BA9-4408-852F-A8526E81833F}" presName="DropPin" presStyleLbl="alignNode1" presStyleIdx="11" presStyleCnt="15"/>
      <dgm:spPr>
        <a:xfrm rot="8100000">
          <a:off x="7077615" y="525217"/>
          <a:ext cx="272372" cy="272372"/>
        </a:xfrm>
      </dgm:spPr>
    </dgm:pt>
    <dgm:pt modelId="{572076ED-E979-44DD-AA73-0D718DA7DE29}" type="pres">
      <dgm:prSet presAssocID="{09CF5F19-0BA9-4408-852F-A8526E81833F}" presName="Ellipse" presStyleLbl="fgAcc1" presStyleIdx="12" presStyleCnt="16"/>
      <dgm:spPr>
        <a:solidFill>
          <a:schemeClr val="lt1">
            <a:alpha val="90000"/>
            <a:hueOff val="0"/>
            <a:satOff val="0"/>
            <a:lumOff val="0"/>
            <a:alphaOff val="0"/>
          </a:schemeClr>
        </a:solidFill>
        <a:ln w="6350" cap="flat" cmpd="sng" algn="ctr">
          <a:noFill/>
          <a:prstDash val="solid"/>
          <a:miter lim="800000"/>
        </a:ln>
        <a:effectLst/>
      </dgm:spPr>
    </dgm:pt>
    <dgm:pt modelId="{5FCAF842-424B-4185-A937-9FEF21D4AE1C}" type="pres">
      <dgm:prSet presAssocID="{09CF5F19-0BA9-4408-852F-A8526E81833F}" presName="L2TextContainer" presStyleLbl="revTx" presStyleIdx="22" presStyleCnt="30">
        <dgm:presLayoutVars>
          <dgm:bulletEnabled val="1"/>
        </dgm:presLayoutVars>
      </dgm:prSet>
      <dgm:spPr/>
    </dgm:pt>
    <dgm:pt modelId="{D17B12A1-1347-47E9-ABCC-106F4097A6D3}" type="pres">
      <dgm:prSet presAssocID="{09CF5F19-0BA9-4408-852F-A8526E81833F}" presName="L1TextContainer" presStyleLbl="revTx" presStyleIdx="23" presStyleCnt="30">
        <dgm:presLayoutVars>
          <dgm:chMax val="1"/>
          <dgm:chPref val="1"/>
          <dgm:bulletEnabled val="1"/>
        </dgm:presLayoutVars>
      </dgm:prSet>
      <dgm:spPr/>
    </dgm:pt>
    <dgm:pt modelId="{893887EA-D17A-4C02-9DC8-EDF4E8A6A94C}" type="pres">
      <dgm:prSet presAssocID="{09CF5F19-0BA9-4408-852F-A8526E81833F}" presName="ConnectLine" presStyleLbl="sibTrans1D1" presStyleIdx="11" presStyleCnt="15"/>
      <dgm:spPr>
        <a:noFill/>
        <a:ln w="6350" cap="flat" cmpd="sng" algn="ctr">
          <a:solidFill>
            <a:schemeClr val="accent1">
              <a:hueOff val="0"/>
              <a:satOff val="0"/>
              <a:lumOff val="0"/>
              <a:alphaOff val="0"/>
            </a:schemeClr>
          </a:solidFill>
          <a:prstDash val="dash"/>
          <a:miter lim="800000"/>
        </a:ln>
        <a:effectLst/>
      </dgm:spPr>
    </dgm:pt>
    <dgm:pt modelId="{FFC81F10-A039-458E-BD37-395B7C36E59D}" type="pres">
      <dgm:prSet presAssocID="{09CF5F19-0BA9-4408-852F-A8526E81833F}" presName="EmptyPlaceHolder" presStyleCnt="0"/>
      <dgm:spPr/>
    </dgm:pt>
    <dgm:pt modelId="{D8AE8F8B-C04E-4DDC-BD6E-877B4DAD514F}" type="pres">
      <dgm:prSet presAssocID="{2D78CACD-0C6A-46B2-BF5C-D9394A114BB3}" presName="spaceBetweenRectangles" presStyleCnt="0"/>
      <dgm:spPr/>
    </dgm:pt>
    <dgm:pt modelId="{27563DE8-1CB0-4DD0-A342-1E66AAE8B498}" type="pres">
      <dgm:prSet presAssocID="{60A9C439-6079-4066-972B-626E5469BAC8}" presName="composite" presStyleCnt="0"/>
      <dgm:spPr/>
    </dgm:pt>
    <dgm:pt modelId="{22A755A7-80B8-452F-A42C-2AD6B8707287}" type="pres">
      <dgm:prSet presAssocID="{60A9C439-6079-4066-972B-626E5469BAC8}" presName="ConnectorPoint" presStyleLbl="lnNode1" presStyleIdx="12" presStyleCnt="15"/>
      <dgm:spPr>
        <a:xfrm>
          <a:off x="7856959" y="2134940"/>
          <a:ext cx="69334" cy="81457"/>
        </a:xfrm>
      </dgm:spPr>
    </dgm:pt>
    <dgm:pt modelId="{3ABA8852-391A-4625-BFE9-4EB3881CD2A4}" type="pres">
      <dgm:prSet presAssocID="{60A9C439-6079-4066-972B-626E5469BAC8}" presName="DropPinPlaceHolder" presStyleCnt="0"/>
      <dgm:spPr/>
    </dgm:pt>
    <dgm:pt modelId="{79178804-E255-4464-BC5C-0AA58A5A4D45}" type="pres">
      <dgm:prSet presAssocID="{60A9C439-6079-4066-972B-626E5469BAC8}" presName="DropPin" presStyleLbl="alignNode1" presStyleIdx="12" presStyleCnt="15"/>
      <dgm:spPr>
        <a:xfrm rot="18900000">
          <a:off x="7755440" y="3553748"/>
          <a:ext cx="272372" cy="272372"/>
        </a:xfrm>
      </dgm:spPr>
    </dgm:pt>
    <dgm:pt modelId="{E922B7E0-B57C-4551-B96D-2F2C0719A5B6}" type="pres">
      <dgm:prSet presAssocID="{60A9C439-6079-4066-972B-626E5469BAC8}" presName="Ellipse" presStyleLbl="fgAcc1" presStyleIdx="13" presStyleCnt="16"/>
      <dgm:spPr>
        <a:solidFill>
          <a:schemeClr val="lt1">
            <a:alpha val="90000"/>
            <a:hueOff val="0"/>
            <a:satOff val="0"/>
            <a:lumOff val="0"/>
            <a:alphaOff val="0"/>
          </a:schemeClr>
        </a:solidFill>
        <a:ln w="6350" cap="flat" cmpd="sng" algn="ctr">
          <a:noFill/>
          <a:prstDash val="solid"/>
          <a:miter lim="800000"/>
        </a:ln>
        <a:effectLst/>
      </dgm:spPr>
    </dgm:pt>
    <dgm:pt modelId="{615904AA-D252-46F1-BDC9-1517767556E0}" type="pres">
      <dgm:prSet presAssocID="{60A9C439-6079-4066-972B-626E5469BAC8}" presName="L2TextContainer" presStyleLbl="revTx" presStyleIdx="24" presStyleCnt="30">
        <dgm:presLayoutVars>
          <dgm:bulletEnabled val="1"/>
        </dgm:presLayoutVars>
      </dgm:prSet>
      <dgm:spPr/>
    </dgm:pt>
    <dgm:pt modelId="{C493F16A-BD38-4B56-B63A-9E27F9E41A77}" type="pres">
      <dgm:prSet presAssocID="{60A9C439-6079-4066-972B-626E5469BAC8}" presName="L1TextContainer" presStyleLbl="revTx" presStyleIdx="25" presStyleCnt="30">
        <dgm:presLayoutVars>
          <dgm:chMax val="1"/>
          <dgm:chPref val="1"/>
          <dgm:bulletEnabled val="1"/>
        </dgm:presLayoutVars>
      </dgm:prSet>
      <dgm:spPr/>
    </dgm:pt>
    <dgm:pt modelId="{0B991AE1-03DF-45FD-8BBF-94703686A06D}" type="pres">
      <dgm:prSet presAssocID="{60A9C439-6079-4066-972B-626E5469BAC8}" presName="ConnectLine" presStyleLbl="sibTrans1D1" presStyleIdx="12" presStyleCnt="15"/>
      <dgm:spPr>
        <a:noFill/>
        <a:ln w="6350" cap="flat" cmpd="sng" algn="ctr">
          <a:solidFill>
            <a:schemeClr val="accent1">
              <a:hueOff val="0"/>
              <a:satOff val="0"/>
              <a:lumOff val="0"/>
              <a:alphaOff val="0"/>
            </a:schemeClr>
          </a:solidFill>
          <a:prstDash val="dash"/>
          <a:miter lim="800000"/>
        </a:ln>
        <a:effectLst/>
      </dgm:spPr>
    </dgm:pt>
    <dgm:pt modelId="{7A75F465-4F11-4781-9394-90BABF1664C3}" type="pres">
      <dgm:prSet presAssocID="{60A9C439-6079-4066-972B-626E5469BAC8}" presName="EmptyPlaceHolder" presStyleCnt="0"/>
      <dgm:spPr/>
    </dgm:pt>
    <dgm:pt modelId="{95A1C704-98AF-4B59-AE57-4AD27E28BD2D}" type="pres">
      <dgm:prSet presAssocID="{A457F644-E687-4DE9-8772-AF94D6A5EC54}" presName="spaceBetweenRectangles" presStyleCnt="0"/>
      <dgm:spPr/>
    </dgm:pt>
    <dgm:pt modelId="{FE1DC94F-965B-424A-9E32-7F74823B6C3F}" type="pres">
      <dgm:prSet presAssocID="{12500FBD-A1C7-4C46-B8AC-65A9BD21ECCA}" presName="composite" presStyleCnt="0"/>
      <dgm:spPr/>
    </dgm:pt>
    <dgm:pt modelId="{382ED007-0EBF-493C-A920-2DE1ED25AA6D}" type="pres">
      <dgm:prSet presAssocID="{12500FBD-A1C7-4C46-B8AC-65A9BD21ECCA}" presName="ConnectorPoint" presStyleLbl="lnNode1" presStyleIdx="13" presStyleCnt="15"/>
      <dgm:spPr/>
    </dgm:pt>
    <dgm:pt modelId="{99044375-959B-44E6-8B93-54ADBB6E2725}" type="pres">
      <dgm:prSet presAssocID="{12500FBD-A1C7-4C46-B8AC-65A9BD21ECCA}" presName="DropPinPlaceHolder" presStyleCnt="0"/>
      <dgm:spPr/>
    </dgm:pt>
    <dgm:pt modelId="{118570BE-901A-49B6-ABA2-E0E0361A153E}" type="pres">
      <dgm:prSet presAssocID="{12500FBD-A1C7-4C46-B8AC-65A9BD21ECCA}" presName="DropPin" presStyleLbl="alignNode1" presStyleIdx="13" presStyleCnt="15"/>
      <dgm:spPr/>
    </dgm:pt>
    <dgm:pt modelId="{3E84BAAC-54BB-4993-B47E-7130ABC83718}" type="pres">
      <dgm:prSet presAssocID="{12500FBD-A1C7-4C46-B8AC-65A9BD21ECCA}" presName="Ellipse" presStyleLbl="fgAcc1" presStyleIdx="14" presStyleCnt="16"/>
      <dgm:spPr>
        <a:solidFill>
          <a:schemeClr val="lt1">
            <a:alpha val="90000"/>
            <a:hueOff val="0"/>
            <a:satOff val="0"/>
            <a:lumOff val="0"/>
            <a:alphaOff val="0"/>
          </a:schemeClr>
        </a:solidFill>
        <a:ln w="6350" cap="flat" cmpd="sng" algn="ctr">
          <a:noFill/>
          <a:prstDash val="solid"/>
          <a:miter lim="800000"/>
        </a:ln>
        <a:effectLst/>
      </dgm:spPr>
    </dgm:pt>
    <dgm:pt modelId="{90630412-5EC1-4D5D-9312-A2E7B83CCEED}" type="pres">
      <dgm:prSet presAssocID="{12500FBD-A1C7-4C46-B8AC-65A9BD21ECCA}" presName="L2TextContainer" presStyleLbl="revTx" presStyleIdx="26" presStyleCnt="30">
        <dgm:presLayoutVars>
          <dgm:bulletEnabled val="1"/>
        </dgm:presLayoutVars>
      </dgm:prSet>
      <dgm:spPr/>
    </dgm:pt>
    <dgm:pt modelId="{3E21965E-0128-4381-A564-413BB05AED4B}" type="pres">
      <dgm:prSet presAssocID="{12500FBD-A1C7-4C46-B8AC-65A9BD21ECCA}" presName="L1TextContainer" presStyleLbl="revTx" presStyleIdx="27" presStyleCnt="30">
        <dgm:presLayoutVars>
          <dgm:chMax val="1"/>
          <dgm:chPref val="1"/>
          <dgm:bulletEnabled val="1"/>
        </dgm:presLayoutVars>
      </dgm:prSet>
      <dgm:spPr/>
    </dgm:pt>
    <dgm:pt modelId="{7240623C-9E59-48ED-BDEB-017165276E05}" type="pres">
      <dgm:prSet presAssocID="{12500FBD-A1C7-4C46-B8AC-65A9BD21ECCA}" presName="ConnectLine" presStyleLbl="sibTrans1D1" presStyleIdx="13" presStyleCnt="15"/>
      <dgm:spPr>
        <a:noFill/>
        <a:ln w="6350" cap="flat" cmpd="sng" algn="ctr">
          <a:solidFill>
            <a:schemeClr val="accent1">
              <a:hueOff val="0"/>
              <a:satOff val="0"/>
              <a:lumOff val="0"/>
              <a:alphaOff val="0"/>
            </a:schemeClr>
          </a:solidFill>
          <a:prstDash val="dash"/>
          <a:miter lim="800000"/>
        </a:ln>
        <a:effectLst/>
      </dgm:spPr>
    </dgm:pt>
    <dgm:pt modelId="{04F3D6FE-8E63-442B-BB50-CCF0D81B1788}" type="pres">
      <dgm:prSet presAssocID="{12500FBD-A1C7-4C46-B8AC-65A9BD21ECCA}" presName="EmptyPlaceHolder" presStyleCnt="0"/>
      <dgm:spPr/>
    </dgm:pt>
    <dgm:pt modelId="{59FE3D67-DF5A-4CC8-98A4-28C4DDACED3E}" type="pres">
      <dgm:prSet presAssocID="{CB9D4588-8BD2-4AA1-918D-3973A4A5E35E}" presName="spaceBetweenRectangles" presStyleCnt="0"/>
      <dgm:spPr/>
    </dgm:pt>
    <dgm:pt modelId="{F40D49BF-13BB-4D14-8716-5BCC99D32EC9}" type="pres">
      <dgm:prSet presAssocID="{518B7C48-60E5-41B1-814F-6BCCBD0D31BD}" presName="composite" presStyleCnt="0"/>
      <dgm:spPr/>
    </dgm:pt>
    <dgm:pt modelId="{468870A9-601E-4832-872F-36BEA47BA1B3}" type="pres">
      <dgm:prSet presAssocID="{518B7C48-60E5-41B1-814F-6BCCBD0D31BD}" presName="ConnectorPoint" presStyleLbl="lnNode1" presStyleIdx="14" presStyleCnt="15"/>
      <dgm:spPr/>
    </dgm:pt>
    <dgm:pt modelId="{630E75E6-AD1C-4D78-AD01-5AF50B8CD62D}" type="pres">
      <dgm:prSet presAssocID="{518B7C48-60E5-41B1-814F-6BCCBD0D31BD}" presName="DropPinPlaceHolder" presStyleCnt="0"/>
      <dgm:spPr/>
    </dgm:pt>
    <dgm:pt modelId="{D7C17183-039E-45A0-8DAC-024E3F6324AB}" type="pres">
      <dgm:prSet presAssocID="{518B7C48-60E5-41B1-814F-6BCCBD0D31BD}" presName="DropPin" presStyleLbl="alignNode1" presStyleIdx="14" presStyleCnt="15"/>
      <dgm:spPr/>
    </dgm:pt>
    <dgm:pt modelId="{A74D2C83-0513-43A6-A8FE-6014392E1EBF}" type="pres">
      <dgm:prSet presAssocID="{518B7C48-60E5-41B1-814F-6BCCBD0D31BD}" presName="Ellipse" presStyleLbl="fgAcc1" presStyleIdx="15" presStyleCnt="16"/>
      <dgm:spPr>
        <a:solidFill>
          <a:schemeClr val="lt1">
            <a:alpha val="90000"/>
            <a:hueOff val="0"/>
            <a:satOff val="0"/>
            <a:lumOff val="0"/>
            <a:alphaOff val="0"/>
          </a:schemeClr>
        </a:solidFill>
        <a:ln w="6350" cap="flat" cmpd="sng" algn="ctr">
          <a:noFill/>
          <a:prstDash val="solid"/>
          <a:miter lim="800000"/>
        </a:ln>
        <a:effectLst/>
      </dgm:spPr>
    </dgm:pt>
    <dgm:pt modelId="{0F78C5CC-ECAC-497D-88A6-5E4DEDD8FE6C}" type="pres">
      <dgm:prSet presAssocID="{518B7C48-60E5-41B1-814F-6BCCBD0D31BD}" presName="L2TextContainer" presStyleLbl="revTx" presStyleIdx="28" presStyleCnt="30">
        <dgm:presLayoutVars>
          <dgm:bulletEnabled val="1"/>
        </dgm:presLayoutVars>
      </dgm:prSet>
      <dgm:spPr/>
    </dgm:pt>
    <dgm:pt modelId="{BFC6E0C0-1335-4C5C-8288-FB3AD8962580}" type="pres">
      <dgm:prSet presAssocID="{518B7C48-60E5-41B1-814F-6BCCBD0D31BD}" presName="L1TextContainer" presStyleLbl="revTx" presStyleIdx="29" presStyleCnt="30">
        <dgm:presLayoutVars>
          <dgm:chMax val="1"/>
          <dgm:chPref val="1"/>
          <dgm:bulletEnabled val="1"/>
        </dgm:presLayoutVars>
      </dgm:prSet>
      <dgm:spPr/>
    </dgm:pt>
    <dgm:pt modelId="{99930C4E-FFE6-4C81-8FC1-5B9DA5CD88F7}" type="pres">
      <dgm:prSet presAssocID="{518B7C48-60E5-41B1-814F-6BCCBD0D31BD}" presName="ConnectLine" presStyleLbl="sibTrans1D1" presStyleIdx="14" presStyleCnt="15"/>
      <dgm:spPr>
        <a:noFill/>
        <a:ln w="6350" cap="flat" cmpd="sng" algn="ctr">
          <a:solidFill>
            <a:schemeClr val="accent1">
              <a:hueOff val="0"/>
              <a:satOff val="0"/>
              <a:lumOff val="0"/>
              <a:alphaOff val="0"/>
            </a:schemeClr>
          </a:solidFill>
          <a:prstDash val="dash"/>
          <a:miter lim="800000"/>
        </a:ln>
        <a:effectLst/>
      </dgm:spPr>
    </dgm:pt>
    <dgm:pt modelId="{0812276A-4AB3-45FA-ABEC-EDBFC530FA41}" type="pres">
      <dgm:prSet presAssocID="{518B7C48-60E5-41B1-814F-6BCCBD0D31BD}" presName="EmptyPlaceHolder" presStyleCnt="0"/>
      <dgm:spPr/>
    </dgm:pt>
  </dgm:ptLst>
  <dgm:cxnLst>
    <dgm:cxn modelId="{8B1B6302-E646-413A-95F1-9ADE71EE42C1}" type="presOf" srcId="{E783135B-F46D-41C1-916F-3C49AA34D52B}" destId="{36EAF7F9-5AC6-4478-A931-8A5E17EC7EDA}" srcOrd="0" destOrd="0" presId="urn:microsoft.com/office/officeart/2017/3/layout/DropPinTimeline#2"/>
    <dgm:cxn modelId="{962FB90E-A130-4878-960D-28C5FE333CEC}" type="presOf" srcId="{136AE955-C862-4DE2-BEB5-B08173AE3E65}" destId="{5FCAF842-424B-4185-A937-9FEF21D4AE1C}" srcOrd="0" destOrd="0" presId="urn:microsoft.com/office/officeart/2017/3/layout/DropPinTimeline#2"/>
    <dgm:cxn modelId="{C1F4DB12-D1B9-4CC3-96C7-6F11BB5BE7C3}" type="presOf" srcId="{A1D1163B-AC8E-4D8F-8E79-45702290700B}" destId="{6570B502-D2DE-4DA6-910E-11F4CC04BE5D}" srcOrd="0" destOrd="0" presId="urn:microsoft.com/office/officeart/2017/3/layout/DropPinTimeline#2"/>
    <dgm:cxn modelId="{340AC415-507A-400D-9A26-66FF5876A8A4}" srcId="{2E4172F4-70C7-4649-8261-032BDA9B3DB8}" destId="{EA9CFDAC-1C40-4B49-A7A7-BC982C70618B}" srcOrd="0" destOrd="0" parTransId="{C7F4812B-5CB1-4DE2-BCEA-F5680BBCFDB9}" sibTransId="{E2EF1679-2A17-483A-9E33-AC0D0F8C3325}"/>
    <dgm:cxn modelId="{77CDAA19-6A3E-4B2F-B286-C45A6FEE8EC7}" srcId="{160C5714-0868-4287-90D8-28FB7BF6BD2C}" destId="{E783135B-F46D-41C1-916F-3C49AA34D52B}" srcOrd="6" destOrd="0" parTransId="{38B0CE2D-C46F-4146-990F-8D1F0EFE4375}" sibTransId="{E5F6D01E-37F1-4D01-9F81-08EA28704CBD}"/>
    <dgm:cxn modelId="{434C061E-1F0F-4C44-B5A7-C434C5258092}" type="presOf" srcId="{12500FBD-A1C7-4C46-B8AC-65A9BD21ECCA}" destId="{3E21965E-0128-4381-A564-413BB05AED4B}" srcOrd="0" destOrd="0" presId="urn:microsoft.com/office/officeart/2017/3/layout/DropPinTimeline#2"/>
    <dgm:cxn modelId="{013E271E-88FD-44B7-8A7F-669F0204996A}" type="presOf" srcId="{2E4172F4-70C7-4649-8261-032BDA9B3DB8}" destId="{5AABE0C3-8E74-4143-9DB1-F9B53CAB7BB9}" srcOrd="0" destOrd="0" presId="urn:microsoft.com/office/officeart/2017/3/layout/DropPinTimeline#2"/>
    <dgm:cxn modelId="{80B65E1E-7EA8-40D8-8DEA-DD33C3C1AA2A}" srcId="{160C5714-0868-4287-90D8-28FB7BF6BD2C}" destId="{86FE4C95-F2A6-4528-AF4D-4E5CC9178F2A}" srcOrd="9" destOrd="0" parTransId="{396A53D6-053C-42BD-8FB1-416D3B5EBF4D}" sibTransId="{DBECDCE6-B1DE-420E-91B2-411892D125E9}"/>
    <dgm:cxn modelId="{21F68C21-0932-40ED-B3AD-15446DF383C2}" srcId="{93FF5F9D-AAFA-4950-8546-6AECA4470D48}" destId="{7C246739-132B-41AD-8DFA-A108B89D138D}" srcOrd="0" destOrd="0" parTransId="{6DC6AB27-331E-4C02-81E1-D2DC0951F94A}" sibTransId="{ABE6CE27-78DF-4DFE-AE98-C519395C0138}"/>
    <dgm:cxn modelId="{F2FEC82F-6ED6-4947-A6B9-787C681215F2}" srcId="{160C5714-0868-4287-90D8-28FB7BF6BD2C}" destId="{5C47BA33-031C-4CC0-9BCF-6601320557BD}" srcOrd="3" destOrd="0" parTransId="{CFDC5786-9CA5-4974-8F56-44F2C47F2575}" sibTransId="{D32BEACC-0113-44B2-8152-DDDBED834B7E}"/>
    <dgm:cxn modelId="{18A93330-00F3-45D8-9091-E92314CDC301}" type="presOf" srcId="{37BFFE68-4C4D-43DA-A0EA-4C12D9CEC884}" destId="{90630412-5EC1-4D5D-9312-A2E7B83CCEED}" srcOrd="0" destOrd="0" presId="urn:microsoft.com/office/officeart/2017/3/layout/DropPinTimeline#2"/>
    <dgm:cxn modelId="{AB6C0631-47E7-4716-BA1C-E3CB86B375AA}" type="presOf" srcId="{CF2E71AA-F066-42B1-9923-8305DF3CD338}" destId="{3A1D35CA-4FC7-4DA1-8237-7B3406B814AB}" srcOrd="0" destOrd="0" presId="urn:microsoft.com/office/officeart/2017/3/layout/DropPinTimeline#2"/>
    <dgm:cxn modelId="{B5B19F31-9A27-4BFA-9CDE-3B96328AE29D}" type="presOf" srcId="{E40F4386-8831-418F-B705-2EF711FB0638}" destId="{AA393DB5-4DAB-4AB9-875A-4BE9E87DA2BF}" srcOrd="0" destOrd="0" presId="urn:microsoft.com/office/officeart/2017/3/layout/DropPinTimeline#2"/>
    <dgm:cxn modelId="{0E1AD133-CA64-4F8D-9E7D-FE6159F73172}" srcId="{160C5714-0868-4287-90D8-28FB7BF6BD2C}" destId="{2E4172F4-70C7-4649-8261-032BDA9B3DB8}" srcOrd="8" destOrd="0" parTransId="{A1EF8EEB-551D-40C4-BEA6-44C616367C97}" sibTransId="{E6104497-41BD-47D6-99B0-4D3C56D5B89F}"/>
    <dgm:cxn modelId="{C1836F38-4986-463C-A72E-8E7D1B73580E}" type="presOf" srcId="{160C5714-0868-4287-90D8-28FB7BF6BD2C}" destId="{407671DE-689A-4402-8922-08873E63480D}" srcOrd="0" destOrd="0" presId="urn:microsoft.com/office/officeart/2017/3/layout/DropPinTimeline#2"/>
    <dgm:cxn modelId="{62F33D39-22AC-42D2-9B7E-EA11FBF85B6F}" srcId="{160C5714-0868-4287-90D8-28FB7BF6BD2C}" destId="{EDA42953-987D-407E-BFBF-5CDC903BECDB}" srcOrd="5" destOrd="0" parTransId="{AFB1C871-6849-4BB1-8DD5-4D71FAC90B72}" sibTransId="{2A2CCEA7-1758-4560-9455-166F46C77AD0}"/>
    <dgm:cxn modelId="{C5A8445B-4EA5-455D-81D6-C12CA49E7A18}" type="presOf" srcId="{8AF0620D-5451-475C-9704-A5E8BA8E37FA}" destId="{615904AA-D252-46F1-BDC9-1517767556E0}" srcOrd="0" destOrd="0" presId="urn:microsoft.com/office/officeart/2017/3/layout/DropPinTimeline#2"/>
    <dgm:cxn modelId="{379D9D5D-A684-4D84-BC5C-9093BF1371DE}" srcId="{86FE4C95-F2A6-4528-AF4D-4E5CC9178F2A}" destId="{702F8837-4072-46B4-BE01-3DF1661A02B7}" srcOrd="0" destOrd="0" parTransId="{5B9D0AB4-0D25-4854-871B-461827F03255}" sibTransId="{E645F078-BF30-4277-A064-FADCEA445BC5}"/>
    <dgm:cxn modelId="{0A3B7C5F-7735-4608-8242-E6F73844D071}" srcId="{160C5714-0868-4287-90D8-28FB7BF6BD2C}" destId="{216BC4CD-18EE-4F27-8680-F1299126CE77}" srcOrd="1" destOrd="0" parTransId="{9035202F-34B7-4FD2-ABEC-FBF9181D08E7}" sibTransId="{53BD166D-91E5-487C-BD55-AC4B1FA9AFAB}"/>
    <dgm:cxn modelId="{3B14866C-69D6-4FD2-B3D7-89CF63A762B4}" srcId="{160C5714-0868-4287-90D8-28FB7BF6BD2C}" destId="{09CF5F19-0BA9-4408-852F-A8526E81833F}" srcOrd="11" destOrd="0" parTransId="{6BD1236F-20CF-4E21-9072-26454DE63ED6}" sibTransId="{2D78CACD-0C6A-46B2-BF5C-D9394A114BB3}"/>
    <dgm:cxn modelId="{308F046D-626D-4DFC-9F99-9B0789711B9C}" type="presOf" srcId="{9D775CEA-FB87-47C4-9A33-B679A4F91D5A}" destId="{A292B0A5-8BE5-4E84-8618-26EA28CFF4A3}" srcOrd="0" destOrd="0" presId="urn:microsoft.com/office/officeart/2017/3/layout/DropPinTimeline#2"/>
    <dgm:cxn modelId="{E3EF4073-625B-46CE-BC65-F89D734EBC60}" srcId="{09CF5F19-0BA9-4408-852F-A8526E81833F}" destId="{136AE955-C862-4DE2-BEB5-B08173AE3E65}" srcOrd="0" destOrd="0" parTransId="{E8E80575-016C-4B6F-BFD8-CEB3A6610F3A}" sibTransId="{0B37259F-19AC-4388-ABB3-B1B927C12B3F}"/>
    <dgm:cxn modelId="{BFAFE553-43A3-4362-B687-DD5C5913920F}" type="presOf" srcId="{702F8837-4072-46B4-BE01-3DF1661A02B7}" destId="{DD4C55BD-7F1D-44AB-8645-498827C6691D}" srcOrd="0" destOrd="0" presId="urn:microsoft.com/office/officeart/2017/3/layout/DropPinTimeline#2"/>
    <dgm:cxn modelId="{12380254-9DF2-4353-B7B6-94C971BD13FC}" srcId="{160C5714-0868-4287-90D8-28FB7BF6BD2C}" destId="{37DBBEDD-4242-4451-AA49-BB8353460E85}" srcOrd="4" destOrd="0" parTransId="{53F9FA8D-F827-4DAE-B045-F132B826C4D5}" sibTransId="{7A77FF49-7F2F-4EBB-A30E-09ECD173881A}"/>
    <dgm:cxn modelId="{00D3E256-9DED-407C-BC28-07E428E9E46E}" srcId="{5C47BA33-031C-4CC0-9BCF-6601320557BD}" destId="{80A5DDE0-50ED-4BE6-88E2-7749B5346982}" srcOrd="0" destOrd="0" parTransId="{99980031-DA0A-4CF5-9969-9242053039D6}" sibTransId="{54B35F28-11C2-4E13-831E-8C1CA60EA7F0}"/>
    <dgm:cxn modelId="{80FEA677-716F-439C-B751-1307A04E78C8}" srcId="{4F9B2EF8-B879-4971-AD26-E1222F6755FA}" destId="{BEE02D24-05EF-4D27-8F54-9D012A71A2D0}" srcOrd="0" destOrd="0" parTransId="{65AC98EB-E698-4D11-9BD6-E03AFE6F9D06}" sibTransId="{0BD26D4E-A061-4AD2-A565-FBD0B3E19374}"/>
    <dgm:cxn modelId="{1C5BC279-4C1B-4EEE-BA14-4189A686F1B6}" type="presOf" srcId="{86FE4C95-F2A6-4528-AF4D-4E5CC9178F2A}" destId="{56FDDE67-3B5A-4C0F-AAC7-0B4364D21032}" srcOrd="0" destOrd="0" presId="urn:microsoft.com/office/officeart/2017/3/layout/DropPinTimeline#2"/>
    <dgm:cxn modelId="{CE40417A-7AB8-49FC-B473-725CF9885682}" srcId="{160C5714-0868-4287-90D8-28FB7BF6BD2C}" destId="{518B7C48-60E5-41B1-814F-6BCCBD0D31BD}" srcOrd="14" destOrd="0" parTransId="{CA818D2C-16B5-4CCD-ADF1-7BDF49FD2C4C}" sibTransId="{F812D9C7-3E85-408F-AF07-477F18048BBE}"/>
    <dgm:cxn modelId="{3BD9E37A-50C5-4DFA-A8D4-1CAF588E8788}" type="presOf" srcId="{EA9CFDAC-1C40-4B49-A7A7-BC982C70618B}" destId="{158552AD-743B-4AC4-840A-6291CBD9A20D}" srcOrd="0" destOrd="0" presId="urn:microsoft.com/office/officeart/2017/3/layout/DropPinTimeline#2"/>
    <dgm:cxn modelId="{2B77F88B-6D2B-42E4-9226-31DB2A4840E9}" type="presOf" srcId="{951552F7-E885-4E24-AB6B-DC17BD2FB999}" destId="{160702AF-5F6D-49D6-A7C1-C6F928E795E9}" srcOrd="0" destOrd="0" presId="urn:microsoft.com/office/officeart/2017/3/layout/DropPinTimeline#2"/>
    <dgm:cxn modelId="{56B9978C-82AC-40E5-AE56-CFCE420BD542}" srcId="{12500FBD-A1C7-4C46-B8AC-65A9BD21ECCA}" destId="{37BFFE68-4C4D-43DA-A0EA-4C12D9CEC884}" srcOrd="0" destOrd="0" parTransId="{F0190BAD-C56E-416C-85F5-A7881FB164C1}" sibTransId="{7C51D814-AD2B-4720-B730-CB67F65406FB}"/>
    <dgm:cxn modelId="{2E65488E-6786-4D5A-9A51-E92E36C51743}" type="presOf" srcId="{37DBBEDD-4242-4451-AA49-BB8353460E85}" destId="{AB7575DE-D4B0-429E-A9C3-D5B62FD65975}" srcOrd="0" destOrd="0" presId="urn:microsoft.com/office/officeart/2017/3/layout/DropPinTimeline#2"/>
    <dgm:cxn modelId="{4B36B991-2878-4B2C-B41F-CE1AB2BF19CD}" type="presOf" srcId="{8BE58971-9A8F-4E94-B344-D6769BAB1032}" destId="{DE4D695E-46B9-4E32-85C7-617B8F870CCE}" srcOrd="0" destOrd="0" presId="urn:microsoft.com/office/officeart/2017/3/layout/DropPinTimeline#2"/>
    <dgm:cxn modelId="{C6E55F93-FC03-4B26-AC49-665DA0FC19A8}" srcId="{160C5714-0868-4287-90D8-28FB7BF6BD2C}" destId="{4F9B2EF8-B879-4971-AD26-E1222F6755FA}" srcOrd="7" destOrd="0" parTransId="{0751F5C6-F725-46DA-88CC-2B7305A69EA1}" sibTransId="{B6F740C8-21BF-4DBC-B60F-043BDD839301}"/>
    <dgm:cxn modelId="{6EC9A898-DE89-461E-86CC-455E8EE0A88C}" type="presOf" srcId="{E88DD040-4366-4373-B9F3-E1AAEF056925}" destId="{0F78C5CC-ECAC-497D-88A6-5E4DEDD8FE6C}" srcOrd="0" destOrd="0" presId="urn:microsoft.com/office/officeart/2017/3/layout/DropPinTimeline#2"/>
    <dgm:cxn modelId="{7FD8009C-0CEB-41DE-B0CC-709282B25D15}" srcId="{E40F4386-8831-418F-B705-2EF711FB0638}" destId="{9D775CEA-FB87-47C4-9A33-B679A4F91D5A}" srcOrd="0" destOrd="0" parTransId="{C3B4CFE3-1417-4427-AA54-FBDCAAFFE651}" sibTransId="{DCB568C9-3C02-42D5-BA11-189A5C3024AA}"/>
    <dgm:cxn modelId="{6418E6A5-9A43-4097-8405-9DB9C7860AAA}" srcId="{EDA42953-987D-407E-BFBF-5CDC903BECDB}" destId="{8BE58971-9A8F-4E94-B344-D6769BAB1032}" srcOrd="0" destOrd="0" parTransId="{EC3C20FE-8750-4F90-9A33-0894EFFD612F}" sibTransId="{3982CB9B-EF8A-4570-93DB-86D394813307}"/>
    <dgm:cxn modelId="{6EAC13B4-9F1A-47CE-999F-5877652F4D42}" srcId="{160C5714-0868-4287-90D8-28FB7BF6BD2C}" destId="{12500FBD-A1C7-4C46-B8AC-65A9BD21ECCA}" srcOrd="13" destOrd="0" parTransId="{201AF3F8-A246-4304-96AD-6952B6C0E9A1}" sibTransId="{CB9D4588-8BD2-4AA1-918D-3973A4A5E35E}"/>
    <dgm:cxn modelId="{3F4101B5-5516-49A3-812B-7DAAD0FA12BB}" srcId="{160C5714-0868-4287-90D8-28FB7BF6BD2C}" destId="{60A9C439-6079-4066-972B-626E5469BAC8}" srcOrd="12" destOrd="0" parTransId="{942CF79F-E626-4BC2-83A8-B779868D4B5B}" sibTransId="{A457F644-E687-4DE9-8772-AF94D6A5EC54}"/>
    <dgm:cxn modelId="{6DB8FFBA-487B-4E87-9D41-FD7AF2F69CF4}" srcId="{160C5714-0868-4287-90D8-28FB7BF6BD2C}" destId="{E40F4386-8831-418F-B705-2EF711FB0638}" srcOrd="0" destOrd="0" parTransId="{BA5DB78F-0BD1-45CF-9B96-46A70AB3D9A2}" sibTransId="{D0CAE994-5783-41EC-9711-4E1D519F3834}"/>
    <dgm:cxn modelId="{2A5121BE-2239-49D5-9C8F-CD7C9E52E6FC}" type="presOf" srcId="{5C47BA33-031C-4CC0-9BCF-6601320557BD}" destId="{4D733DDC-52FE-4EF8-9F1E-9D68AF5C4AAC}" srcOrd="0" destOrd="0" presId="urn:microsoft.com/office/officeart/2017/3/layout/DropPinTimeline#2"/>
    <dgm:cxn modelId="{430BDEBF-B83A-4811-9234-758C88C4FB67}" srcId="{E783135B-F46D-41C1-916F-3C49AA34D52B}" destId="{951552F7-E885-4E24-AB6B-DC17BD2FB999}" srcOrd="0" destOrd="0" parTransId="{B8552D67-186A-401F-9F70-5B94CD614C40}" sibTransId="{CBF97122-DEA6-4824-A996-C25169C101C1}"/>
    <dgm:cxn modelId="{2B221DC1-6694-4248-AA1E-BC8D4FFA0C95}" type="presOf" srcId="{4F9B2EF8-B879-4971-AD26-E1222F6755FA}" destId="{E3C68463-CA2D-441F-891A-3536F67AC25F}" srcOrd="0" destOrd="0" presId="urn:microsoft.com/office/officeart/2017/3/layout/DropPinTimeline#2"/>
    <dgm:cxn modelId="{792B05C2-5166-497A-B522-DD33ED15AE00}" srcId="{216BC4CD-18EE-4F27-8680-F1299126CE77}" destId="{C9D54AD6-2B46-4A5C-8B15-6EB605017506}" srcOrd="0" destOrd="0" parTransId="{F129E4C2-7904-46D3-A1B6-3961A818C015}" sibTransId="{BF7E5694-37A7-4053-9E35-03119E673100}"/>
    <dgm:cxn modelId="{990732C3-E267-4394-BCBA-48ADE7C25F95}" type="presOf" srcId="{EDA42953-987D-407E-BFBF-5CDC903BECDB}" destId="{ED46B7E9-79D9-4321-9290-C73C926812DC}" srcOrd="0" destOrd="0" presId="urn:microsoft.com/office/officeart/2017/3/layout/DropPinTimeline#2"/>
    <dgm:cxn modelId="{739897C4-6B86-4454-A23B-D16990837928}" type="presOf" srcId="{C9D54AD6-2B46-4A5C-8B15-6EB605017506}" destId="{07310A89-F151-435B-963F-FD9908E8C694}" srcOrd="0" destOrd="0" presId="urn:microsoft.com/office/officeart/2017/3/layout/DropPinTimeline#2"/>
    <dgm:cxn modelId="{273C74CD-E880-4459-AA5B-7F43CDBF04CA}" type="presOf" srcId="{7C246739-132B-41AD-8DFA-A108B89D138D}" destId="{C08C98A3-4322-425C-8260-4319044AFBF1}" srcOrd="0" destOrd="0" presId="urn:microsoft.com/office/officeart/2017/3/layout/DropPinTimeline#2"/>
    <dgm:cxn modelId="{995649CF-0DC0-4A8B-B2FB-0D2EEDE9C724}" srcId="{518B7C48-60E5-41B1-814F-6BCCBD0D31BD}" destId="{E88DD040-4366-4373-B9F3-E1AAEF056925}" srcOrd="0" destOrd="0" parTransId="{E55FB0D9-FD17-4FE8-9356-EC74877CA411}" sibTransId="{2AB06019-9183-40CE-A038-BADD80B693DC}"/>
    <dgm:cxn modelId="{EC1EF7CF-64A7-4AA9-8639-5F7C9C941CB2}" type="presOf" srcId="{BEE02D24-05EF-4D27-8F54-9D012A71A2D0}" destId="{52F0FB37-33DC-4F41-85A1-52D2DC02F205}" srcOrd="0" destOrd="0" presId="urn:microsoft.com/office/officeart/2017/3/layout/DropPinTimeline#2"/>
    <dgm:cxn modelId="{522501D7-9FF9-42AE-907A-9913832E9AFE}" srcId="{37DBBEDD-4242-4451-AA49-BB8353460E85}" destId="{12238493-27B4-4B37-97C4-97CD03D50F04}" srcOrd="0" destOrd="0" parTransId="{9709E6A0-33C9-4426-8462-948ABB0FF5CC}" sibTransId="{55774B16-FC9D-4744-9A95-1446752482D0}"/>
    <dgm:cxn modelId="{CD073DD8-CDB3-4015-8C71-91D17BE1FFD9}" type="presOf" srcId="{12238493-27B4-4B37-97C4-97CD03D50F04}" destId="{0C3872F7-BED3-48C7-9E1F-9181A69EEA42}" srcOrd="0" destOrd="0" presId="urn:microsoft.com/office/officeart/2017/3/layout/DropPinTimeline#2"/>
    <dgm:cxn modelId="{84D5DBDA-7C14-4601-BBD3-32CD613EC4DA}" srcId="{60A9C439-6079-4066-972B-626E5469BAC8}" destId="{8AF0620D-5451-475C-9704-A5E8BA8E37FA}" srcOrd="0" destOrd="0" parTransId="{007EEA9B-77C9-4ECB-BAC7-9B8938B46FF8}" sibTransId="{B3566147-4AE3-41BB-940E-BD0530CB2CA1}"/>
    <dgm:cxn modelId="{A4AB6EDB-CDF0-4105-8FEA-A1AEFF94D4A6}" srcId="{CF2E71AA-F066-42B1-9923-8305DF3CD338}" destId="{A1D1163B-AC8E-4D8F-8E79-45702290700B}" srcOrd="0" destOrd="0" parTransId="{C6766853-0D72-43E6-AF40-A282347BD95B}" sibTransId="{CAF83C04-1815-4933-B3E1-3DFD7CEAAECF}"/>
    <dgm:cxn modelId="{7BB5B6E1-53B6-4A3C-8422-A85B10E21C80}" type="presOf" srcId="{80A5DDE0-50ED-4BE6-88E2-7749B5346982}" destId="{45E51A1E-350C-4C54-A95D-AF8C0185BE53}" srcOrd="0" destOrd="0" presId="urn:microsoft.com/office/officeart/2017/3/layout/DropPinTimeline#2"/>
    <dgm:cxn modelId="{B1B604E5-FE2E-4B9E-A692-0A63969767D3}" type="presOf" srcId="{60A9C439-6079-4066-972B-626E5469BAC8}" destId="{C493F16A-BD38-4B56-B63A-9E27F9E41A77}" srcOrd="0" destOrd="0" presId="urn:microsoft.com/office/officeart/2017/3/layout/DropPinTimeline#2"/>
    <dgm:cxn modelId="{990856EC-D1E9-467F-B4C6-A3CEA9D1B88A}" type="presOf" srcId="{518B7C48-60E5-41B1-814F-6BCCBD0D31BD}" destId="{BFC6E0C0-1335-4C5C-8288-FB3AD8962580}" srcOrd="0" destOrd="0" presId="urn:microsoft.com/office/officeart/2017/3/layout/DropPinTimeline#2"/>
    <dgm:cxn modelId="{B189BAEE-14EF-4FF7-AA3C-D7709BC2E6DB}" type="presOf" srcId="{93FF5F9D-AAFA-4950-8546-6AECA4470D48}" destId="{52F3B4A2-8EDD-4B40-B5F3-A1CECB56D29F}" srcOrd="0" destOrd="0" presId="urn:microsoft.com/office/officeart/2017/3/layout/DropPinTimeline#2"/>
    <dgm:cxn modelId="{06A2C4EF-834F-43FD-B45A-1554E6A68EBB}" srcId="{160C5714-0868-4287-90D8-28FB7BF6BD2C}" destId="{93FF5F9D-AAFA-4950-8546-6AECA4470D48}" srcOrd="2" destOrd="0" parTransId="{3D298734-E7B7-4677-BE81-F586C8D97438}" sibTransId="{38F0A00F-2CCF-46E9-AA53-7C6F7D500B84}"/>
    <dgm:cxn modelId="{DE64E5F8-7920-4AD0-B7BA-25A7BFCCDD97}" type="presOf" srcId="{216BC4CD-18EE-4F27-8680-F1299126CE77}" destId="{6386BA6E-453A-41E1-ADAD-7626B92BD1BF}" srcOrd="0" destOrd="0" presId="urn:microsoft.com/office/officeart/2017/3/layout/DropPinTimeline#2"/>
    <dgm:cxn modelId="{BFD4C7FC-100B-4FE1-9B2E-53E2901014F9}" srcId="{160C5714-0868-4287-90D8-28FB7BF6BD2C}" destId="{CF2E71AA-F066-42B1-9923-8305DF3CD338}" srcOrd="10" destOrd="0" parTransId="{4F733196-BE65-4EA4-8190-1C4008608336}" sibTransId="{BF45E620-B155-4F5B-88D9-E1C7EF9D053F}"/>
    <dgm:cxn modelId="{C3931AFF-3B86-4CC4-A702-20676E061B9C}" type="presOf" srcId="{09CF5F19-0BA9-4408-852F-A8526E81833F}" destId="{D17B12A1-1347-47E9-ABCC-106F4097A6D3}" srcOrd="0" destOrd="0" presId="urn:microsoft.com/office/officeart/2017/3/layout/DropPinTimeline#2"/>
    <dgm:cxn modelId="{980A66BE-BE30-4CDD-AE8E-84F9FFC981F1}" type="presParOf" srcId="{407671DE-689A-4402-8922-08873E63480D}" destId="{1E8C53CE-312B-400D-8E6A-4635CB4CE270}" srcOrd="0" destOrd="0" presId="urn:microsoft.com/office/officeart/2017/3/layout/DropPinTimeline#2"/>
    <dgm:cxn modelId="{83E54F77-8857-4BC2-8541-05A8A1D19329}" type="presParOf" srcId="{407671DE-689A-4402-8922-08873E63480D}" destId="{46D0A0B6-99C1-4C93-9D07-D394FCD06FBC}" srcOrd="1" destOrd="0" presId="urn:microsoft.com/office/officeart/2017/3/layout/DropPinTimeline#2"/>
    <dgm:cxn modelId="{795649B3-C3C4-4CC2-9965-BF908D32EC32}" type="presParOf" srcId="{46D0A0B6-99C1-4C93-9D07-D394FCD06FBC}" destId="{54FA9F05-68DF-4858-B50D-DCEC408D98A0}" srcOrd="0" destOrd="0" presId="urn:microsoft.com/office/officeart/2017/3/layout/DropPinTimeline#2"/>
    <dgm:cxn modelId="{DD84B724-4874-4531-ACD4-26326401A752}" type="presParOf" srcId="{54FA9F05-68DF-4858-B50D-DCEC408D98A0}" destId="{CDDE1E5C-76D1-411D-97D4-8F1977E9842D}" srcOrd="0" destOrd="0" presId="urn:microsoft.com/office/officeart/2017/3/layout/DropPinTimeline#2"/>
    <dgm:cxn modelId="{04138C38-3E96-4393-8BF8-3F124561BF3A}" type="presParOf" srcId="{54FA9F05-68DF-4858-B50D-DCEC408D98A0}" destId="{A3C084F2-0093-4679-BE5F-A72847C99793}" srcOrd="1" destOrd="0" presId="urn:microsoft.com/office/officeart/2017/3/layout/DropPinTimeline#2"/>
    <dgm:cxn modelId="{4468928E-0826-4F20-819D-D8726DC32CFC}" type="presParOf" srcId="{A3C084F2-0093-4679-BE5F-A72847C99793}" destId="{0A69E26B-610A-460B-8DC9-F49A37B64039}" srcOrd="0" destOrd="0" presId="urn:microsoft.com/office/officeart/2017/3/layout/DropPinTimeline#2"/>
    <dgm:cxn modelId="{2D377853-1683-4ECC-9292-3F3FF7B17CA1}" type="presParOf" srcId="{A3C084F2-0093-4679-BE5F-A72847C99793}" destId="{0D47F3AA-634C-409F-BD69-E4BACD9CCCFA}" srcOrd="1" destOrd="0" presId="urn:microsoft.com/office/officeart/2017/3/layout/DropPinTimeline#2"/>
    <dgm:cxn modelId="{438A8503-30FF-4D47-A884-C1C10B6DFFEC}" type="presParOf" srcId="{54FA9F05-68DF-4858-B50D-DCEC408D98A0}" destId="{A292B0A5-8BE5-4E84-8618-26EA28CFF4A3}" srcOrd="2" destOrd="0" presId="urn:microsoft.com/office/officeart/2017/3/layout/DropPinTimeline#2"/>
    <dgm:cxn modelId="{522C0B0C-30E5-4B09-9429-606036228AE2}" type="presParOf" srcId="{54FA9F05-68DF-4858-B50D-DCEC408D98A0}" destId="{AA393DB5-4DAB-4AB9-875A-4BE9E87DA2BF}" srcOrd="3" destOrd="0" presId="urn:microsoft.com/office/officeart/2017/3/layout/DropPinTimeline#2"/>
    <dgm:cxn modelId="{613AD1FD-FBD1-45C8-B7E6-CE44EC5FEEE6}" type="presParOf" srcId="{54FA9F05-68DF-4858-B50D-DCEC408D98A0}" destId="{D10F2BCE-B77B-4F05-95FD-A65109E5DEA0}" srcOrd="4" destOrd="0" presId="urn:microsoft.com/office/officeart/2017/3/layout/DropPinTimeline#2"/>
    <dgm:cxn modelId="{84EC8BE5-D093-4320-9F2C-0AC2BD3ABF0C}" type="presParOf" srcId="{54FA9F05-68DF-4858-B50D-DCEC408D98A0}" destId="{7842451D-72E5-4EF0-B35E-DA20F99FD31B}" srcOrd="5" destOrd="0" presId="urn:microsoft.com/office/officeart/2017/3/layout/DropPinTimeline#2"/>
    <dgm:cxn modelId="{01F2DBA7-61AA-4EE1-B980-5E3111737517}" type="presParOf" srcId="{46D0A0B6-99C1-4C93-9D07-D394FCD06FBC}" destId="{B17D2C92-48C0-4F3D-88BD-E2B451D76F57}" srcOrd="1" destOrd="0" presId="urn:microsoft.com/office/officeart/2017/3/layout/DropPinTimeline#2"/>
    <dgm:cxn modelId="{84C2BF52-1AC3-4BE1-B8ED-EF65F30CC8F5}" type="presParOf" srcId="{46D0A0B6-99C1-4C93-9D07-D394FCD06FBC}" destId="{FBE92DF5-B8E0-497C-B190-87AC73E45970}" srcOrd="2" destOrd="0" presId="urn:microsoft.com/office/officeart/2017/3/layout/DropPinTimeline#2"/>
    <dgm:cxn modelId="{C1FD9CA8-F1E4-4602-8B54-02B3C02B2D4F}" type="presParOf" srcId="{FBE92DF5-B8E0-497C-B190-87AC73E45970}" destId="{94B71067-EBEC-4112-A9D1-8B8A7A437FC8}" srcOrd="0" destOrd="0" presId="urn:microsoft.com/office/officeart/2017/3/layout/DropPinTimeline#2"/>
    <dgm:cxn modelId="{9B63329A-75D5-44B3-9ECE-15EA57D5DDE6}" type="presParOf" srcId="{FBE92DF5-B8E0-497C-B190-87AC73E45970}" destId="{7514FAA3-F485-4827-B6A2-FC89911A0BB4}" srcOrd="1" destOrd="0" presId="urn:microsoft.com/office/officeart/2017/3/layout/DropPinTimeline#2"/>
    <dgm:cxn modelId="{93035EC3-ECC7-4066-9E1B-2BE1EFF17BBA}" type="presParOf" srcId="{7514FAA3-F485-4827-B6A2-FC89911A0BB4}" destId="{11AAD205-8152-4363-B661-3C3A26A103FF}" srcOrd="0" destOrd="0" presId="urn:microsoft.com/office/officeart/2017/3/layout/DropPinTimeline#2"/>
    <dgm:cxn modelId="{1F72C118-5D52-4E36-81B3-37332762BB38}" type="presParOf" srcId="{7514FAA3-F485-4827-B6A2-FC89911A0BB4}" destId="{2E4364CD-3B8A-4A42-AB11-744F4277900A}" srcOrd="1" destOrd="0" presId="urn:microsoft.com/office/officeart/2017/3/layout/DropPinTimeline#2"/>
    <dgm:cxn modelId="{05707185-CC78-420E-AFD9-51B62897997B}" type="presParOf" srcId="{FBE92DF5-B8E0-497C-B190-87AC73E45970}" destId="{07310A89-F151-435B-963F-FD9908E8C694}" srcOrd="2" destOrd="0" presId="urn:microsoft.com/office/officeart/2017/3/layout/DropPinTimeline#2"/>
    <dgm:cxn modelId="{95A52278-6010-429B-947B-4BEF892C51CB}" type="presParOf" srcId="{FBE92DF5-B8E0-497C-B190-87AC73E45970}" destId="{6386BA6E-453A-41E1-ADAD-7626B92BD1BF}" srcOrd="3" destOrd="0" presId="urn:microsoft.com/office/officeart/2017/3/layout/DropPinTimeline#2"/>
    <dgm:cxn modelId="{801C8F13-D79A-4886-B5C2-1D1E26C57F22}" type="presParOf" srcId="{FBE92DF5-B8E0-497C-B190-87AC73E45970}" destId="{DB95D829-80DF-4ADA-B04C-CE92ADFB6606}" srcOrd="4" destOrd="0" presId="urn:microsoft.com/office/officeart/2017/3/layout/DropPinTimeline#2"/>
    <dgm:cxn modelId="{8D6EC79B-901F-4259-9FC5-A3976949D101}" type="presParOf" srcId="{FBE92DF5-B8E0-497C-B190-87AC73E45970}" destId="{CDFB6879-D0D6-43FC-BC0B-D27687D992EB}" srcOrd="5" destOrd="0" presId="urn:microsoft.com/office/officeart/2017/3/layout/DropPinTimeline#2"/>
    <dgm:cxn modelId="{EB4D4989-63FD-4379-A15B-12D72045387B}" type="presParOf" srcId="{46D0A0B6-99C1-4C93-9D07-D394FCD06FBC}" destId="{73F94D99-690C-4CBF-869A-EF5DD70CF6B4}" srcOrd="3" destOrd="0" presId="urn:microsoft.com/office/officeart/2017/3/layout/DropPinTimeline#2"/>
    <dgm:cxn modelId="{637FB090-E2F6-40E7-BF4C-17674F22C8FD}" type="presParOf" srcId="{46D0A0B6-99C1-4C93-9D07-D394FCD06FBC}" destId="{CEDC3BDA-322C-4005-A3A5-77E148865242}" srcOrd="4" destOrd="0" presId="urn:microsoft.com/office/officeart/2017/3/layout/DropPinTimeline#2"/>
    <dgm:cxn modelId="{0225490F-AE15-46EE-B342-9992F36C9407}" type="presParOf" srcId="{CEDC3BDA-322C-4005-A3A5-77E148865242}" destId="{83D4573F-3CB1-4541-8BEE-E8224A8ED015}" srcOrd="0" destOrd="0" presId="urn:microsoft.com/office/officeart/2017/3/layout/DropPinTimeline#2"/>
    <dgm:cxn modelId="{479F2A65-3102-4733-9449-2E55CA73A784}" type="presParOf" srcId="{CEDC3BDA-322C-4005-A3A5-77E148865242}" destId="{192BBF61-2B64-4E18-92EE-EF8B6030201C}" srcOrd="1" destOrd="0" presId="urn:microsoft.com/office/officeart/2017/3/layout/DropPinTimeline#2"/>
    <dgm:cxn modelId="{F2B9FEF8-14D3-4007-926B-8758B3341822}" type="presParOf" srcId="{192BBF61-2B64-4E18-92EE-EF8B6030201C}" destId="{63CCDBCC-C40A-41AF-BB40-B20A9AB919D8}" srcOrd="0" destOrd="0" presId="urn:microsoft.com/office/officeart/2017/3/layout/DropPinTimeline#2"/>
    <dgm:cxn modelId="{7650F337-1612-4877-9032-C300F886FC4F}" type="presParOf" srcId="{192BBF61-2B64-4E18-92EE-EF8B6030201C}" destId="{C25D9000-2762-4B6C-BFD6-7B6C2D0122B9}" srcOrd="1" destOrd="0" presId="urn:microsoft.com/office/officeart/2017/3/layout/DropPinTimeline#2"/>
    <dgm:cxn modelId="{1CF35750-6D7C-48F1-AE4F-653AAA6FC2A2}" type="presParOf" srcId="{CEDC3BDA-322C-4005-A3A5-77E148865242}" destId="{C08C98A3-4322-425C-8260-4319044AFBF1}" srcOrd="2" destOrd="0" presId="urn:microsoft.com/office/officeart/2017/3/layout/DropPinTimeline#2"/>
    <dgm:cxn modelId="{71204606-7E61-4E11-B941-5C95A35F8119}" type="presParOf" srcId="{CEDC3BDA-322C-4005-A3A5-77E148865242}" destId="{52F3B4A2-8EDD-4B40-B5F3-A1CECB56D29F}" srcOrd="3" destOrd="0" presId="urn:microsoft.com/office/officeart/2017/3/layout/DropPinTimeline#2"/>
    <dgm:cxn modelId="{A2E66957-4AEE-475C-ABCD-90A2DCAE6116}" type="presParOf" srcId="{CEDC3BDA-322C-4005-A3A5-77E148865242}" destId="{4A2B3FB7-F9B6-43D5-A931-C70A3750EA87}" srcOrd="4" destOrd="0" presId="urn:microsoft.com/office/officeart/2017/3/layout/DropPinTimeline#2"/>
    <dgm:cxn modelId="{223FAF7E-A489-4B2D-A0B7-68A3E397ED4F}" type="presParOf" srcId="{CEDC3BDA-322C-4005-A3A5-77E148865242}" destId="{BA1A1A8C-A776-4D01-B097-263B42C05CD4}" srcOrd="5" destOrd="0" presId="urn:microsoft.com/office/officeart/2017/3/layout/DropPinTimeline#2"/>
    <dgm:cxn modelId="{FEEA10A4-EC50-4947-B1D5-E407C9B5AD08}" type="presParOf" srcId="{46D0A0B6-99C1-4C93-9D07-D394FCD06FBC}" destId="{06E0E481-BB98-4161-9BDE-A1547F63DD20}" srcOrd="5" destOrd="0" presId="urn:microsoft.com/office/officeart/2017/3/layout/DropPinTimeline#2"/>
    <dgm:cxn modelId="{CCC9E931-C3AB-4EB4-ADD8-02A93025C6B5}" type="presParOf" srcId="{46D0A0B6-99C1-4C93-9D07-D394FCD06FBC}" destId="{E5DAE1C7-5EE6-4912-A563-09461F42D62A}" srcOrd="6" destOrd="0" presId="urn:microsoft.com/office/officeart/2017/3/layout/DropPinTimeline#2"/>
    <dgm:cxn modelId="{2815FFCA-8AD7-4F55-A0DE-6AC89C4A247F}" type="presParOf" srcId="{E5DAE1C7-5EE6-4912-A563-09461F42D62A}" destId="{32D5EBAD-28FA-433F-8FFB-2BD24A55CA87}" srcOrd="0" destOrd="0" presId="urn:microsoft.com/office/officeart/2017/3/layout/DropPinTimeline#2"/>
    <dgm:cxn modelId="{96D13324-3398-4B65-8EEE-3726D175C189}" type="presParOf" srcId="{E5DAE1C7-5EE6-4912-A563-09461F42D62A}" destId="{DDFCF923-B1B1-4384-870D-1A2AB2EE7DD9}" srcOrd="1" destOrd="0" presId="urn:microsoft.com/office/officeart/2017/3/layout/DropPinTimeline#2"/>
    <dgm:cxn modelId="{77808B73-88F0-4698-82F5-40D96B0B7FC6}" type="presParOf" srcId="{DDFCF923-B1B1-4384-870D-1A2AB2EE7DD9}" destId="{C2A10E59-9AE2-4DF3-96DD-EDCD8C4E8AB4}" srcOrd="0" destOrd="0" presId="urn:microsoft.com/office/officeart/2017/3/layout/DropPinTimeline#2"/>
    <dgm:cxn modelId="{7F989311-99E5-4913-9C55-C0C6446CC421}" type="presParOf" srcId="{DDFCF923-B1B1-4384-870D-1A2AB2EE7DD9}" destId="{B5FADE15-D8CD-4574-8110-FF5852D1CA0E}" srcOrd="1" destOrd="0" presId="urn:microsoft.com/office/officeart/2017/3/layout/DropPinTimeline#2"/>
    <dgm:cxn modelId="{B1F99F4B-48A2-4097-94D5-7A501DABF5BC}" type="presParOf" srcId="{E5DAE1C7-5EE6-4912-A563-09461F42D62A}" destId="{45E51A1E-350C-4C54-A95D-AF8C0185BE53}" srcOrd="2" destOrd="0" presId="urn:microsoft.com/office/officeart/2017/3/layout/DropPinTimeline#2"/>
    <dgm:cxn modelId="{8E1C9ABB-DF2A-4C88-9E72-8C14CDDF728E}" type="presParOf" srcId="{E5DAE1C7-5EE6-4912-A563-09461F42D62A}" destId="{4D733DDC-52FE-4EF8-9F1E-9D68AF5C4AAC}" srcOrd="3" destOrd="0" presId="urn:microsoft.com/office/officeart/2017/3/layout/DropPinTimeline#2"/>
    <dgm:cxn modelId="{6229184C-984C-45F3-9542-B9DABF1DB462}" type="presParOf" srcId="{E5DAE1C7-5EE6-4912-A563-09461F42D62A}" destId="{545CEC4B-3407-46AF-B442-9369796AE17B}" srcOrd="4" destOrd="0" presId="urn:microsoft.com/office/officeart/2017/3/layout/DropPinTimeline#2"/>
    <dgm:cxn modelId="{1D74987B-25C9-40CC-8A69-0A20730F94D6}" type="presParOf" srcId="{E5DAE1C7-5EE6-4912-A563-09461F42D62A}" destId="{12B18705-ED4D-4CEB-A78F-70F0C3BE658F}" srcOrd="5" destOrd="0" presId="urn:microsoft.com/office/officeart/2017/3/layout/DropPinTimeline#2"/>
    <dgm:cxn modelId="{9E838E9C-9763-4890-8413-D113945C658D}" type="presParOf" srcId="{46D0A0B6-99C1-4C93-9D07-D394FCD06FBC}" destId="{AF9BCEB7-DDBB-4C2F-BB24-4480185C225C}" srcOrd="7" destOrd="0" presId="urn:microsoft.com/office/officeart/2017/3/layout/DropPinTimeline#2"/>
    <dgm:cxn modelId="{E48264FA-9FB3-4A49-8F1A-326BD1663B3A}" type="presParOf" srcId="{46D0A0B6-99C1-4C93-9D07-D394FCD06FBC}" destId="{E398C27E-AC62-4E71-B804-DFB977180D4B}" srcOrd="8" destOrd="0" presId="urn:microsoft.com/office/officeart/2017/3/layout/DropPinTimeline#2"/>
    <dgm:cxn modelId="{7717A04A-7A54-4E4B-A142-1160C095A379}" type="presParOf" srcId="{E398C27E-AC62-4E71-B804-DFB977180D4B}" destId="{9044C62D-5736-4918-BEA6-979249616921}" srcOrd="0" destOrd="0" presId="urn:microsoft.com/office/officeart/2017/3/layout/DropPinTimeline#2"/>
    <dgm:cxn modelId="{CEA13AAD-F9B0-48DE-B4BA-BA8743C67E33}" type="presParOf" srcId="{E398C27E-AC62-4E71-B804-DFB977180D4B}" destId="{F483C197-438A-445F-9DF2-3F74CBB0933D}" srcOrd="1" destOrd="0" presId="urn:microsoft.com/office/officeart/2017/3/layout/DropPinTimeline#2"/>
    <dgm:cxn modelId="{394F57E5-DB02-4919-9EF6-6A4D073E445D}" type="presParOf" srcId="{F483C197-438A-445F-9DF2-3F74CBB0933D}" destId="{62ADE0A1-5A96-4EC9-A072-6B7D27E21A40}" srcOrd="0" destOrd="0" presId="urn:microsoft.com/office/officeart/2017/3/layout/DropPinTimeline#2"/>
    <dgm:cxn modelId="{1D0A8FCC-D88D-45CC-B11A-91758EB1FDF7}" type="presParOf" srcId="{F483C197-438A-445F-9DF2-3F74CBB0933D}" destId="{76A622F5-DA0B-40BE-9ECF-F90062F2C4A8}" srcOrd="1" destOrd="0" presId="urn:microsoft.com/office/officeart/2017/3/layout/DropPinTimeline#2"/>
    <dgm:cxn modelId="{60E3F5A1-3D4B-4575-84B6-401CA97297A5}" type="presParOf" srcId="{E398C27E-AC62-4E71-B804-DFB977180D4B}" destId="{0C3872F7-BED3-48C7-9E1F-9181A69EEA42}" srcOrd="2" destOrd="0" presId="urn:microsoft.com/office/officeart/2017/3/layout/DropPinTimeline#2"/>
    <dgm:cxn modelId="{2A1278CD-939D-4789-9B40-849375DF740E}" type="presParOf" srcId="{E398C27E-AC62-4E71-B804-DFB977180D4B}" destId="{AB7575DE-D4B0-429E-A9C3-D5B62FD65975}" srcOrd="3" destOrd="0" presId="urn:microsoft.com/office/officeart/2017/3/layout/DropPinTimeline#2"/>
    <dgm:cxn modelId="{E597360E-8A85-4E19-B970-3DD402B0AE82}" type="presParOf" srcId="{E398C27E-AC62-4E71-B804-DFB977180D4B}" destId="{FBE7581B-2DD0-428B-BC70-6879FC1D49F9}" srcOrd="4" destOrd="0" presId="urn:microsoft.com/office/officeart/2017/3/layout/DropPinTimeline#2"/>
    <dgm:cxn modelId="{E395973D-1F6D-4BA3-83A4-2B9A55866BF7}" type="presParOf" srcId="{E398C27E-AC62-4E71-B804-DFB977180D4B}" destId="{5AB3A22A-1F09-4D10-8B9A-4312EC97DD39}" srcOrd="5" destOrd="0" presId="urn:microsoft.com/office/officeart/2017/3/layout/DropPinTimeline#2"/>
    <dgm:cxn modelId="{68431600-1390-4779-8B2D-9A4123EBE09E}" type="presParOf" srcId="{46D0A0B6-99C1-4C93-9D07-D394FCD06FBC}" destId="{07EEC5B9-E8AF-4A06-B479-D165311ACAC5}" srcOrd="9" destOrd="0" presId="urn:microsoft.com/office/officeart/2017/3/layout/DropPinTimeline#2"/>
    <dgm:cxn modelId="{5FE07870-DBDC-4976-BFED-5182272480B7}" type="presParOf" srcId="{46D0A0B6-99C1-4C93-9D07-D394FCD06FBC}" destId="{C4916ADA-CE8A-4EB8-981A-A61CCDF3C818}" srcOrd="10" destOrd="0" presId="urn:microsoft.com/office/officeart/2017/3/layout/DropPinTimeline#2"/>
    <dgm:cxn modelId="{99497F3C-CFC6-456A-A662-5212C079AA32}" type="presParOf" srcId="{C4916ADA-CE8A-4EB8-981A-A61CCDF3C818}" destId="{DD729234-455E-4196-84A6-4E90376DB8AA}" srcOrd="0" destOrd="0" presId="urn:microsoft.com/office/officeart/2017/3/layout/DropPinTimeline#2"/>
    <dgm:cxn modelId="{9E4EEEAE-9E72-4245-970C-4D9A254FCD76}" type="presParOf" srcId="{C4916ADA-CE8A-4EB8-981A-A61CCDF3C818}" destId="{A03AEBDA-732E-409B-B4BD-46AB83A517E1}" srcOrd="1" destOrd="0" presId="urn:microsoft.com/office/officeart/2017/3/layout/DropPinTimeline#2"/>
    <dgm:cxn modelId="{D0B1D2F2-AB34-4763-822E-334E92CEC43B}" type="presParOf" srcId="{A03AEBDA-732E-409B-B4BD-46AB83A517E1}" destId="{A4B00C1B-68D7-4826-8BF1-A98B1376B337}" srcOrd="0" destOrd="0" presId="urn:microsoft.com/office/officeart/2017/3/layout/DropPinTimeline#2"/>
    <dgm:cxn modelId="{0A4C9A75-6857-45AE-832A-69644555A4E8}" type="presParOf" srcId="{A03AEBDA-732E-409B-B4BD-46AB83A517E1}" destId="{4E0D9077-E872-4303-9D8D-6A10B15A93FF}" srcOrd="1" destOrd="0" presId="urn:microsoft.com/office/officeart/2017/3/layout/DropPinTimeline#2"/>
    <dgm:cxn modelId="{090D18DB-0FC8-4ED5-A5C0-AE02ADC80F87}" type="presParOf" srcId="{C4916ADA-CE8A-4EB8-981A-A61CCDF3C818}" destId="{DE4D695E-46B9-4E32-85C7-617B8F870CCE}" srcOrd="2" destOrd="0" presId="urn:microsoft.com/office/officeart/2017/3/layout/DropPinTimeline#2"/>
    <dgm:cxn modelId="{02B7B653-D03C-4A1C-906E-832607C38140}" type="presParOf" srcId="{C4916ADA-CE8A-4EB8-981A-A61CCDF3C818}" destId="{ED46B7E9-79D9-4321-9290-C73C926812DC}" srcOrd="3" destOrd="0" presId="urn:microsoft.com/office/officeart/2017/3/layout/DropPinTimeline#2"/>
    <dgm:cxn modelId="{377C791E-9208-4589-9CA1-5A16BEB133BB}" type="presParOf" srcId="{C4916ADA-CE8A-4EB8-981A-A61CCDF3C818}" destId="{02A82035-3485-42A0-A46F-5103764DADEA}" srcOrd="4" destOrd="0" presId="urn:microsoft.com/office/officeart/2017/3/layout/DropPinTimeline#2"/>
    <dgm:cxn modelId="{9EB1C869-A46F-43AF-9432-74211120EC50}" type="presParOf" srcId="{C4916ADA-CE8A-4EB8-981A-A61CCDF3C818}" destId="{ABE20E9D-E8C7-4BE7-A25C-55516390A374}" srcOrd="5" destOrd="0" presId="urn:microsoft.com/office/officeart/2017/3/layout/DropPinTimeline#2"/>
    <dgm:cxn modelId="{5269117D-6511-48C9-BAC8-F8A12DFF62D9}" type="presParOf" srcId="{46D0A0B6-99C1-4C93-9D07-D394FCD06FBC}" destId="{681E0409-1BD3-4B40-9D0B-A28B89D584CE}" srcOrd="11" destOrd="0" presId="urn:microsoft.com/office/officeart/2017/3/layout/DropPinTimeline#2"/>
    <dgm:cxn modelId="{5FDE894B-66F5-493C-AA86-C50EDE715D42}" type="presParOf" srcId="{46D0A0B6-99C1-4C93-9D07-D394FCD06FBC}" destId="{DCD0AC65-403F-4742-B14B-7012AFD2A0D3}" srcOrd="12" destOrd="0" presId="urn:microsoft.com/office/officeart/2017/3/layout/DropPinTimeline#2"/>
    <dgm:cxn modelId="{0C4B279C-0588-45B2-86C0-AC46ED7C7AB4}" type="presParOf" srcId="{DCD0AC65-403F-4742-B14B-7012AFD2A0D3}" destId="{25605CDD-A690-4151-A04D-061B4EFBEECB}" srcOrd="0" destOrd="0" presId="urn:microsoft.com/office/officeart/2017/3/layout/DropPinTimeline#2"/>
    <dgm:cxn modelId="{9405793C-D8AA-41C5-BDD6-C0D5712DD7E7}" type="presParOf" srcId="{DCD0AC65-403F-4742-B14B-7012AFD2A0D3}" destId="{B2B134B1-35EB-4C9E-8971-9984FBAC3F8A}" srcOrd="1" destOrd="0" presId="urn:microsoft.com/office/officeart/2017/3/layout/DropPinTimeline#2"/>
    <dgm:cxn modelId="{3314C3D5-C3A3-427D-B5CB-91B2D2A8C25C}" type="presParOf" srcId="{B2B134B1-35EB-4C9E-8971-9984FBAC3F8A}" destId="{45CEDE2E-B759-4DAB-B35E-CAE0A0FAFEBF}" srcOrd="0" destOrd="0" presId="urn:microsoft.com/office/officeart/2017/3/layout/DropPinTimeline#2"/>
    <dgm:cxn modelId="{02D10DB8-66CB-4F1F-A0E3-A0067F530E87}" type="presParOf" srcId="{B2B134B1-35EB-4C9E-8971-9984FBAC3F8A}" destId="{D9E57991-D825-40A1-AF27-6245C5CDF161}" srcOrd="1" destOrd="0" presId="urn:microsoft.com/office/officeart/2017/3/layout/DropPinTimeline#2"/>
    <dgm:cxn modelId="{3182F18E-75F4-4630-A1A8-EE49518E15D5}" type="presParOf" srcId="{DCD0AC65-403F-4742-B14B-7012AFD2A0D3}" destId="{160702AF-5F6D-49D6-A7C1-C6F928E795E9}" srcOrd="2" destOrd="0" presId="urn:microsoft.com/office/officeart/2017/3/layout/DropPinTimeline#2"/>
    <dgm:cxn modelId="{417FAAEF-B63F-4DE4-9FB7-64A285311177}" type="presParOf" srcId="{DCD0AC65-403F-4742-B14B-7012AFD2A0D3}" destId="{36EAF7F9-5AC6-4478-A931-8A5E17EC7EDA}" srcOrd="3" destOrd="0" presId="urn:microsoft.com/office/officeart/2017/3/layout/DropPinTimeline#2"/>
    <dgm:cxn modelId="{C2FB60AC-6638-417D-AF22-BF4B75379202}" type="presParOf" srcId="{DCD0AC65-403F-4742-B14B-7012AFD2A0D3}" destId="{D628E339-EFB8-49B3-B183-490B2A9F19A2}" srcOrd="4" destOrd="0" presId="urn:microsoft.com/office/officeart/2017/3/layout/DropPinTimeline#2"/>
    <dgm:cxn modelId="{4335640D-642A-4F47-A382-A063000803D5}" type="presParOf" srcId="{DCD0AC65-403F-4742-B14B-7012AFD2A0D3}" destId="{904A3FD7-23FE-46E5-B3C1-3520BE5AF0A8}" srcOrd="5" destOrd="0" presId="urn:microsoft.com/office/officeart/2017/3/layout/DropPinTimeline#2"/>
    <dgm:cxn modelId="{C80E96B9-55EC-4436-8B44-13E81E141AF8}" type="presParOf" srcId="{46D0A0B6-99C1-4C93-9D07-D394FCD06FBC}" destId="{D51B2AE1-D0BA-407D-81F6-0A46BDCC2ACC}" srcOrd="13" destOrd="0" presId="urn:microsoft.com/office/officeart/2017/3/layout/DropPinTimeline#2"/>
    <dgm:cxn modelId="{B82D3EF9-0CB6-41ED-BAED-9F2142522A4B}" type="presParOf" srcId="{46D0A0B6-99C1-4C93-9D07-D394FCD06FBC}" destId="{1F47542D-C02E-4575-8274-E316930C2D87}" srcOrd="14" destOrd="0" presId="urn:microsoft.com/office/officeart/2017/3/layout/DropPinTimeline#2"/>
    <dgm:cxn modelId="{4DEACFD6-D1C6-4B72-9150-281FDA7CCF86}" type="presParOf" srcId="{1F47542D-C02E-4575-8274-E316930C2D87}" destId="{05D958D1-23A9-4027-8144-BA74B29CB9C3}" srcOrd="0" destOrd="0" presId="urn:microsoft.com/office/officeart/2017/3/layout/DropPinTimeline#2"/>
    <dgm:cxn modelId="{D4CAF6AC-D9F4-43EE-A61E-9CA14EA2B5D7}" type="presParOf" srcId="{1F47542D-C02E-4575-8274-E316930C2D87}" destId="{9675E6F1-90DE-44E5-8909-04C1363BCACA}" srcOrd="1" destOrd="0" presId="urn:microsoft.com/office/officeart/2017/3/layout/DropPinTimeline#2"/>
    <dgm:cxn modelId="{DDE98F5C-8425-400D-8513-39E9152E14E1}" type="presParOf" srcId="{9675E6F1-90DE-44E5-8909-04C1363BCACA}" destId="{B079CD69-4F3F-4FF3-864C-F535C1B87061}" srcOrd="0" destOrd="0" presId="urn:microsoft.com/office/officeart/2017/3/layout/DropPinTimeline#2"/>
    <dgm:cxn modelId="{7DFBA35F-C900-4C3D-91A2-A9287EFB98FB}" type="presParOf" srcId="{9675E6F1-90DE-44E5-8909-04C1363BCACA}" destId="{56FAC896-F7A9-4B8B-8C01-895188D17985}" srcOrd="1" destOrd="0" presId="urn:microsoft.com/office/officeart/2017/3/layout/DropPinTimeline#2"/>
    <dgm:cxn modelId="{310FA074-7391-4268-8468-662B6B8AA530}" type="presParOf" srcId="{1F47542D-C02E-4575-8274-E316930C2D87}" destId="{52F0FB37-33DC-4F41-85A1-52D2DC02F205}" srcOrd="2" destOrd="0" presId="urn:microsoft.com/office/officeart/2017/3/layout/DropPinTimeline#2"/>
    <dgm:cxn modelId="{0CFEBAB1-C26D-48D7-B3A7-BF2C844C5A87}" type="presParOf" srcId="{1F47542D-C02E-4575-8274-E316930C2D87}" destId="{E3C68463-CA2D-441F-891A-3536F67AC25F}" srcOrd="3" destOrd="0" presId="urn:microsoft.com/office/officeart/2017/3/layout/DropPinTimeline#2"/>
    <dgm:cxn modelId="{C416C846-C4DF-492E-AA9C-5DA15E3F1CDC}" type="presParOf" srcId="{1F47542D-C02E-4575-8274-E316930C2D87}" destId="{2A60B37F-94B7-4830-8F57-3E8D9E067521}" srcOrd="4" destOrd="0" presId="urn:microsoft.com/office/officeart/2017/3/layout/DropPinTimeline#2"/>
    <dgm:cxn modelId="{94C6016F-6615-4E26-8EB3-78D78B7616D4}" type="presParOf" srcId="{1F47542D-C02E-4575-8274-E316930C2D87}" destId="{11614BCE-B997-49E8-BF8D-A859C02480B3}" srcOrd="5" destOrd="0" presId="urn:microsoft.com/office/officeart/2017/3/layout/DropPinTimeline#2"/>
    <dgm:cxn modelId="{6BF12D10-83C5-4BAC-942E-E70DA89A53C1}" type="presParOf" srcId="{46D0A0B6-99C1-4C93-9D07-D394FCD06FBC}" destId="{934C70F0-7755-4601-8448-9B043CA97082}" srcOrd="15" destOrd="0" presId="urn:microsoft.com/office/officeart/2017/3/layout/DropPinTimeline#2"/>
    <dgm:cxn modelId="{FE1BC7F1-2D69-4985-9BAF-171BB6ED10F0}" type="presParOf" srcId="{46D0A0B6-99C1-4C93-9D07-D394FCD06FBC}" destId="{04A88F53-4548-4F75-B727-957747621E79}" srcOrd="16" destOrd="0" presId="urn:microsoft.com/office/officeart/2017/3/layout/DropPinTimeline#2"/>
    <dgm:cxn modelId="{E871F138-8519-4CB1-AB4E-B7AC564274CD}" type="presParOf" srcId="{04A88F53-4548-4F75-B727-957747621E79}" destId="{E4D67767-A785-49BD-951B-98D8FC4BD487}" srcOrd="0" destOrd="0" presId="urn:microsoft.com/office/officeart/2017/3/layout/DropPinTimeline#2"/>
    <dgm:cxn modelId="{B0169D1C-FA7D-465A-8868-BBA53F5A1280}" type="presParOf" srcId="{04A88F53-4548-4F75-B727-957747621E79}" destId="{210001BC-A19C-4AAE-9F25-30515FEC6FC5}" srcOrd="1" destOrd="0" presId="urn:microsoft.com/office/officeart/2017/3/layout/DropPinTimeline#2"/>
    <dgm:cxn modelId="{1BD005F3-FEDC-42DC-8F34-9BD8C3866402}" type="presParOf" srcId="{210001BC-A19C-4AAE-9F25-30515FEC6FC5}" destId="{2DCB6F97-B933-48C6-A751-53F8CC8E9F22}" srcOrd="0" destOrd="0" presId="urn:microsoft.com/office/officeart/2017/3/layout/DropPinTimeline#2"/>
    <dgm:cxn modelId="{4AF77D39-F3C2-4254-B4E3-B4740C2E5C37}" type="presParOf" srcId="{210001BC-A19C-4AAE-9F25-30515FEC6FC5}" destId="{D325B89B-661D-4551-ABFD-D1AC01947E2C}" srcOrd="1" destOrd="0" presId="urn:microsoft.com/office/officeart/2017/3/layout/DropPinTimeline#2"/>
    <dgm:cxn modelId="{CFCE8A73-A483-4723-ADC7-4F13C0E0F003}" type="presParOf" srcId="{04A88F53-4548-4F75-B727-957747621E79}" destId="{158552AD-743B-4AC4-840A-6291CBD9A20D}" srcOrd="2" destOrd="0" presId="urn:microsoft.com/office/officeart/2017/3/layout/DropPinTimeline#2"/>
    <dgm:cxn modelId="{F1473BFC-024D-4F61-92AF-DAF68F9C75B0}" type="presParOf" srcId="{04A88F53-4548-4F75-B727-957747621E79}" destId="{5AABE0C3-8E74-4143-9DB1-F9B53CAB7BB9}" srcOrd="3" destOrd="0" presId="urn:microsoft.com/office/officeart/2017/3/layout/DropPinTimeline#2"/>
    <dgm:cxn modelId="{473C0BED-7B75-486E-9876-C195CBFB6FC7}" type="presParOf" srcId="{04A88F53-4548-4F75-B727-957747621E79}" destId="{B1D1367E-4395-4C49-881C-FF7DBF21DB19}" srcOrd="4" destOrd="0" presId="urn:microsoft.com/office/officeart/2017/3/layout/DropPinTimeline#2"/>
    <dgm:cxn modelId="{8910D236-C8C2-4D41-9AA4-01B17DC9AB5E}" type="presParOf" srcId="{04A88F53-4548-4F75-B727-957747621E79}" destId="{12DFF0F9-3FC1-484F-A6E4-6B7CA58A980D}" srcOrd="5" destOrd="0" presId="urn:microsoft.com/office/officeart/2017/3/layout/DropPinTimeline#2"/>
    <dgm:cxn modelId="{AE9C8710-990C-4226-BE9C-3001545CA74A}" type="presParOf" srcId="{46D0A0B6-99C1-4C93-9D07-D394FCD06FBC}" destId="{60D58F41-2158-41C2-97C4-783478A229FC}" srcOrd="17" destOrd="0" presId="urn:microsoft.com/office/officeart/2017/3/layout/DropPinTimeline#2"/>
    <dgm:cxn modelId="{39030EE9-92AF-4D5B-AC1E-1104002D6905}" type="presParOf" srcId="{46D0A0B6-99C1-4C93-9D07-D394FCD06FBC}" destId="{6327E656-C08F-4E7C-8BDF-7E3455399F17}" srcOrd="18" destOrd="0" presId="urn:microsoft.com/office/officeart/2017/3/layout/DropPinTimeline#2"/>
    <dgm:cxn modelId="{B6DF7419-BBFE-406C-9897-5BF4C0CAD26C}" type="presParOf" srcId="{6327E656-C08F-4E7C-8BDF-7E3455399F17}" destId="{910E6F5F-7056-4E1F-A55D-38D8E84A7709}" srcOrd="0" destOrd="0" presId="urn:microsoft.com/office/officeart/2017/3/layout/DropPinTimeline#2"/>
    <dgm:cxn modelId="{5141C344-D9D9-49B2-B1FD-F766AF0FE8E6}" type="presParOf" srcId="{6327E656-C08F-4E7C-8BDF-7E3455399F17}" destId="{108DEB73-8869-4BFA-BDE0-84ED7A84D7A9}" srcOrd="1" destOrd="0" presId="urn:microsoft.com/office/officeart/2017/3/layout/DropPinTimeline#2"/>
    <dgm:cxn modelId="{CCE4B2C6-13DC-4436-B0B9-644BCA2D09A6}" type="presParOf" srcId="{108DEB73-8869-4BFA-BDE0-84ED7A84D7A9}" destId="{63A706CA-C7B9-4C49-AEE8-8721810B9B7A}" srcOrd="0" destOrd="0" presId="urn:microsoft.com/office/officeart/2017/3/layout/DropPinTimeline#2"/>
    <dgm:cxn modelId="{D88143D6-09AE-4234-BA01-72AA7C7C8AFD}" type="presParOf" srcId="{108DEB73-8869-4BFA-BDE0-84ED7A84D7A9}" destId="{F923C8F8-CBBF-4735-8864-ABDA10A4D169}" srcOrd="1" destOrd="0" presId="urn:microsoft.com/office/officeart/2017/3/layout/DropPinTimeline#2"/>
    <dgm:cxn modelId="{63C9F6B6-0842-4227-A9A5-7DFC555D70C5}" type="presParOf" srcId="{6327E656-C08F-4E7C-8BDF-7E3455399F17}" destId="{DD4C55BD-7F1D-44AB-8645-498827C6691D}" srcOrd="2" destOrd="0" presId="urn:microsoft.com/office/officeart/2017/3/layout/DropPinTimeline#2"/>
    <dgm:cxn modelId="{2272F51F-E367-4EF9-A94A-10110FAAF48A}" type="presParOf" srcId="{6327E656-C08F-4E7C-8BDF-7E3455399F17}" destId="{56FDDE67-3B5A-4C0F-AAC7-0B4364D21032}" srcOrd="3" destOrd="0" presId="urn:microsoft.com/office/officeart/2017/3/layout/DropPinTimeline#2"/>
    <dgm:cxn modelId="{2BF6B2B3-FBFE-4BBD-9990-C5B5E2A06A1E}" type="presParOf" srcId="{6327E656-C08F-4E7C-8BDF-7E3455399F17}" destId="{9AB53359-407E-49DD-BC18-32D7DE556218}" srcOrd="4" destOrd="0" presId="urn:microsoft.com/office/officeart/2017/3/layout/DropPinTimeline#2"/>
    <dgm:cxn modelId="{FB057650-C25F-4C40-8500-FF76D7DE1A33}" type="presParOf" srcId="{6327E656-C08F-4E7C-8BDF-7E3455399F17}" destId="{56F966B0-E641-46D8-8973-48696AE93443}" srcOrd="5" destOrd="0" presId="urn:microsoft.com/office/officeart/2017/3/layout/DropPinTimeline#2"/>
    <dgm:cxn modelId="{FF682D4D-C825-4ED2-AABF-8F4A299D7ACE}" type="presParOf" srcId="{46D0A0B6-99C1-4C93-9D07-D394FCD06FBC}" destId="{737E889E-11AA-47F0-BBE9-28A7DA37AE48}" srcOrd="19" destOrd="0" presId="urn:microsoft.com/office/officeart/2017/3/layout/DropPinTimeline#2"/>
    <dgm:cxn modelId="{AC69C6B7-F051-4BA6-95E2-19E3A62EF14D}" type="presParOf" srcId="{46D0A0B6-99C1-4C93-9D07-D394FCD06FBC}" destId="{B360A638-157F-4CA4-A280-3933FA1397F4}" srcOrd="20" destOrd="0" presId="urn:microsoft.com/office/officeart/2017/3/layout/DropPinTimeline#2"/>
    <dgm:cxn modelId="{A22E6418-E62E-4E7B-AFAC-E7E7341A9209}" type="presParOf" srcId="{B360A638-157F-4CA4-A280-3933FA1397F4}" destId="{C94F2F29-B3C0-4AA3-8CA9-D3491CCF4334}" srcOrd="0" destOrd="0" presId="urn:microsoft.com/office/officeart/2017/3/layout/DropPinTimeline#2"/>
    <dgm:cxn modelId="{71E2F523-94D1-4295-A3A2-A7C86C502A7E}" type="presParOf" srcId="{B360A638-157F-4CA4-A280-3933FA1397F4}" destId="{75A1928A-9A2E-4976-8B8F-609FDBB140AF}" srcOrd="1" destOrd="0" presId="urn:microsoft.com/office/officeart/2017/3/layout/DropPinTimeline#2"/>
    <dgm:cxn modelId="{198CF37B-46D9-455C-A6B2-B758C44266DF}" type="presParOf" srcId="{75A1928A-9A2E-4976-8B8F-609FDBB140AF}" destId="{08A72031-FE10-49A1-9564-439E47509A61}" srcOrd="0" destOrd="0" presId="urn:microsoft.com/office/officeart/2017/3/layout/DropPinTimeline#2"/>
    <dgm:cxn modelId="{50FAFCBD-1D65-4C01-ABF1-59D73454C858}" type="presParOf" srcId="{75A1928A-9A2E-4976-8B8F-609FDBB140AF}" destId="{0A8A79EE-2057-49C7-A21F-C4CC9BB57E24}" srcOrd="1" destOrd="0" presId="urn:microsoft.com/office/officeart/2017/3/layout/DropPinTimeline#2"/>
    <dgm:cxn modelId="{0B7D9053-C6D8-4F31-98A0-5CA492FF7D63}" type="presParOf" srcId="{B360A638-157F-4CA4-A280-3933FA1397F4}" destId="{6570B502-D2DE-4DA6-910E-11F4CC04BE5D}" srcOrd="2" destOrd="0" presId="urn:microsoft.com/office/officeart/2017/3/layout/DropPinTimeline#2"/>
    <dgm:cxn modelId="{065C0940-3084-4CBE-A28F-EDF0C065993E}" type="presParOf" srcId="{B360A638-157F-4CA4-A280-3933FA1397F4}" destId="{3A1D35CA-4FC7-4DA1-8237-7B3406B814AB}" srcOrd="3" destOrd="0" presId="urn:microsoft.com/office/officeart/2017/3/layout/DropPinTimeline#2"/>
    <dgm:cxn modelId="{9A9E52AF-1B66-4331-AEBE-E46FBA2F8C98}" type="presParOf" srcId="{B360A638-157F-4CA4-A280-3933FA1397F4}" destId="{D7515E2B-1A6A-4263-9CEE-48279B427672}" srcOrd="4" destOrd="0" presId="urn:microsoft.com/office/officeart/2017/3/layout/DropPinTimeline#2"/>
    <dgm:cxn modelId="{E7E9CFCD-221E-4433-84D5-03169220C6C7}" type="presParOf" srcId="{B360A638-157F-4CA4-A280-3933FA1397F4}" destId="{B45042CD-28C6-4AD2-9853-09DD56522237}" srcOrd="5" destOrd="0" presId="urn:microsoft.com/office/officeart/2017/3/layout/DropPinTimeline#2"/>
    <dgm:cxn modelId="{15D6A62A-CF1E-492B-8E9C-C821F9770AF5}" type="presParOf" srcId="{46D0A0B6-99C1-4C93-9D07-D394FCD06FBC}" destId="{35A74B71-A714-47F0-8597-133F4B81C62C}" srcOrd="21" destOrd="0" presId="urn:microsoft.com/office/officeart/2017/3/layout/DropPinTimeline#2"/>
    <dgm:cxn modelId="{D80237A2-C545-4635-BED4-D19F45015CB6}" type="presParOf" srcId="{46D0A0B6-99C1-4C93-9D07-D394FCD06FBC}" destId="{040C87CD-3957-4216-9FE9-616BECE30589}" srcOrd="22" destOrd="0" presId="urn:microsoft.com/office/officeart/2017/3/layout/DropPinTimeline#2"/>
    <dgm:cxn modelId="{A5D18D4C-D518-46EF-B8E9-98967F4A0CCB}" type="presParOf" srcId="{040C87CD-3957-4216-9FE9-616BECE30589}" destId="{DE22486F-742B-4241-A99D-B9DA12108A21}" srcOrd="0" destOrd="0" presId="urn:microsoft.com/office/officeart/2017/3/layout/DropPinTimeline#2"/>
    <dgm:cxn modelId="{52D26F93-0FCC-4A69-A025-01598087C760}" type="presParOf" srcId="{040C87CD-3957-4216-9FE9-616BECE30589}" destId="{81941111-E017-4DC5-B4E9-DE008181DE79}" srcOrd="1" destOrd="0" presId="urn:microsoft.com/office/officeart/2017/3/layout/DropPinTimeline#2"/>
    <dgm:cxn modelId="{CF3B9026-F109-4C3C-9A26-34F7130C461E}" type="presParOf" srcId="{81941111-E017-4DC5-B4E9-DE008181DE79}" destId="{D84A1859-08EF-45DE-98E9-6183ABC70357}" srcOrd="0" destOrd="0" presId="urn:microsoft.com/office/officeart/2017/3/layout/DropPinTimeline#2"/>
    <dgm:cxn modelId="{9FDAA201-C69E-42BE-B732-F6D9450F9B8F}" type="presParOf" srcId="{81941111-E017-4DC5-B4E9-DE008181DE79}" destId="{572076ED-E979-44DD-AA73-0D718DA7DE29}" srcOrd="1" destOrd="0" presId="urn:microsoft.com/office/officeart/2017/3/layout/DropPinTimeline#2"/>
    <dgm:cxn modelId="{F75431C2-0CAB-4852-A5E1-7865F16B44D5}" type="presParOf" srcId="{040C87CD-3957-4216-9FE9-616BECE30589}" destId="{5FCAF842-424B-4185-A937-9FEF21D4AE1C}" srcOrd="2" destOrd="0" presId="urn:microsoft.com/office/officeart/2017/3/layout/DropPinTimeline#2"/>
    <dgm:cxn modelId="{77DFD386-D057-40E1-B21A-F42F16571583}" type="presParOf" srcId="{040C87CD-3957-4216-9FE9-616BECE30589}" destId="{D17B12A1-1347-47E9-ABCC-106F4097A6D3}" srcOrd="3" destOrd="0" presId="urn:microsoft.com/office/officeart/2017/3/layout/DropPinTimeline#2"/>
    <dgm:cxn modelId="{9B792C79-EE0B-450D-8C58-136168507CBE}" type="presParOf" srcId="{040C87CD-3957-4216-9FE9-616BECE30589}" destId="{893887EA-D17A-4C02-9DC8-EDF4E8A6A94C}" srcOrd="4" destOrd="0" presId="urn:microsoft.com/office/officeart/2017/3/layout/DropPinTimeline#2"/>
    <dgm:cxn modelId="{CACC5C93-6636-487C-A6DA-B3B57E9D72DB}" type="presParOf" srcId="{040C87CD-3957-4216-9FE9-616BECE30589}" destId="{FFC81F10-A039-458E-BD37-395B7C36E59D}" srcOrd="5" destOrd="0" presId="urn:microsoft.com/office/officeart/2017/3/layout/DropPinTimeline#2"/>
    <dgm:cxn modelId="{C47E49B2-640B-4FA6-9911-9D3D70A3A6EC}" type="presParOf" srcId="{46D0A0B6-99C1-4C93-9D07-D394FCD06FBC}" destId="{D8AE8F8B-C04E-4DDC-BD6E-877B4DAD514F}" srcOrd="23" destOrd="0" presId="urn:microsoft.com/office/officeart/2017/3/layout/DropPinTimeline#2"/>
    <dgm:cxn modelId="{EC66525F-9B6D-4039-A728-917C0C4ABCFC}" type="presParOf" srcId="{46D0A0B6-99C1-4C93-9D07-D394FCD06FBC}" destId="{27563DE8-1CB0-4DD0-A342-1E66AAE8B498}" srcOrd="24" destOrd="0" presId="urn:microsoft.com/office/officeart/2017/3/layout/DropPinTimeline#2"/>
    <dgm:cxn modelId="{A66D87E5-866A-4459-9445-E36B420FB977}" type="presParOf" srcId="{27563DE8-1CB0-4DD0-A342-1E66AAE8B498}" destId="{22A755A7-80B8-452F-A42C-2AD6B8707287}" srcOrd="0" destOrd="0" presId="urn:microsoft.com/office/officeart/2017/3/layout/DropPinTimeline#2"/>
    <dgm:cxn modelId="{CC49B975-6A42-49DC-BF58-D58D2E5BC142}" type="presParOf" srcId="{27563DE8-1CB0-4DD0-A342-1E66AAE8B498}" destId="{3ABA8852-391A-4625-BFE9-4EB3881CD2A4}" srcOrd="1" destOrd="0" presId="urn:microsoft.com/office/officeart/2017/3/layout/DropPinTimeline#2"/>
    <dgm:cxn modelId="{B03DD921-7E81-4BEE-9694-373D9D42ACD0}" type="presParOf" srcId="{3ABA8852-391A-4625-BFE9-4EB3881CD2A4}" destId="{79178804-E255-4464-BC5C-0AA58A5A4D45}" srcOrd="0" destOrd="0" presId="urn:microsoft.com/office/officeart/2017/3/layout/DropPinTimeline#2"/>
    <dgm:cxn modelId="{2980AC89-D570-4435-B0E4-14624AFA4A1A}" type="presParOf" srcId="{3ABA8852-391A-4625-BFE9-4EB3881CD2A4}" destId="{E922B7E0-B57C-4551-B96D-2F2C0719A5B6}" srcOrd="1" destOrd="0" presId="urn:microsoft.com/office/officeart/2017/3/layout/DropPinTimeline#2"/>
    <dgm:cxn modelId="{26F1EF73-9497-4610-A604-5D4B572D8D32}" type="presParOf" srcId="{27563DE8-1CB0-4DD0-A342-1E66AAE8B498}" destId="{615904AA-D252-46F1-BDC9-1517767556E0}" srcOrd="2" destOrd="0" presId="urn:microsoft.com/office/officeart/2017/3/layout/DropPinTimeline#2"/>
    <dgm:cxn modelId="{8B9A8173-F21B-4250-B60A-AC9970352587}" type="presParOf" srcId="{27563DE8-1CB0-4DD0-A342-1E66AAE8B498}" destId="{C493F16A-BD38-4B56-B63A-9E27F9E41A77}" srcOrd="3" destOrd="0" presId="urn:microsoft.com/office/officeart/2017/3/layout/DropPinTimeline#2"/>
    <dgm:cxn modelId="{FF733858-F642-47D6-96B7-6798D00E00F7}" type="presParOf" srcId="{27563DE8-1CB0-4DD0-A342-1E66AAE8B498}" destId="{0B991AE1-03DF-45FD-8BBF-94703686A06D}" srcOrd="4" destOrd="0" presId="urn:microsoft.com/office/officeart/2017/3/layout/DropPinTimeline#2"/>
    <dgm:cxn modelId="{352C62EA-147D-4231-A618-0BF5172BEC2C}" type="presParOf" srcId="{27563DE8-1CB0-4DD0-A342-1E66AAE8B498}" destId="{7A75F465-4F11-4781-9394-90BABF1664C3}" srcOrd="5" destOrd="0" presId="urn:microsoft.com/office/officeart/2017/3/layout/DropPinTimeline#2"/>
    <dgm:cxn modelId="{808C9E0A-0D7F-4C34-95C6-C5E9E7BDB0AE}" type="presParOf" srcId="{46D0A0B6-99C1-4C93-9D07-D394FCD06FBC}" destId="{95A1C704-98AF-4B59-AE57-4AD27E28BD2D}" srcOrd="25" destOrd="0" presId="urn:microsoft.com/office/officeart/2017/3/layout/DropPinTimeline#2"/>
    <dgm:cxn modelId="{E711630F-F1A7-45A4-8930-115F6511F13A}" type="presParOf" srcId="{46D0A0B6-99C1-4C93-9D07-D394FCD06FBC}" destId="{FE1DC94F-965B-424A-9E32-7F74823B6C3F}" srcOrd="26" destOrd="0" presId="urn:microsoft.com/office/officeart/2017/3/layout/DropPinTimeline#2"/>
    <dgm:cxn modelId="{975D9A1A-AF6C-4069-8F4F-A0C43CBC224B}" type="presParOf" srcId="{FE1DC94F-965B-424A-9E32-7F74823B6C3F}" destId="{382ED007-0EBF-493C-A920-2DE1ED25AA6D}" srcOrd="0" destOrd="0" presId="urn:microsoft.com/office/officeart/2017/3/layout/DropPinTimeline#2"/>
    <dgm:cxn modelId="{D6ACD150-12BD-4A5D-B63C-C4DF1A3A077E}" type="presParOf" srcId="{FE1DC94F-965B-424A-9E32-7F74823B6C3F}" destId="{99044375-959B-44E6-8B93-54ADBB6E2725}" srcOrd="1" destOrd="0" presId="urn:microsoft.com/office/officeart/2017/3/layout/DropPinTimeline#2"/>
    <dgm:cxn modelId="{1C3D951D-8DCF-4AEA-B27F-B014C3B53DDA}" type="presParOf" srcId="{99044375-959B-44E6-8B93-54ADBB6E2725}" destId="{118570BE-901A-49B6-ABA2-E0E0361A153E}" srcOrd="0" destOrd="0" presId="urn:microsoft.com/office/officeart/2017/3/layout/DropPinTimeline#2"/>
    <dgm:cxn modelId="{F64492D1-CF70-474A-A95C-12903F9F0206}" type="presParOf" srcId="{99044375-959B-44E6-8B93-54ADBB6E2725}" destId="{3E84BAAC-54BB-4993-B47E-7130ABC83718}" srcOrd="1" destOrd="0" presId="urn:microsoft.com/office/officeart/2017/3/layout/DropPinTimeline#2"/>
    <dgm:cxn modelId="{2BF6D205-4454-42FD-AA37-7978536094C7}" type="presParOf" srcId="{FE1DC94F-965B-424A-9E32-7F74823B6C3F}" destId="{90630412-5EC1-4D5D-9312-A2E7B83CCEED}" srcOrd="2" destOrd="0" presId="urn:microsoft.com/office/officeart/2017/3/layout/DropPinTimeline#2"/>
    <dgm:cxn modelId="{6E2B5A54-D37D-45CC-9FEB-3DAA0F47AECE}" type="presParOf" srcId="{FE1DC94F-965B-424A-9E32-7F74823B6C3F}" destId="{3E21965E-0128-4381-A564-413BB05AED4B}" srcOrd="3" destOrd="0" presId="urn:microsoft.com/office/officeart/2017/3/layout/DropPinTimeline#2"/>
    <dgm:cxn modelId="{6A244ED7-09B9-459E-8C59-3E4ABD44348D}" type="presParOf" srcId="{FE1DC94F-965B-424A-9E32-7F74823B6C3F}" destId="{7240623C-9E59-48ED-BDEB-017165276E05}" srcOrd="4" destOrd="0" presId="urn:microsoft.com/office/officeart/2017/3/layout/DropPinTimeline#2"/>
    <dgm:cxn modelId="{4A4F2276-720E-4895-AC5D-6FCB59867DF8}" type="presParOf" srcId="{FE1DC94F-965B-424A-9E32-7F74823B6C3F}" destId="{04F3D6FE-8E63-442B-BB50-CCF0D81B1788}" srcOrd="5" destOrd="0" presId="urn:microsoft.com/office/officeart/2017/3/layout/DropPinTimeline#2"/>
    <dgm:cxn modelId="{58363D47-0132-4B34-AC5D-D3916C122B8B}" type="presParOf" srcId="{46D0A0B6-99C1-4C93-9D07-D394FCD06FBC}" destId="{59FE3D67-DF5A-4CC8-98A4-28C4DDACED3E}" srcOrd="27" destOrd="0" presId="urn:microsoft.com/office/officeart/2017/3/layout/DropPinTimeline#2"/>
    <dgm:cxn modelId="{7CC173A9-D705-44F6-A7F7-0DB95F50E8DF}" type="presParOf" srcId="{46D0A0B6-99C1-4C93-9D07-D394FCD06FBC}" destId="{F40D49BF-13BB-4D14-8716-5BCC99D32EC9}" srcOrd="28" destOrd="0" presId="urn:microsoft.com/office/officeart/2017/3/layout/DropPinTimeline#2"/>
    <dgm:cxn modelId="{59E7FA51-A09E-404C-BD32-550E09A176E9}" type="presParOf" srcId="{F40D49BF-13BB-4D14-8716-5BCC99D32EC9}" destId="{468870A9-601E-4832-872F-36BEA47BA1B3}" srcOrd="0" destOrd="0" presId="urn:microsoft.com/office/officeart/2017/3/layout/DropPinTimeline#2"/>
    <dgm:cxn modelId="{A9585F41-B696-43EB-8045-8B03FBB82223}" type="presParOf" srcId="{F40D49BF-13BB-4D14-8716-5BCC99D32EC9}" destId="{630E75E6-AD1C-4D78-AD01-5AF50B8CD62D}" srcOrd="1" destOrd="0" presId="urn:microsoft.com/office/officeart/2017/3/layout/DropPinTimeline#2"/>
    <dgm:cxn modelId="{87587342-D78C-45D8-9DA0-F256F5FE1B61}" type="presParOf" srcId="{630E75E6-AD1C-4D78-AD01-5AF50B8CD62D}" destId="{D7C17183-039E-45A0-8DAC-024E3F6324AB}" srcOrd="0" destOrd="0" presId="urn:microsoft.com/office/officeart/2017/3/layout/DropPinTimeline#2"/>
    <dgm:cxn modelId="{365CABA6-74A5-436A-B099-D747DDDD94ED}" type="presParOf" srcId="{630E75E6-AD1C-4D78-AD01-5AF50B8CD62D}" destId="{A74D2C83-0513-43A6-A8FE-6014392E1EBF}" srcOrd="1" destOrd="0" presId="urn:microsoft.com/office/officeart/2017/3/layout/DropPinTimeline#2"/>
    <dgm:cxn modelId="{C88B3CDE-8B4D-49C2-84CE-2A887A71C015}" type="presParOf" srcId="{F40D49BF-13BB-4D14-8716-5BCC99D32EC9}" destId="{0F78C5CC-ECAC-497D-88A6-5E4DEDD8FE6C}" srcOrd="2" destOrd="0" presId="urn:microsoft.com/office/officeart/2017/3/layout/DropPinTimeline#2"/>
    <dgm:cxn modelId="{41E6C781-B758-4759-8046-C8682CF5D360}" type="presParOf" srcId="{F40D49BF-13BB-4D14-8716-5BCC99D32EC9}" destId="{BFC6E0C0-1335-4C5C-8288-FB3AD8962580}" srcOrd="3" destOrd="0" presId="urn:microsoft.com/office/officeart/2017/3/layout/DropPinTimeline#2"/>
    <dgm:cxn modelId="{EFFBFBD5-C322-4120-A070-1A14D63D9C60}" type="presParOf" srcId="{F40D49BF-13BB-4D14-8716-5BCC99D32EC9}" destId="{99930C4E-FFE6-4C81-8FC1-5B9DA5CD88F7}" srcOrd="4" destOrd="0" presId="urn:microsoft.com/office/officeart/2017/3/layout/DropPinTimeline#2"/>
    <dgm:cxn modelId="{93CA5CA3-0E18-4B88-9FB1-D8579FFDD90F}" type="presParOf" srcId="{F40D49BF-13BB-4D14-8716-5BCC99D32EC9}" destId="{0812276A-4AB3-45FA-ABEC-EDBFC530FA41}" srcOrd="5" destOrd="0" presId="urn:microsoft.com/office/officeart/2017/3/layout/DropPin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E43B4A-39E6-4571-A446-169E5C96683F}"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8A55C39C-CE78-4B62-B261-1F0937E1D574}">
      <dgm:prSet phldrT="[Text]"/>
      <dgm:spPr/>
      <dgm:t>
        <a:bodyPr/>
        <a:lstStyle/>
        <a:p>
          <a:r>
            <a:rPr lang="en-US"/>
            <a:t>Create Floating Zone</a:t>
          </a:r>
        </a:p>
      </dgm:t>
    </dgm:pt>
    <dgm:pt modelId="{29DC7E42-3926-4929-B6FD-FF6446BDB302}" type="parTrans" cxnId="{4FA3AE25-6070-428E-BFE4-B8A62674E724}">
      <dgm:prSet/>
      <dgm:spPr/>
      <dgm:t>
        <a:bodyPr/>
        <a:lstStyle/>
        <a:p>
          <a:endParaRPr lang="en-US"/>
        </a:p>
      </dgm:t>
    </dgm:pt>
    <dgm:pt modelId="{C1146548-8321-40AD-990B-DA8D7447A687}" type="sibTrans" cxnId="{4FA3AE25-6070-428E-BFE4-B8A62674E724}">
      <dgm:prSet/>
      <dgm:spPr/>
      <dgm:t>
        <a:bodyPr/>
        <a:lstStyle/>
        <a:p>
          <a:endParaRPr lang="en-US"/>
        </a:p>
      </dgm:t>
    </dgm:pt>
    <dgm:pt modelId="{7B55B37B-4D9A-424D-9293-C7A0E173FD4C}">
      <dgm:prSet phldrT="[Text]"/>
      <dgm:spPr/>
      <dgm:t>
        <a:bodyPr anchor="ctr"/>
        <a:lstStyle/>
        <a:p>
          <a:r>
            <a:rPr lang="en-US"/>
            <a:t>Tethering Rules</a:t>
          </a:r>
        </a:p>
      </dgm:t>
    </dgm:pt>
    <dgm:pt modelId="{B54B3068-DDE5-4091-A8A4-7628C2D667AE}" type="parTrans" cxnId="{E78352B3-A531-4087-B8D3-1E1C01E61FE2}">
      <dgm:prSet/>
      <dgm:spPr/>
      <dgm:t>
        <a:bodyPr/>
        <a:lstStyle/>
        <a:p>
          <a:endParaRPr lang="en-US"/>
        </a:p>
      </dgm:t>
    </dgm:pt>
    <dgm:pt modelId="{681C0FBA-1130-46EB-9065-A362286B3136}" type="sibTrans" cxnId="{E78352B3-A531-4087-B8D3-1E1C01E61FE2}">
      <dgm:prSet/>
      <dgm:spPr/>
      <dgm:t>
        <a:bodyPr/>
        <a:lstStyle/>
        <a:p>
          <a:endParaRPr lang="en-US"/>
        </a:p>
      </dgm:t>
    </dgm:pt>
    <dgm:pt modelId="{FC2F0823-12DD-44BD-B5C9-A64D34507B24}">
      <dgm:prSet phldrT="[Text]"/>
      <dgm:spPr/>
      <dgm:t>
        <a:bodyPr anchor="ctr"/>
        <a:lstStyle/>
        <a:p>
          <a:r>
            <a:rPr lang="en-US"/>
            <a:t>Design Rules</a:t>
          </a:r>
        </a:p>
      </dgm:t>
    </dgm:pt>
    <dgm:pt modelId="{39A7FA13-197B-41C1-B436-97B6C039A111}" type="parTrans" cxnId="{82BAEBF7-D05F-438B-BFAC-B76298C160CA}">
      <dgm:prSet/>
      <dgm:spPr/>
      <dgm:t>
        <a:bodyPr/>
        <a:lstStyle/>
        <a:p>
          <a:endParaRPr lang="en-US"/>
        </a:p>
      </dgm:t>
    </dgm:pt>
    <dgm:pt modelId="{8330AD89-B931-4FDD-B743-1270F288BCD0}" type="sibTrans" cxnId="{82BAEBF7-D05F-438B-BFAC-B76298C160CA}">
      <dgm:prSet/>
      <dgm:spPr/>
      <dgm:t>
        <a:bodyPr/>
        <a:lstStyle/>
        <a:p>
          <a:endParaRPr lang="en-US"/>
        </a:p>
      </dgm:t>
    </dgm:pt>
    <dgm:pt modelId="{2DF63D84-2A27-4115-96A7-657909F66705}">
      <dgm:prSet phldrT="[Text]"/>
      <dgm:spPr/>
      <dgm:t>
        <a:bodyPr/>
        <a:lstStyle/>
        <a:p>
          <a:r>
            <a:rPr lang="en-US"/>
            <a:t>Map Floating Zone</a:t>
          </a:r>
        </a:p>
      </dgm:t>
    </dgm:pt>
    <dgm:pt modelId="{E177EFA6-B7F2-4383-9E0D-405EA52D6684}" type="parTrans" cxnId="{7161032C-5686-45A3-9CFC-0ADFF6C125B8}">
      <dgm:prSet/>
      <dgm:spPr/>
      <dgm:t>
        <a:bodyPr/>
        <a:lstStyle/>
        <a:p>
          <a:endParaRPr lang="en-US"/>
        </a:p>
      </dgm:t>
    </dgm:pt>
    <dgm:pt modelId="{7080346F-8B89-40CC-A0E6-958DF8CBB9E8}" type="sibTrans" cxnId="{7161032C-5686-45A3-9CFC-0ADFF6C125B8}">
      <dgm:prSet/>
      <dgm:spPr/>
      <dgm:t>
        <a:bodyPr/>
        <a:lstStyle/>
        <a:p>
          <a:endParaRPr lang="en-US"/>
        </a:p>
      </dgm:t>
    </dgm:pt>
    <dgm:pt modelId="{E60E575D-A42D-4A0A-9D67-FDECF94C0A58}">
      <dgm:prSet phldrT="[Text]"/>
      <dgm:spPr/>
      <dgm:t>
        <a:bodyPr anchor="ctr"/>
        <a:lstStyle/>
        <a:p>
          <a:r>
            <a:rPr lang="en-US"/>
            <a:t> Qualify Parcel</a:t>
          </a:r>
        </a:p>
      </dgm:t>
    </dgm:pt>
    <dgm:pt modelId="{AC7F6EB4-1322-482E-A369-29DB0AC023DC}" type="parTrans" cxnId="{50C86A85-32B1-417F-A2CF-BA34C440BC6C}">
      <dgm:prSet/>
      <dgm:spPr/>
      <dgm:t>
        <a:bodyPr/>
        <a:lstStyle/>
        <a:p>
          <a:endParaRPr lang="en-US"/>
        </a:p>
      </dgm:t>
    </dgm:pt>
    <dgm:pt modelId="{1F551D2F-C8C1-4146-8356-92D9D7A98C76}" type="sibTrans" cxnId="{50C86A85-32B1-417F-A2CF-BA34C440BC6C}">
      <dgm:prSet/>
      <dgm:spPr/>
      <dgm:t>
        <a:bodyPr/>
        <a:lstStyle/>
        <a:p>
          <a:endParaRPr lang="en-US"/>
        </a:p>
      </dgm:t>
    </dgm:pt>
    <dgm:pt modelId="{AF125020-8187-4A25-93ED-5DF0DB99EF69}">
      <dgm:prSet phldrT="[Text]"/>
      <dgm:spPr/>
      <dgm:t>
        <a:bodyPr anchor="ctr"/>
        <a:lstStyle/>
        <a:p>
          <a:r>
            <a:rPr lang="en-US"/>
            <a:t> Special Permit</a:t>
          </a:r>
        </a:p>
      </dgm:t>
    </dgm:pt>
    <dgm:pt modelId="{31A504D3-FE47-4416-A7D3-B15BDB71CEE3}" type="parTrans" cxnId="{3542A05E-5AA7-4709-9686-A437262A6A28}">
      <dgm:prSet/>
      <dgm:spPr/>
      <dgm:t>
        <a:bodyPr/>
        <a:lstStyle/>
        <a:p>
          <a:endParaRPr lang="en-US"/>
        </a:p>
      </dgm:t>
    </dgm:pt>
    <dgm:pt modelId="{E3E907D5-0CFC-49E8-88B9-66E16DC3E344}" type="sibTrans" cxnId="{3542A05E-5AA7-4709-9686-A437262A6A28}">
      <dgm:prSet/>
      <dgm:spPr/>
      <dgm:t>
        <a:bodyPr/>
        <a:lstStyle/>
        <a:p>
          <a:endParaRPr lang="en-US"/>
        </a:p>
      </dgm:t>
    </dgm:pt>
    <dgm:pt modelId="{5574D0EB-6AA9-43FA-8D50-9F1E8BDDA128}" type="pres">
      <dgm:prSet presAssocID="{B0E43B4A-39E6-4571-A446-169E5C96683F}" presName="Name0" presStyleCnt="0">
        <dgm:presLayoutVars>
          <dgm:dir/>
          <dgm:resizeHandles val="exact"/>
        </dgm:presLayoutVars>
      </dgm:prSet>
      <dgm:spPr/>
    </dgm:pt>
    <dgm:pt modelId="{0983C3C4-D006-4DF4-A3FA-C31E988ABAFE}" type="pres">
      <dgm:prSet presAssocID="{8A55C39C-CE78-4B62-B261-1F0937E1D574}" presName="node" presStyleLbl="node1" presStyleIdx="0" presStyleCnt="2">
        <dgm:presLayoutVars>
          <dgm:bulletEnabled val="1"/>
        </dgm:presLayoutVars>
      </dgm:prSet>
      <dgm:spPr/>
    </dgm:pt>
    <dgm:pt modelId="{B02DDB43-00BF-4379-BAA8-48DF20273094}" type="pres">
      <dgm:prSet presAssocID="{C1146548-8321-40AD-990B-DA8D7447A687}" presName="sibTrans" presStyleLbl="sibTrans1D1" presStyleIdx="0" presStyleCnt="1"/>
      <dgm:spPr/>
    </dgm:pt>
    <dgm:pt modelId="{6B3678E0-3D4C-4FCB-8028-3791EE4A14FF}" type="pres">
      <dgm:prSet presAssocID="{C1146548-8321-40AD-990B-DA8D7447A687}" presName="connectorText" presStyleLbl="sibTrans1D1" presStyleIdx="0" presStyleCnt="1"/>
      <dgm:spPr/>
    </dgm:pt>
    <dgm:pt modelId="{DE66B0B1-1950-43B3-8F8C-21DE775F858E}" type="pres">
      <dgm:prSet presAssocID="{2DF63D84-2A27-4115-96A7-657909F66705}" presName="node" presStyleLbl="node1" presStyleIdx="1" presStyleCnt="2">
        <dgm:presLayoutVars>
          <dgm:bulletEnabled val="1"/>
        </dgm:presLayoutVars>
      </dgm:prSet>
      <dgm:spPr/>
    </dgm:pt>
  </dgm:ptLst>
  <dgm:cxnLst>
    <dgm:cxn modelId="{70113D14-BBA6-4C40-AB6D-A5DB6FF917C5}" type="presOf" srcId="{7B55B37B-4D9A-424D-9293-C7A0E173FD4C}" destId="{0983C3C4-D006-4DF4-A3FA-C31E988ABAFE}" srcOrd="0" destOrd="1" presId="urn:microsoft.com/office/officeart/2016/7/layout/RepeatingBendingProcessNew"/>
    <dgm:cxn modelId="{4FA3AE25-6070-428E-BFE4-B8A62674E724}" srcId="{B0E43B4A-39E6-4571-A446-169E5C96683F}" destId="{8A55C39C-CE78-4B62-B261-1F0937E1D574}" srcOrd="0" destOrd="0" parTransId="{29DC7E42-3926-4929-B6FD-FF6446BDB302}" sibTransId="{C1146548-8321-40AD-990B-DA8D7447A687}"/>
    <dgm:cxn modelId="{7161032C-5686-45A3-9CFC-0ADFF6C125B8}" srcId="{B0E43B4A-39E6-4571-A446-169E5C96683F}" destId="{2DF63D84-2A27-4115-96A7-657909F66705}" srcOrd="1" destOrd="0" parTransId="{E177EFA6-B7F2-4383-9E0D-405EA52D6684}" sibTransId="{7080346F-8B89-40CC-A0E6-958DF8CBB9E8}"/>
    <dgm:cxn modelId="{AD7FC52E-45B3-4959-B97F-AA8117D86FC6}" type="presOf" srcId="{E60E575D-A42D-4A0A-9D67-FDECF94C0A58}" destId="{DE66B0B1-1950-43B3-8F8C-21DE775F858E}" srcOrd="0" destOrd="1" presId="urn:microsoft.com/office/officeart/2016/7/layout/RepeatingBendingProcessNew"/>
    <dgm:cxn modelId="{3542A05E-5AA7-4709-9686-A437262A6A28}" srcId="{2DF63D84-2A27-4115-96A7-657909F66705}" destId="{AF125020-8187-4A25-93ED-5DF0DB99EF69}" srcOrd="1" destOrd="0" parTransId="{31A504D3-FE47-4416-A7D3-B15BDB71CEE3}" sibTransId="{E3E907D5-0CFC-49E8-88B9-66E16DC3E344}"/>
    <dgm:cxn modelId="{07060F6A-A1BC-4619-94F2-F0BF4C1FEDE2}" type="presOf" srcId="{8A55C39C-CE78-4B62-B261-1F0937E1D574}" destId="{0983C3C4-D006-4DF4-A3FA-C31E988ABAFE}" srcOrd="0" destOrd="0" presId="urn:microsoft.com/office/officeart/2016/7/layout/RepeatingBendingProcessNew"/>
    <dgm:cxn modelId="{B6F63E77-5453-46CD-B42C-2CE3751D0251}" type="presOf" srcId="{2DF63D84-2A27-4115-96A7-657909F66705}" destId="{DE66B0B1-1950-43B3-8F8C-21DE775F858E}" srcOrd="0" destOrd="0" presId="urn:microsoft.com/office/officeart/2016/7/layout/RepeatingBendingProcessNew"/>
    <dgm:cxn modelId="{50C86A85-32B1-417F-A2CF-BA34C440BC6C}" srcId="{2DF63D84-2A27-4115-96A7-657909F66705}" destId="{E60E575D-A42D-4A0A-9D67-FDECF94C0A58}" srcOrd="0" destOrd="0" parTransId="{AC7F6EB4-1322-482E-A369-29DB0AC023DC}" sibTransId="{1F551D2F-C8C1-4146-8356-92D9D7A98C76}"/>
    <dgm:cxn modelId="{B8AF4897-7554-4207-AF9D-D31E72A032D8}" type="presOf" srcId="{C1146548-8321-40AD-990B-DA8D7447A687}" destId="{6B3678E0-3D4C-4FCB-8028-3791EE4A14FF}" srcOrd="1" destOrd="0" presId="urn:microsoft.com/office/officeart/2016/7/layout/RepeatingBendingProcessNew"/>
    <dgm:cxn modelId="{E78352B3-A531-4087-B8D3-1E1C01E61FE2}" srcId="{8A55C39C-CE78-4B62-B261-1F0937E1D574}" destId="{7B55B37B-4D9A-424D-9293-C7A0E173FD4C}" srcOrd="0" destOrd="0" parTransId="{B54B3068-DDE5-4091-A8A4-7628C2D667AE}" sibTransId="{681C0FBA-1130-46EB-9065-A362286B3136}"/>
    <dgm:cxn modelId="{114D80BB-8F61-4DE6-84C3-836A371EAB62}" type="presOf" srcId="{FC2F0823-12DD-44BD-B5C9-A64D34507B24}" destId="{0983C3C4-D006-4DF4-A3FA-C31E988ABAFE}" srcOrd="0" destOrd="2" presId="urn:microsoft.com/office/officeart/2016/7/layout/RepeatingBendingProcessNew"/>
    <dgm:cxn modelId="{0AD4C9BB-5982-4739-9418-D8C981AD4865}" type="presOf" srcId="{AF125020-8187-4A25-93ED-5DF0DB99EF69}" destId="{DE66B0B1-1950-43B3-8F8C-21DE775F858E}" srcOrd="0" destOrd="2" presId="urn:microsoft.com/office/officeart/2016/7/layout/RepeatingBendingProcessNew"/>
    <dgm:cxn modelId="{26F6FCC1-0D28-480B-BAA8-EF341363E8C8}" type="presOf" srcId="{B0E43B4A-39E6-4571-A446-169E5C96683F}" destId="{5574D0EB-6AA9-43FA-8D50-9F1E8BDDA128}" srcOrd="0" destOrd="0" presId="urn:microsoft.com/office/officeart/2016/7/layout/RepeatingBendingProcessNew"/>
    <dgm:cxn modelId="{A7C8A6CC-76E9-491E-A769-601736116404}" type="presOf" srcId="{C1146548-8321-40AD-990B-DA8D7447A687}" destId="{B02DDB43-00BF-4379-BAA8-48DF20273094}" srcOrd="0" destOrd="0" presId="urn:microsoft.com/office/officeart/2016/7/layout/RepeatingBendingProcessNew"/>
    <dgm:cxn modelId="{82BAEBF7-D05F-438B-BFAC-B76298C160CA}" srcId="{8A55C39C-CE78-4B62-B261-1F0937E1D574}" destId="{FC2F0823-12DD-44BD-B5C9-A64D34507B24}" srcOrd="1" destOrd="0" parTransId="{39A7FA13-197B-41C1-B436-97B6C039A111}" sibTransId="{8330AD89-B931-4FDD-B743-1270F288BCD0}"/>
    <dgm:cxn modelId="{A08BDFD3-8004-4424-A72C-7EDF1B8C33F4}" type="presParOf" srcId="{5574D0EB-6AA9-43FA-8D50-9F1E8BDDA128}" destId="{0983C3C4-D006-4DF4-A3FA-C31E988ABAFE}" srcOrd="0" destOrd="0" presId="urn:microsoft.com/office/officeart/2016/7/layout/RepeatingBendingProcessNew"/>
    <dgm:cxn modelId="{75661FBC-201C-4AA5-9FA8-758B19728300}" type="presParOf" srcId="{5574D0EB-6AA9-43FA-8D50-9F1E8BDDA128}" destId="{B02DDB43-00BF-4379-BAA8-48DF20273094}" srcOrd="1" destOrd="0" presId="urn:microsoft.com/office/officeart/2016/7/layout/RepeatingBendingProcessNew"/>
    <dgm:cxn modelId="{50D87513-BD1A-4C13-9DD5-30A5D1173661}" type="presParOf" srcId="{B02DDB43-00BF-4379-BAA8-48DF20273094}" destId="{6B3678E0-3D4C-4FCB-8028-3791EE4A14FF}" srcOrd="0" destOrd="0" presId="urn:microsoft.com/office/officeart/2016/7/layout/RepeatingBendingProcessNew"/>
    <dgm:cxn modelId="{EDDAEC08-F9CA-438F-9679-D41C5BDB5D63}" type="presParOf" srcId="{5574D0EB-6AA9-43FA-8D50-9F1E8BDDA128}" destId="{DE66B0B1-1950-43B3-8F8C-21DE775F858E}" srcOrd="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B33D3D-F5D9-4BCC-A1FF-F76DAE379464}"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70090263-D33E-45CD-AD76-3729879D1B40}">
      <dgm:prSet/>
      <dgm:spPr/>
      <dgm:t>
        <a:bodyPr/>
        <a:lstStyle/>
        <a:p>
          <a:pPr>
            <a:lnSpc>
              <a:spcPct val="100000"/>
            </a:lnSpc>
          </a:pPr>
          <a:r>
            <a:rPr lang="en-US" b="1" dirty="0"/>
            <a:t>Hard Tethers</a:t>
          </a:r>
          <a:r>
            <a:rPr lang="en-US" b="0" dirty="0"/>
            <a:t>: </a:t>
          </a:r>
        </a:p>
        <a:p>
          <a:pPr>
            <a:lnSpc>
              <a:spcPct val="100000"/>
            </a:lnSpc>
          </a:pPr>
          <a:r>
            <a:rPr lang="en-US" b="0" dirty="0"/>
            <a:t>Ex. Links to arterial roads, tied to specific zones, minimum parcel size </a:t>
          </a:r>
        </a:p>
      </dgm:t>
    </dgm:pt>
    <dgm:pt modelId="{64B978E1-3A10-47FB-B624-3A873E3B43F9}" type="parTrans" cxnId="{F70E00A6-2E9C-4847-9611-90AB5ADCA60D}">
      <dgm:prSet/>
      <dgm:spPr/>
      <dgm:t>
        <a:bodyPr/>
        <a:lstStyle/>
        <a:p>
          <a:endParaRPr lang="en-US"/>
        </a:p>
      </dgm:t>
    </dgm:pt>
    <dgm:pt modelId="{1E9591B5-30A2-4EF1-9F9A-CB2DCD935F1A}" type="sibTrans" cxnId="{F70E00A6-2E9C-4847-9611-90AB5ADCA60D}">
      <dgm:prSet/>
      <dgm:spPr/>
      <dgm:t>
        <a:bodyPr/>
        <a:lstStyle/>
        <a:p>
          <a:endParaRPr lang="en-US"/>
        </a:p>
      </dgm:t>
    </dgm:pt>
    <dgm:pt modelId="{09ECF3CE-8A52-4CE6-AE4D-1C9591ED11B5}">
      <dgm:prSet custT="1"/>
      <dgm:spPr/>
      <dgm:t>
        <a:bodyPr/>
        <a:lstStyle/>
        <a:p>
          <a:pPr>
            <a:lnSpc>
              <a:spcPct val="100000"/>
            </a:lnSpc>
          </a:pPr>
          <a:r>
            <a:rPr lang="en-US" sz="1800" b="1"/>
            <a:t>Benefits</a:t>
          </a:r>
          <a:r>
            <a:rPr lang="en-US" sz="1800"/>
            <a:t>: Provides explicit landing standards for floating zones</a:t>
          </a:r>
        </a:p>
      </dgm:t>
    </dgm:pt>
    <dgm:pt modelId="{4C84D1E0-D805-4EDF-9499-AEE0ACE82292}" type="parTrans" cxnId="{5D07579A-0FD1-4E5F-8511-E27943912C06}">
      <dgm:prSet/>
      <dgm:spPr/>
      <dgm:t>
        <a:bodyPr/>
        <a:lstStyle/>
        <a:p>
          <a:endParaRPr lang="en-US"/>
        </a:p>
      </dgm:t>
    </dgm:pt>
    <dgm:pt modelId="{F4743874-3ED9-4485-B008-7323246FBDE3}" type="sibTrans" cxnId="{5D07579A-0FD1-4E5F-8511-E27943912C06}">
      <dgm:prSet/>
      <dgm:spPr/>
      <dgm:t>
        <a:bodyPr/>
        <a:lstStyle/>
        <a:p>
          <a:endParaRPr lang="en-US"/>
        </a:p>
      </dgm:t>
    </dgm:pt>
    <dgm:pt modelId="{1CCC9673-B860-4180-BE7F-B88596208721}">
      <dgm:prSet/>
      <dgm:spPr/>
      <dgm:t>
        <a:bodyPr/>
        <a:lstStyle/>
        <a:p>
          <a:pPr>
            <a:lnSpc>
              <a:spcPct val="100000"/>
            </a:lnSpc>
          </a:pPr>
          <a:r>
            <a:rPr lang="en-US" b="1" dirty="0"/>
            <a:t>Soft Tethers</a:t>
          </a:r>
          <a:r>
            <a:rPr lang="en-US" dirty="0"/>
            <a:t>: </a:t>
          </a:r>
        </a:p>
        <a:p>
          <a:pPr>
            <a:lnSpc>
              <a:spcPct val="100000"/>
            </a:lnSpc>
          </a:pPr>
          <a:r>
            <a:rPr lang="en-US" dirty="0"/>
            <a:t>Ex. Links to broad policy objectives such as neighborhood compatibility, historic preservation </a:t>
          </a:r>
        </a:p>
      </dgm:t>
    </dgm:pt>
    <dgm:pt modelId="{99788D2F-2C94-42BC-BFF6-9473E4C69807}" type="parTrans" cxnId="{9D829D5F-4E63-458D-95F3-39001559DB10}">
      <dgm:prSet/>
      <dgm:spPr/>
      <dgm:t>
        <a:bodyPr/>
        <a:lstStyle/>
        <a:p>
          <a:endParaRPr lang="en-US"/>
        </a:p>
      </dgm:t>
    </dgm:pt>
    <dgm:pt modelId="{DB32705B-3913-45A0-AEB2-65B8A0CDDB22}" type="sibTrans" cxnId="{9D829D5F-4E63-458D-95F3-39001559DB10}">
      <dgm:prSet/>
      <dgm:spPr/>
      <dgm:t>
        <a:bodyPr/>
        <a:lstStyle/>
        <a:p>
          <a:endParaRPr lang="en-US"/>
        </a:p>
      </dgm:t>
    </dgm:pt>
    <dgm:pt modelId="{9241AB94-6F9D-4283-9641-739E3166E1BC}">
      <dgm:prSet custT="1"/>
      <dgm:spPr/>
      <dgm:t>
        <a:bodyPr/>
        <a:lstStyle/>
        <a:p>
          <a:pPr>
            <a:lnSpc>
              <a:spcPct val="100000"/>
            </a:lnSpc>
          </a:pPr>
          <a:r>
            <a:rPr lang="en-US" sz="1800" b="1"/>
            <a:t>Benefits</a:t>
          </a:r>
          <a:r>
            <a:rPr lang="en-US" sz="1800"/>
            <a:t>: Provides wide discretion for landing floating zones</a:t>
          </a:r>
        </a:p>
      </dgm:t>
    </dgm:pt>
    <dgm:pt modelId="{C8BDAFE4-049C-41F9-9749-941C9AF20593}" type="parTrans" cxnId="{839EEA21-DD56-407A-9933-DDB0D290D69C}">
      <dgm:prSet/>
      <dgm:spPr/>
      <dgm:t>
        <a:bodyPr/>
        <a:lstStyle/>
        <a:p>
          <a:endParaRPr lang="en-US"/>
        </a:p>
      </dgm:t>
    </dgm:pt>
    <dgm:pt modelId="{296AD4C9-21C1-49C1-8416-27B5C523FFC7}" type="sibTrans" cxnId="{839EEA21-DD56-407A-9933-DDB0D290D69C}">
      <dgm:prSet/>
      <dgm:spPr/>
      <dgm:t>
        <a:bodyPr/>
        <a:lstStyle/>
        <a:p>
          <a:endParaRPr lang="en-US"/>
        </a:p>
      </dgm:t>
    </dgm:pt>
    <dgm:pt modelId="{426DA9A7-DD71-4EB5-872B-41D93D351C72}" type="pres">
      <dgm:prSet presAssocID="{70B33D3D-F5D9-4BCC-A1FF-F76DAE379464}" presName="diagram" presStyleCnt="0">
        <dgm:presLayoutVars>
          <dgm:chPref val="1"/>
          <dgm:dir/>
          <dgm:animOne val="branch"/>
          <dgm:animLvl val="lvl"/>
          <dgm:resizeHandles/>
        </dgm:presLayoutVars>
      </dgm:prSet>
      <dgm:spPr/>
    </dgm:pt>
    <dgm:pt modelId="{9A16B275-D314-4E19-BF62-62FB81811961}" type="pres">
      <dgm:prSet presAssocID="{70090263-D33E-45CD-AD76-3729879D1B40}" presName="root" presStyleCnt="0"/>
      <dgm:spPr/>
    </dgm:pt>
    <dgm:pt modelId="{EF3E07D7-B182-4076-9CBC-65D109C50729}" type="pres">
      <dgm:prSet presAssocID="{70090263-D33E-45CD-AD76-3729879D1B40}" presName="rootComposite" presStyleCnt="0"/>
      <dgm:spPr/>
    </dgm:pt>
    <dgm:pt modelId="{F22A52A2-1A0F-49FD-9B5F-5E2F7A13B6BF}" type="pres">
      <dgm:prSet presAssocID="{70090263-D33E-45CD-AD76-3729879D1B40}" presName="rootText" presStyleLbl="node1" presStyleIdx="0" presStyleCnt="2"/>
      <dgm:spPr/>
    </dgm:pt>
    <dgm:pt modelId="{37575545-14ED-4068-B3BC-9F879DBE8DE2}" type="pres">
      <dgm:prSet presAssocID="{70090263-D33E-45CD-AD76-3729879D1B40}" presName="rootConnector" presStyleLbl="node1" presStyleIdx="0" presStyleCnt="2"/>
      <dgm:spPr/>
    </dgm:pt>
    <dgm:pt modelId="{8CA1B14C-A2DD-4387-96C5-00FB5754D519}" type="pres">
      <dgm:prSet presAssocID="{70090263-D33E-45CD-AD76-3729879D1B40}" presName="childShape" presStyleCnt="0"/>
      <dgm:spPr/>
    </dgm:pt>
    <dgm:pt modelId="{FDBABC05-85A9-4623-88F9-1B80E9707E61}" type="pres">
      <dgm:prSet presAssocID="{4C84D1E0-D805-4EDF-9499-AEE0ACE82292}" presName="Name13" presStyleLbl="parChTrans1D2" presStyleIdx="0" presStyleCnt="2"/>
      <dgm:spPr/>
    </dgm:pt>
    <dgm:pt modelId="{AB098A48-AEFC-41E8-8452-BE6930B36A2A}" type="pres">
      <dgm:prSet presAssocID="{09ECF3CE-8A52-4CE6-AE4D-1C9591ED11B5}" presName="childText" presStyleLbl="bgAcc1" presStyleIdx="0" presStyleCnt="2" custLinFactNeighborX="-13669" custLinFactNeighborY="-9414">
        <dgm:presLayoutVars>
          <dgm:bulletEnabled val="1"/>
        </dgm:presLayoutVars>
      </dgm:prSet>
      <dgm:spPr/>
    </dgm:pt>
    <dgm:pt modelId="{F54E7481-652B-4145-B25A-D4782FC37B5B}" type="pres">
      <dgm:prSet presAssocID="{1CCC9673-B860-4180-BE7F-B88596208721}" presName="root" presStyleCnt="0"/>
      <dgm:spPr/>
    </dgm:pt>
    <dgm:pt modelId="{4AEB297C-6ADF-45E9-BDFF-3DFD93514EA7}" type="pres">
      <dgm:prSet presAssocID="{1CCC9673-B860-4180-BE7F-B88596208721}" presName="rootComposite" presStyleCnt="0"/>
      <dgm:spPr/>
    </dgm:pt>
    <dgm:pt modelId="{ABBCDC68-1076-4042-8325-403EC401F213}" type="pres">
      <dgm:prSet presAssocID="{1CCC9673-B860-4180-BE7F-B88596208721}" presName="rootText" presStyleLbl="node1" presStyleIdx="1" presStyleCnt="2"/>
      <dgm:spPr/>
    </dgm:pt>
    <dgm:pt modelId="{78407768-B77A-47B6-88C7-F33260C9ED56}" type="pres">
      <dgm:prSet presAssocID="{1CCC9673-B860-4180-BE7F-B88596208721}" presName="rootConnector" presStyleLbl="node1" presStyleIdx="1" presStyleCnt="2"/>
      <dgm:spPr/>
    </dgm:pt>
    <dgm:pt modelId="{2E9F6F43-FCE0-40C4-879A-CCB1BCC60246}" type="pres">
      <dgm:prSet presAssocID="{1CCC9673-B860-4180-BE7F-B88596208721}" presName="childShape" presStyleCnt="0"/>
      <dgm:spPr/>
    </dgm:pt>
    <dgm:pt modelId="{C4ACF4B4-B46E-470F-883F-D6B427C08D29}" type="pres">
      <dgm:prSet presAssocID="{C8BDAFE4-049C-41F9-9749-941C9AF20593}" presName="Name13" presStyleLbl="parChTrans1D2" presStyleIdx="1" presStyleCnt="2"/>
      <dgm:spPr/>
    </dgm:pt>
    <dgm:pt modelId="{3BA79211-966E-4380-9163-2D73036502B9}" type="pres">
      <dgm:prSet presAssocID="{9241AB94-6F9D-4283-9641-739E3166E1BC}" presName="childText" presStyleLbl="bgAcc1" presStyleIdx="1" presStyleCnt="2" custLinFactNeighborX="-11761" custLinFactNeighborY="-9414">
        <dgm:presLayoutVars>
          <dgm:bulletEnabled val="1"/>
        </dgm:presLayoutVars>
      </dgm:prSet>
      <dgm:spPr/>
    </dgm:pt>
  </dgm:ptLst>
  <dgm:cxnLst>
    <dgm:cxn modelId="{A782DD0E-0E6E-46A7-B6AE-9D57A7FAD242}" type="presOf" srcId="{70B33D3D-F5D9-4BCC-A1FF-F76DAE379464}" destId="{426DA9A7-DD71-4EB5-872B-41D93D351C72}" srcOrd="0" destOrd="0" presId="urn:microsoft.com/office/officeart/2005/8/layout/hierarchy3"/>
    <dgm:cxn modelId="{839EEA21-DD56-407A-9933-DDB0D290D69C}" srcId="{1CCC9673-B860-4180-BE7F-B88596208721}" destId="{9241AB94-6F9D-4283-9641-739E3166E1BC}" srcOrd="0" destOrd="0" parTransId="{C8BDAFE4-049C-41F9-9749-941C9AF20593}" sibTransId="{296AD4C9-21C1-49C1-8416-27B5C523FFC7}"/>
    <dgm:cxn modelId="{C14ECE2B-60BA-4D13-B7FB-DA1584CBB651}" type="presOf" srcId="{4C84D1E0-D805-4EDF-9499-AEE0ACE82292}" destId="{FDBABC05-85A9-4623-88F9-1B80E9707E61}" srcOrd="0" destOrd="0" presId="urn:microsoft.com/office/officeart/2005/8/layout/hierarchy3"/>
    <dgm:cxn modelId="{53FB542D-A7B8-47AE-8055-187D0696D676}" type="presOf" srcId="{1CCC9673-B860-4180-BE7F-B88596208721}" destId="{78407768-B77A-47B6-88C7-F33260C9ED56}" srcOrd="1" destOrd="0" presId="urn:microsoft.com/office/officeart/2005/8/layout/hierarchy3"/>
    <dgm:cxn modelId="{9E49823C-31FB-4BD4-9389-031AD26B4E31}" type="presOf" srcId="{70090263-D33E-45CD-AD76-3729879D1B40}" destId="{37575545-14ED-4068-B3BC-9F879DBE8DE2}" srcOrd="1" destOrd="0" presId="urn:microsoft.com/office/officeart/2005/8/layout/hierarchy3"/>
    <dgm:cxn modelId="{9D829D5F-4E63-458D-95F3-39001559DB10}" srcId="{70B33D3D-F5D9-4BCC-A1FF-F76DAE379464}" destId="{1CCC9673-B860-4180-BE7F-B88596208721}" srcOrd="1" destOrd="0" parTransId="{99788D2F-2C94-42BC-BFF6-9473E4C69807}" sibTransId="{DB32705B-3913-45A0-AEB2-65B8A0CDDB22}"/>
    <dgm:cxn modelId="{7591C964-04DF-49AF-AEB6-1FFF4CE5FD9B}" type="presOf" srcId="{C8BDAFE4-049C-41F9-9749-941C9AF20593}" destId="{C4ACF4B4-B46E-470F-883F-D6B427C08D29}" srcOrd="0" destOrd="0" presId="urn:microsoft.com/office/officeart/2005/8/layout/hierarchy3"/>
    <dgm:cxn modelId="{46772E54-8B23-4479-94F2-46D6BADAF04F}" type="presOf" srcId="{1CCC9673-B860-4180-BE7F-B88596208721}" destId="{ABBCDC68-1076-4042-8325-403EC401F213}" srcOrd="0" destOrd="0" presId="urn:microsoft.com/office/officeart/2005/8/layout/hierarchy3"/>
    <dgm:cxn modelId="{F0A25F74-BF5F-4879-8095-12C5D1B4B49E}" type="presOf" srcId="{9241AB94-6F9D-4283-9641-739E3166E1BC}" destId="{3BA79211-966E-4380-9163-2D73036502B9}" srcOrd="0" destOrd="0" presId="urn:microsoft.com/office/officeart/2005/8/layout/hierarchy3"/>
    <dgm:cxn modelId="{5D07579A-0FD1-4E5F-8511-E27943912C06}" srcId="{70090263-D33E-45CD-AD76-3729879D1B40}" destId="{09ECF3CE-8A52-4CE6-AE4D-1C9591ED11B5}" srcOrd="0" destOrd="0" parTransId="{4C84D1E0-D805-4EDF-9499-AEE0ACE82292}" sibTransId="{F4743874-3ED9-4485-B008-7323246FBDE3}"/>
    <dgm:cxn modelId="{F70E00A6-2E9C-4847-9611-90AB5ADCA60D}" srcId="{70B33D3D-F5D9-4BCC-A1FF-F76DAE379464}" destId="{70090263-D33E-45CD-AD76-3729879D1B40}" srcOrd="0" destOrd="0" parTransId="{64B978E1-3A10-47FB-B624-3A873E3B43F9}" sibTransId="{1E9591B5-30A2-4EF1-9F9A-CB2DCD935F1A}"/>
    <dgm:cxn modelId="{31CD28B9-956F-4A7B-A11D-22FC3DC5A9CC}" type="presOf" srcId="{70090263-D33E-45CD-AD76-3729879D1B40}" destId="{F22A52A2-1A0F-49FD-9B5F-5E2F7A13B6BF}" srcOrd="0" destOrd="0" presId="urn:microsoft.com/office/officeart/2005/8/layout/hierarchy3"/>
    <dgm:cxn modelId="{7FDBC0F7-372E-4DD6-9CD0-86F9BA11906B}" type="presOf" srcId="{09ECF3CE-8A52-4CE6-AE4D-1C9591ED11B5}" destId="{AB098A48-AEFC-41E8-8452-BE6930B36A2A}" srcOrd="0" destOrd="0" presId="urn:microsoft.com/office/officeart/2005/8/layout/hierarchy3"/>
    <dgm:cxn modelId="{BAB1D2E9-3791-4F25-8847-C6168BE2ADD3}" type="presParOf" srcId="{426DA9A7-DD71-4EB5-872B-41D93D351C72}" destId="{9A16B275-D314-4E19-BF62-62FB81811961}" srcOrd="0" destOrd="0" presId="urn:microsoft.com/office/officeart/2005/8/layout/hierarchy3"/>
    <dgm:cxn modelId="{ADA93E07-2701-4137-8F4B-70CBAA2C5376}" type="presParOf" srcId="{9A16B275-D314-4E19-BF62-62FB81811961}" destId="{EF3E07D7-B182-4076-9CBC-65D109C50729}" srcOrd="0" destOrd="0" presId="urn:microsoft.com/office/officeart/2005/8/layout/hierarchy3"/>
    <dgm:cxn modelId="{39A7881E-19A2-40B5-AEB7-A23677CCD2BA}" type="presParOf" srcId="{EF3E07D7-B182-4076-9CBC-65D109C50729}" destId="{F22A52A2-1A0F-49FD-9B5F-5E2F7A13B6BF}" srcOrd="0" destOrd="0" presId="urn:microsoft.com/office/officeart/2005/8/layout/hierarchy3"/>
    <dgm:cxn modelId="{5059FD13-B482-4876-9C40-2E5CFD67CD4A}" type="presParOf" srcId="{EF3E07D7-B182-4076-9CBC-65D109C50729}" destId="{37575545-14ED-4068-B3BC-9F879DBE8DE2}" srcOrd="1" destOrd="0" presId="urn:microsoft.com/office/officeart/2005/8/layout/hierarchy3"/>
    <dgm:cxn modelId="{9053A6EE-CAA5-41D8-832A-874A81F42B48}" type="presParOf" srcId="{9A16B275-D314-4E19-BF62-62FB81811961}" destId="{8CA1B14C-A2DD-4387-96C5-00FB5754D519}" srcOrd="1" destOrd="0" presId="urn:microsoft.com/office/officeart/2005/8/layout/hierarchy3"/>
    <dgm:cxn modelId="{885D5C9D-40E3-4230-B2D5-BD5C208A5530}" type="presParOf" srcId="{8CA1B14C-A2DD-4387-96C5-00FB5754D519}" destId="{FDBABC05-85A9-4623-88F9-1B80E9707E61}" srcOrd="0" destOrd="0" presId="urn:microsoft.com/office/officeart/2005/8/layout/hierarchy3"/>
    <dgm:cxn modelId="{8D878FF2-B4E6-44B2-A4CB-21539910E453}" type="presParOf" srcId="{8CA1B14C-A2DD-4387-96C5-00FB5754D519}" destId="{AB098A48-AEFC-41E8-8452-BE6930B36A2A}" srcOrd="1" destOrd="0" presId="urn:microsoft.com/office/officeart/2005/8/layout/hierarchy3"/>
    <dgm:cxn modelId="{8F33ABE6-F812-4DC6-892B-18A41391C18C}" type="presParOf" srcId="{426DA9A7-DD71-4EB5-872B-41D93D351C72}" destId="{F54E7481-652B-4145-B25A-D4782FC37B5B}" srcOrd="1" destOrd="0" presId="urn:microsoft.com/office/officeart/2005/8/layout/hierarchy3"/>
    <dgm:cxn modelId="{29449DFB-B411-4D4B-AED5-56042542E342}" type="presParOf" srcId="{F54E7481-652B-4145-B25A-D4782FC37B5B}" destId="{4AEB297C-6ADF-45E9-BDFF-3DFD93514EA7}" srcOrd="0" destOrd="0" presId="urn:microsoft.com/office/officeart/2005/8/layout/hierarchy3"/>
    <dgm:cxn modelId="{F2F1ADE7-8EFA-4F09-B20A-A4FA8D21B41C}" type="presParOf" srcId="{4AEB297C-6ADF-45E9-BDFF-3DFD93514EA7}" destId="{ABBCDC68-1076-4042-8325-403EC401F213}" srcOrd="0" destOrd="0" presId="urn:microsoft.com/office/officeart/2005/8/layout/hierarchy3"/>
    <dgm:cxn modelId="{567AF0B0-8D95-4A74-89EC-D7E11DE1E9CF}" type="presParOf" srcId="{4AEB297C-6ADF-45E9-BDFF-3DFD93514EA7}" destId="{78407768-B77A-47B6-88C7-F33260C9ED56}" srcOrd="1" destOrd="0" presId="urn:microsoft.com/office/officeart/2005/8/layout/hierarchy3"/>
    <dgm:cxn modelId="{78D8392F-9CF0-412D-9AAC-C21810C6A9B6}" type="presParOf" srcId="{F54E7481-652B-4145-B25A-D4782FC37B5B}" destId="{2E9F6F43-FCE0-40C4-879A-CCB1BCC60246}" srcOrd="1" destOrd="0" presId="urn:microsoft.com/office/officeart/2005/8/layout/hierarchy3"/>
    <dgm:cxn modelId="{69CEF10F-F200-45A3-A435-0A58D5E975A1}" type="presParOf" srcId="{2E9F6F43-FCE0-40C4-879A-CCB1BCC60246}" destId="{C4ACF4B4-B46E-470F-883F-D6B427C08D29}" srcOrd="0" destOrd="0" presId="urn:microsoft.com/office/officeart/2005/8/layout/hierarchy3"/>
    <dgm:cxn modelId="{6E4A00A4-8F8F-45A6-B6CE-2FBCD2FE4768}" type="presParOf" srcId="{2E9F6F43-FCE0-40C4-879A-CCB1BCC60246}" destId="{3BA79211-966E-4380-9163-2D73036502B9}" srcOrd="1"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E94F14-0035-4F18-8277-F7F4BA59B94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67C9405-6BA2-4BD4-AFED-B749A2D34136}">
      <dgm:prSet custT="1"/>
      <dgm:spPr/>
      <dgm:t>
        <a:bodyPr/>
        <a:lstStyle/>
        <a:p>
          <a:r>
            <a:rPr lang="en-US" sz="3200"/>
            <a:t>Wide Range of Geographic Applications for Floating Zones</a:t>
          </a:r>
        </a:p>
      </dgm:t>
    </dgm:pt>
    <dgm:pt modelId="{949757B4-F4E4-4B8B-9A04-024BB9E3F472}" type="parTrans" cxnId="{9E1FEF86-2E5B-4306-8156-7A6E271C831B}">
      <dgm:prSet/>
      <dgm:spPr/>
      <dgm:t>
        <a:bodyPr/>
        <a:lstStyle/>
        <a:p>
          <a:endParaRPr lang="en-US"/>
        </a:p>
      </dgm:t>
    </dgm:pt>
    <dgm:pt modelId="{2D33A816-D8F4-4CA9-A0A8-C2A4B0C23BB6}" type="sibTrans" cxnId="{9E1FEF86-2E5B-4306-8156-7A6E271C831B}">
      <dgm:prSet/>
      <dgm:spPr/>
      <dgm:t>
        <a:bodyPr/>
        <a:lstStyle/>
        <a:p>
          <a:endParaRPr lang="en-US"/>
        </a:p>
      </dgm:t>
    </dgm:pt>
    <dgm:pt modelId="{26B43B02-4B48-4DB7-A930-C08B3C8E9CA9}">
      <dgm:prSet/>
      <dgm:spPr/>
      <dgm:t>
        <a:bodyPr/>
        <a:lstStyle/>
        <a:p>
          <a:r>
            <a:rPr lang="en-US" b="1"/>
            <a:t>Designated Streets, Parcel Sizes or Access Factors</a:t>
          </a:r>
          <a:endParaRPr lang="en-US"/>
        </a:p>
      </dgm:t>
    </dgm:pt>
    <dgm:pt modelId="{51F87848-CFE2-4782-A63D-6BC3E2D8CEC9}" type="parTrans" cxnId="{531BC7A0-742F-4DA6-8BB5-6CB6DEC442D4}">
      <dgm:prSet/>
      <dgm:spPr/>
      <dgm:t>
        <a:bodyPr/>
        <a:lstStyle/>
        <a:p>
          <a:endParaRPr lang="en-US"/>
        </a:p>
      </dgm:t>
    </dgm:pt>
    <dgm:pt modelId="{AE40EBDE-8EB2-482D-B919-D94E834CD673}" type="sibTrans" cxnId="{531BC7A0-742F-4DA6-8BB5-6CB6DEC442D4}">
      <dgm:prSet/>
      <dgm:spPr/>
      <dgm:t>
        <a:bodyPr/>
        <a:lstStyle/>
        <a:p>
          <a:endParaRPr lang="en-US"/>
        </a:p>
      </dgm:t>
    </dgm:pt>
    <dgm:pt modelId="{781C4B67-EF25-4754-A5E3-78BCE3805E8E}">
      <dgm:prSet/>
      <dgm:spPr/>
      <dgm:t>
        <a:bodyPr/>
        <a:lstStyle/>
        <a:p>
          <a:r>
            <a:rPr lang="en-US" b="1"/>
            <a:t>Examples: </a:t>
          </a:r>
          <a:r>
            <a:rPr lang="en-US"/>
            <a:t>Elderly Housing, Planned Commercial, Mixed-Use Development</a:t>
          </a:r>
        </a:p>
      </dgm:t>
    </dgm:pt>
    <dgm:pt modelId="{5E931A95-F290-4926-A6F2-7AA94E452CF9}" type="parTrans" cxnId="{DBB7BFD4-A564-435B-AC2B-F2CB67009A10}">
      <dgm:prSet/>
      <dgm:spPr/>
      <dgm:t>
        <a:bodyPr/>
        <a:lstStyle/>
        <a:p>
          <a:endParaRPr lang="en-US"/>
        </a:p>
      </dgm:t>
    </dgm:pt>
    <dgm:pt modelId="{D04081B0-E335-4144-9CEF-979A35FD92C5}" type="sibTrans" cxnId="{DBB7BFD4-A564-435B-AC2B-F2CB67009A10}">
      <dgm:prSet/>
      <dgm:spPr/>
      <dgm:t>
        <a:bodyPr/>
        <a:lstStyle/>
        <a:p>
          <a:endParaRPr lang="en-US"/>
        </a:p>
      </dgm:t>
    </dgm:pt>
    <dgm:pt modelId="{6CA0450B-0445-40F9-A55E-B42874532950}">
      <dgm:prSet/>
      <dgm:spPr/>
      <dgm:t>
        <a:bodyPr/>
        <a:lstStyle/>
        <a:p>
          <a:r>
            <a:rPr lang="en-US" b="1"/>
            <a:t>Intra-District  Zones</a:t>
          </a:r>
          <a:endParaRPr lang="en-US"/>
        </a:p>
      </dgm:t>
    </dgm:pt>
    <dgm:pt modelId="{9FE4F83D-1B30-41AA-9F76-A431A4D5C05D}" type="parTrans" cxnId="{21D3C6AD-8D26-4E33-8E69-FD2D1D560B22}">
      <dgm:prSet/>
      <dgm:spPr/>
      <dgm:t>
        <a:bodyPr/>
        <a:lstStyle/>
        <a:p>
          <a:endParaRPr lang="en-US"/>
        </a:p>
      </dgm:t>
    </dgm:pt>
    <dgm:pt modelId="{22B87DD8-F223-4ADE-9E39-B4AD5E776A0B}" type="sibTrans" cxnId="{21D3C6AD-8D26-4E33-8E69-FD2D1D560B22}">
      <dgm:prSet/>
      <dgm:spPr/>
      <dgm:t>
        <a:bodyPr/>
        <a:lstStyle/>
        <a:p>
          <a:endParaRPr lang="en-US"/>
        </a:p>
      </dgm:t>
    </dgm:pt>
    <dgm:pt modelId="{BD5C38B6-ACF8-4B46-A2A7-A24E1096A932}">
      <dgm:prSet/>
      <dgm:spPr/>
      <dgm:t>
        <a:bodyPr/>
        <a:lstStyle/>
        <a:p>
          <a:r>
            <a:rPr lang="en-US" b="1"/>
            <a:t>Examples:</a:t>
          </a:r>
          <a:r>
            <a:rPr lang="en-US"/>
            <a:t>  Village Districts, Main Street Design</a:t>
          </a:r>
        </a:p>
      </dgm:t>
    </dgm:pt>
    <dgm:pt modelId="{3A72426C-16B3-4F1B-920E-8D0ACFF5ABB3}" type="parTrans" cxnId="{B47D2717-75FC-4B58-8F7E-1338E77CFA4B}">
      <dgm:prSet/>
      <dgm:spPr/>
      <dgm:t>
        <a:bodyPr/>
        <a:lstStyle/>
        <a:p>
          <a:endParaRPr lang="en-US"/>
        </a:p>
      </dgm:t>
    </dgm:pt>
    <dgm:pt modelId="{D02C2B90-35DF-435A-9243-01001E1BBA2C}" type="sibTrans" cxnId="{B47D2717-75FC-4B58-8F7E-1338E77CFA4B}">
      <dgm:prSet/>
      <dgm:spPr/>
      <dgm:t>
        <a:bodyPr/>
        <a:lstStyle/>
        <a:p>
          <a:endParaRPr lang="en-US"/>
        </a:p>
      </dgm:t>
    </dgm:pt>
    <dgm:pt modelId="{3019FCB9-5B01-4A60-B43E-7C18895EB6DB}">
      <dgm:prSet/>
      <dgm:spPr/>
      <dgm:t>
        <a:bodyPr/>
        <a:lstStyle/>
        <a:p>
          <a:r>
            <a:rPr lang="en-US" b="1"/>
            <a:t>Multi-District Zones</a:t>
          </a:r>
          <a:endParaRPr lang="en-US"/>
        </a:p>
      </dgm:t>
    </dgm:pt>
    <dgm:pt modelId="{257217D2-502A-4B1B-BC78-FD7DF3684218}" type="parTrans" cxnId="{37BF4FC7-1D21-405E-912A-B84241E180DD}">
      <dgm:prSet/>
      <dgm:spPr/>
      <dgm:t>
        <a:bodyPr/>
        <a:lstStyle/>
        <a:p>
          <a:endParaRPr lang="en-US"/>
        </a:p>
      </dgm:t>
    </dgm:pt>
    <dgm:pt modelId="{C9A71DB7-3DE8-48AF-A404-CE7F0C6E1216}" type="sibTrans" cxnId="{37BF4FC7-1D21-405E-912A-B84241E180DD}">
      <dgm:prSet/>
      <dgm:spPr/>
      <dgm:t>
        <a:bodyPr/>
        <a:lstStyle/>
        <a:p>
          <a:endParaRPr lang="en-US"/>
        </a:p>
      </dgm:t>
    </dgm:pt>
    <dgm:pt modelId="{939DE5A7-899F-4B77-AFA7-C79E75776832}">
      <dgm:prSet/>
      <dgm:spPr/>
      <dgm:t>
        <a:bodyPr/>
        <a:lstStyle/>
        <a:p>
          <a:r>
            <a:rPr lang="en-US" b="1"/>
            <a:t>Examples</a:t>
          </a:r>
          <a:r>
            <a:rPr lang="en-US"/>
            <a:t>: Planned Residential Development</a:t>
          </a:r>
        </a:p>
      </dgm:t>
    </dgm:pt>
    <dgm:pt modelId="{A69A9941-1532-4D34-8560-113DFF3205C1}" type="parTrans" cxnId="{6B0159FE-31E6-4DA0-B573-AE454EEF2EC4}">
      <dgm:prSet/>
      <dgm:spPr/>
      <dgm:t>
        <a:bodyPr/>
        <a:lstStyle/>
        <a:p>
          <a:endParaRPr lang="en-US"/>
        </a:p>
      </dgm:t>
    </dgm:pt>
    <dgm:pt modelId="{CA2D19AC-ACC6-4697-A6FB-A5B9101B1FBF}" type="sibTrans" cxnId="{6B0159FE-31E6-4DA0-B573-AE454EEF2EC4}">
      <dgm:prSet/>
      <dgm:spPr/>
      <dgm:t>
        <a:bodyPr/>
        <a:lstStyle/>
        <a:p>
          <a:endParaRPr lang="en-US"/>
        </a:p>
      </dgm:t>
    </dgm:pt>
    <dgm:pt modelId="{5022D9FA-1E60-4AF2-8C05-ABC1E8C0D6C5}" type="pres">
      <dgm:prSet presAssocID="{FCE94F14-0035-4F18-8277-F7F4BA59B94B}" presName="Name0" presStyleCnt="0">
        <dgm:presLayoutVars>
          <dgm:dir/>
          <dgm:animLvl val="lvl"/>
          <dgm:resizeHandles val="exact"/>
        </dgm:presLayoutVars>
      </dgm:prSet>
      <dgm:spPr/>
    </dgm:pt>
    <dgm:pt modelId="{F4C1BF2E-C654-4855-9192-824C92144092}" type="pres">
      <dgm:prSet presAssocID="{B67C9405-6BA2-4BD4-AFED-B749A2D34136}" presName="linNode" presStyleCnt="0"/>
      <dgm:spPr/>
    </dgm:pt>
    <dgm:pt modelId="{9A240243-FC7E-46EE-8576-72680219C47B}" type="pres">
      <dgm:prSet presAssocID="{B67C9405-6BA2-4BD4-AFED-B749A2D34136}" presName="parentText" presStyleLbl="node1" presStyleIdx="0" presStyleCnt="4" custScaleX="277778">
        <dgm:presLayoutVars>
          <dgm:chMax val="1"/>
          <dgm:bulletEnabled val="1"/>
        </dgm:presLayoutVars>
      </dgm:prSet>
      <dgm:spPr/>
    </dgm:pt>
    <dgm:pt modelId="{ED04179E-FD3B-43B5-A83D-1F0BB7166EDC}" type="pres">
      <dgm:prSet presAssocID="{2D33A816-D8F4-4CA9-A0A8-C2A4B0C23BB6}" presName="sp" presStyleCnt="0"/>
      <dgm:spPr/>
    </dgm:pt>
    <dgm:pt modelId="{6DDEE429-8720-4FEC-832B-9DBCEE034DFA}" type="pres">
      <dgm:prSet presAssocID="{26B43B02-4B48-4DB7-A930-C08B3C8E9CA9}" presName="linNode" presStyleCnt="0"/>
      <dgm:spPr/>
    </dgm:pt>
    <dgm:pt modelId="{F3C6A6D0-FB7D-4DCD-8771-DBF18984C03E}" type="pres">
      <dgm:prSet presAssocID="{26B43B02-4B48-4DB7-A930-C08B3C8E9CA9}" presName="parentText" presStyleLbl="node1" presStyleIdx="1" presStyleCnt="4">
        <dgm:presLayoutVars>
          <dgm:chMax val="1"/>
          <dgm:bulletEnabled val="1"/>
        </dgm:presLayoutVars>
      </dgm:prSet>
      <dgm:spPr/>
    </dgm:pt>
    <dgm:pt modelId="{A6644806-FEC2-4F37-B63A-641394C0F0F4}" type="pres">
      <dgm:prSet presAssocID="{26B43B02-4B48-4DB7-A930-C08B3C8E9CA9}" presName="descendantText" presStyleLbl="alignAccFollowNode1" presStyleIdx="0" presStyleCnt="3">
        <dgm:presLayoutVars>
          <dgm:bulletEnabled val="1"/>
        </dgm:presLayoutVars>
      </dgm:prSet>
      <dgm:spPr/>
    </dgm:pt>
    <dgm:pt modelId="{970968AD-768E-490C-A9F6-F422DEE2B4D7}" type="pres">
      <dgm:prSet presAssocID="{AE40EBDE-8EB2-482D-B919-D94E834CD673}" presName="sp" presStyleCnt="0"/>
      <dgm:spPr/>
    </dgm:pt>
    <dgm:pt modelId="{30FCDC39-752F-4A59-B93B-AD5DD915022C}" type="pres">
      <dgm:prSet presAssocID="{6CA0450B-0445-40F9-A55E-B42874532950}" presName="linNode" presStyleCnt="0"/>
      <dgm:spPr/>
    </dgm:pt>
    <dgm:pt modelId="{A2648EE5-8CCA-4B13-B9CD-7CAE9B3227CC}" type="pres">
      <dgm:prSet presAssocID="{6CA0450B-0445-40F9-A55E-B42874532950}" presName="parentText" presStyleLbl="node1" presStyleIdx="2" presStyleCnt="4">
        <dgm:presLayoutVars>
          <dgm:chMax val="1"/>
          <dgm:bulletEnabled val="1"/>
        </dgm:presLayoutVars>
      </dgm:prSet>
      <dgm:spPr/>
    </dgm:pt>
    <dgm:pt modelId="{2BA7316E-5812-41D4-B59C-78EECB6ECCAD}" type="pres">
      <dgm:prSet presAssocID="{6CA0450B-0445-40F9-A55E-B42874532950}" presName="descendantText" presStyleLbl="alignAccFollowNode1" presStyleIdx="1" presStyleCnt="3">
        <dgm:presLayoutVars>
          <dgm:bulletEnabled val="1"/>
        </dgm:presLayoutVars>
      </dgm:prSet>
      <dgm:spPr/>
    </dgm:pt>
    <dgm:pt modelId="{3BCD709F-A5A6-4AC7-AB37-9CBB725E0E52}" type="pres">
      <dgm:prSet presAssocID="{22B87DD8-F223-4ADE-9E39-B4AD5E776A0B}" presName="sp" presStyleCnt="0"/>
      <dgm:spPr/>
    </dgm:pt>
    <dgm:pt modelId="{7EE4C81B-080C-4B4B-BB1D-DB3F8184F900}" type="pres">
      <dgm:prSet presAssocID="{3019FCB9-5B01-4A60-B43E-7C18895EB6DB}" presName="linNode" presStyleCnt="0"/>
      <dgm:spPr/>
    </dgm:pt>
    <dgm:pt modelId="{DA8F221D-6206-4E3D-A116-7441CF73E018}" type="pres">
      <dgm:prSet presAssocID="{3019FCB9-5B01-4A60-B43E-7C18895EB6DB}" presName="parentText" presStyleLbl="node1" presStyleIdx="3" presStyleCnt="4">
        <dgm:presLayoutVars>
          <dgm:chMax val="1"/>
          <dgm:bulletEnabled val="1"/>
        </dgm:presLayoutVars>
      </dgm:prSet>
      <dgm:spPr/>
    </dgm:pt>
    <dgm:pt modelId="{0B0423B9-F04E-4D4C-B6F3-D7C74D6BD723}" type="pres">
      <dgm:prSet presAssocID="{3019FCB9-5B01-4A60-B43E-7C18895EB6DB}" presName="descendantText" presStyleLbl="alignAccFollowNode1" presStyleIdx="2" presStyleCnt="3">
        <dgm:presLayoutVars>
          <dgm:bulletEnabled val="1"/>
        </dgm:presLayoutVars>
      </dgm:prSet>
      <dgm:spPr/>
    </dgm:pt>
  </dgm:ptLst>
  <dgm:cxnLst>
    <dgm:cxn modelId="{B47D2717-75FC-4B58-8F7E-1338E77CFA4B}" srcId="{6CA0450B-0445-40F9-A55E-B42874532950}" destId="{BD5C38B6-ACF8-4B46-A2A7-A24E1096A932}" srcOrd="0" destOrd="0" parTransId="{3A72426C-16B3-4F1B-920E-8D0ACFF5ABB3}" sibTransId="{D02C2B90-35DF-435A-9243-01001E1BBA2C}"/>
    <dgm:cxn modelId="{0DD8C725-56A0-4374-86AD-976A949D6524}" type="presOf" srcId="{781C4B67-EF25-4754-A5E3-78BCE3805E8E}" destId="{A6644806-FEC2-4F37-B63A-641394C0F0F4}" srcOrd="0" destOrd="0" presId="urn:microsoft.com/office/officeart/2005/8/layout/vList5"/>
    <dgm:cxn modelId="{7A1A9935-0F1C-4DE2-85AB-91812C489F9F}" type="presOf" srcId="{B67C9405-6BA2-4BD4-AFED-B749A2D34136}" destId="{9A240243-FC7E-46EE-8576-72680219C47B}" srcOrd="0" destOrd="0" presId="urn:microsoft.com/office/officeart/2005/8/layout/vList5"/>
    <dgm:cxn modelId="{8FF96740-400E-48B1-832E-1217746D8B68}" type="presOf" srcId="{6CA0450B-0445-40F9-A55E-B42874532950}" destId="{A2648EE5-8CCA-4B13-B9CD-7CAE9B3227CC}" srcOrd="0" destOrd="0" presId="urn:microsoft.com/office/officeart/2005/8/layout/vList5"/>
    <dgm:cxn modelId="{6C1FB662-4213-4DA9-BB0B-0F7CFD6D75FE}" type="presOf" srcId="{939DE5A7-899F-4B77-AFA7-C79E75776832}" destId="{0B0423B9-F04E-4D4C-B6F3-D7C74D6BD723}" srcOrd="0" destOrd="0" presId="urn:microsoft.com/office/officeart/2005/8/layout/vList5"/>
    <dgm:cxn modelId="{9E1FEF86-2E5B-4306-8156-7A6E271C831B}" srcId="{FCE94F14-0035-4F18-8277-F7F4BA59B94B}" destId="{B67C9405-6BA2-4BD4-AFED-B749A2D34136}" srcOrd="0" destOrd="0" parTransId="{949757B4-F4E4-4B8B-9A04-024BB9E3F472}" sibTransId="{2D33A816-D8F4-4CA9-A0A8-C2A4B0C23BB6}"/>
    <dgm:cxn modelId="{86975488-7FBB-4852-93AA-063D6CC21CA6}" type="presOf" srcId="{26B43B02-4B48-4DB7-A930-C08B3C8E9CA9}" destId="{F3C6A6D0-FB7D-4DCD-8771-DBF18984C03E}" srcOrd="0" destOrd="0" presId="urn:microsoft.com/office/officeart/2005/8/layout/vList5"/>
    <dgm:cxn modelId="{531BC7A0-742F-4DA6-8BB5-6CB6DEC442D4}" srcId="{FCE94F14-0035-4F18-8277-F7F4BA59B94B}" destId="{26B43B02-4B48-4DB7-A930-C08B3C8E9CA9}" srcOrd="1" destOrd="0" parTransId="{51F87848-CFE2-4782-A63D-6BC3E2D8CEC9}" sibTransId="{AE40EBDE-8EB2-482D-B919-D94E834CD673}"/>
    <dgm:cxn modelId="{21D3C6AD-8D26-4E33-8E69-FD2D1D560B22}" srcId="{FCE94F14-0035-4F18-8277-F7F4BA59B94B}" destId="{6CA0450B-0445-40F9-A55E-B42874532950}" srcOrd="2" destOrd="0" parTransId="{9FE4F83D-1B30-41AA-9F76-A431A4D5C05D}" sibTransId="{22B87DD8-F223-4ADE-9E39-B4AD5E776A0B}"/>
    <dgm:cxn modelId="{37BF4FC7-1D21-405E-912A-B84241E180DD}" srcId="{FCE94F14-0035-4F18-8277-F7F4BA59B94B}" destId="{3019FCB9-5B01-4A60-B43E-7C18895EB6DB}" srcOrd="3" destOrd="0" parTransId="{257217D2-502A-4B1B-BC78-FD7DF3684218}" sibTransId="{C9A71DB7-3DE8-48AF-A404-CE7F0C6E1216}"/>
    <dgm:cxn modelId="{B98AB0CC-6ECB-4EA6-A1C4-07BF703065BE}" type="presOf" srcId="{FCE94F14-0035-4F18-8277-F7F4BA59B94B}" destId="{5022D9FA-1E60-4AF2-8C05-ABC1E8C0D6C5}" srcOrd="0" destOrd="0" presId="urn:microsoft.com/office/officeart/2005/8/layout/vList5"/>
    <dgm:cxn modelId="{DBB7BFD4-A564-435B-AC2B-F2CB67009A10}" srcId="{26B43B02-4B48-4DB7-A930-C08B3C8E9CA9}" destId="{781C4B67-EF25-4754-A5E3-78BCE3805E8E}" srcOrd="0" destOrd="0" parTransId="{5E931A95-F290-4926-A6F2-7AA94E452CF9}" sibTransId="{D04081B0-E335-4144-9CEF-979A35FD92C5}"/>
    <dgm:cxn modelId="{0D454EF6-5A4F-440D-9641-E89CA4B6B7FC}" type="presOf" srcId="{BD5C38B6-ACF8-4B46-A2A7-A24E1096A932}" destId="{2BA7316E-5812-41D4-B59C-78EECB6ECCAD}" srcOrd="0" destOrd="0" presId="urn:microsoft.com/office/officeart/2005/8/layout/vList5"/>
    <dgm:cxn modelId="{6B0159FE-31E6-4DA0-B573-AE454EEF2EC4}" srcId="{3019FCB9-5B01-4A60-B43E-7C18895EB6DB}" destId="{939DE5A7-899F-4B77-AFA7-C79E75776832}" srcOrd="0" destOrd="0" parTransId="{A69A9941-1532-4D34-8560-113DFF3205C1}" sibTransId="{CA2D19AC-ACC6-4697-A6FB-A5B9101B1FBF}"/>
    <dgm:cxn modelId="{87A4EDFE-D4F6-45F7-A9C6-3FF60895B452}" type="presOf" srcId="{3019FCB9-5B01-4A60-B43E-7C18895EB6DB}" destId="{DA8F221D-6206-4E3D-A116-7441CF73E018}" srcOrd="0" destOrd="0" presId="urn:microsoft.com/office/officeart/2005/8/layout/vList5"/>
    <dgm:cxn modelId="{3D2CD65F-ECBA-4372-AE91-0EAF6348186A}" type="presParOf" srcId="{5022D9FA-1E60-4AF2-8C05-ABC1E8C0D6C5}" destId="{F4C1BF2E-C654-4855-9192-824C92144092}" srcOrd="0" destOrd="0" presId="urn:microsoft.com/office/officeart/2005/8/layout/vList5"/>
    <dgm:cxn modelId="{3AE884A6-6389-4486-B193-421E3363ABF6}" type="presParOf" srcId="{F4C1BF2E-C654-4855-9192-824C92144092}" destId="{9A240243-FC7E-46EE-8576-72680219C47B}" srcOrd="0" destOrd="0" presId="urn:microsoft.com/office/officeart/2005/8/layout/vList5"/>
    <dgm:cxn modelId="{73C4E537-6201-47A8-B806-34E6F70B5E2B}" type="presParOf" srcId="{5022D9FA-1E60-4AF2-8C05-ABC1E8C0D6C5}" destId="{ED04179E-FD3B-43B5-A83D-1F0BB7166EDC}" srcOrd="1" destOrd="0" presId="urn:microsoft.com/office/officeart/2005/8/layout/vList5"/>
    <dgm:cxn modelId="{54910311-AAAD-4DCB-8ECC-CC8741B083D0}" type="presParOf" srcId="{5022D9FA-1E60-4AF2-8C05-ABC1E8C0D6C5}" destId="{6DDEE429-8720-4FEC-832B-9DBCEE034DFA}" srcOrd="2" destOrd="0" presId="urn:microsoft.com/office/officeart/2005/8/layout/vList5"/>
    <dgm:cxn modelId="{72E67330-6016-4A74-BD3E-EB55D9C79E79}" type="presParOf" srcId="{6DDEE429-8720-4FEC-832B-9DBCEE034DFA}" destId="{F3C6A6D0-FB7D-4DCD-8771-DBF18984C03E}" srcOrd="0" destOrd="0" presId="urn:microsoft.com/office/officeart/2005/8/layout/vList5"/>
    <dgm:cxn modelId="{BE6BAAA0-17E8-401B-9756-DB866441872A}" type="presParOf" srcId="{6DDEE429-8720-4FEC-832B-9DBCEE034DFA}" destId="{A6644806-FEC2-4F37-B63A-641394C0F0F4}" srcOrd="1" destOrd="0" presId="urn:microsoft.com/office/officeart/2005/8/layout/vList5"/>
    <dgm:cxn modelId="{6F7A2A95-D527-4833-AA16-3D7110AA569C}" type="presParOf" srcId="{5022D9FA-1E60-4AF2-8C05-ABC1E8C0D6C5}" destId="{970968AD-768E-490C-A9F6-F422DEE2B4D7}" srcOrd="3" destOrd="0" presId="urn:microsoft.com/office/officeart/2005/8/layout/vList5"/>
    <dgm:cxn modelId="{DD007D6D-0B4E-4938-98F3-18F8231DB3A9}" type="presParOf" srcId="{5022D9FA-1E60-4AF2-8C05-ABC1E8C0D6C5}" destId="{30FCDC39-752F-4A59-B93B-AD5DD915022C}" srcOrd="4" destOrd="0" presId="urn:microsoft.com/office/officeart/2005/8/layout/vList5"/>
    <dgm:cxn modelId="{00DB25D6-17EE-4C7E-B82C-0228CC623DF2}" type="presParOf" srcId="{30FCDC39-752F-4A59-B93B-AD5DD915022C}" destId="{A2648EE5-8CCA-4B13-B9CD-7CAE9B3227CC}" srcOrd="0" destOrd="0" presId="urn:microsoft.com/office/officeart/2005/8/layout/vList5"/>
    <dgm:cxn modelId="{46AA3F37-FE35-488F-A7DB-C46E5E668F50}" type="presParOf" srcId="{30FCDC39-752F-4A59-B93B-AD5DD915022C}" destId="{2BA7316E-5812-41D4-B59C-78EECB6ECCAD}" srcOrd="1" destOrd="0" presId="urn:microsoft.com/office/officeart/2005/8/layout/vList5"/>
    <dgm:cxn modelId="{DEF22DC0-D8AF-486E-8260-4CD514365896}" type="presParOf" srcId="{5022D9FA-1E60-4AF2-8C05-ABC1E8C0D6C5}" destId="{3BCD709F-A5A6-4AC7-AB37-9CBB725E0E52}" srcOrd="5" destOrd="0" presId="urn:microsoft.com/office/officeart/2005/8/layout/vList5"/>
    <dgm:cxn modelId="{011A0921-E9BD-401F-A67E-20E1A1926B72}" type="presParOf" srcId="{5022D9FA-1E60-4AF2-8C05-ABC1E8C0D6C5}" destId="{7EE4C81B-080C-4B4B-BB1D-DB3F8184F900}" srcOrd="6" destOrd="0" presId="urn:microsoft.com/office/officeart/2005/8/layout/vList5"/>
    <dgm:cxn modelId="{156709AB-42E3-495E-AD80-3675664B5B24}" type="presParOf" srcId="{7EE4C81B-080C-4B4B-BB1D-DB3F8184F900}" destId="{DA8F221D-6206-4E3D-A116-7441CF73E018}" srcOrd="0" destOrd="0" presId="urn:microsoft.com/office/officeart/2005/8/layout/vList5"/>
    <dgm:cxn modelId="{437879FA-2E66-4E34-B97C-1475914FAD83}" type="presParOf" srcId="{7EE4C81B-080C-4B4B-BB1D-DB3F8184F900}" destId="{0B0423B9-F04E-4D4C-B6F3-D7C74D6BD72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0AC7DB-6698-4DF5-A1EB-FD97F893D10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65AC5D7-7E5C-4D09-81BC-5C7827019BDD}">
      <dgm:prSet custT="1"/>
      <dgm:spPr/>
      <dgm:t>
        <a:bodyPr/>
        <a:lstStyle/>
        <a:p>
          <a:pPr>
            <a:lnSpc>
              <a:spcPct val="100000"/>
            </a:lnSpc>
          </a:pPr>
          <a:r>
            <a:rPr lang="en-US" sz="2400"/>
            <a:t>Public Act 21-29, An Act Concerning the Zoning Enabling Act</a:t>
          </a:r>
        </a:p>
      </dgm:t>
    </dgm:pt>
    <dgm:pt modelId="{673E597A-69E5-453B-8206-1A5C56FEE393}" type="parTrans" cxnId="{752CACB4-4A58-4DC6-98CB-D3FEEA7CBE39}">
      <dgm:prSet/>
      <dgm:spPr/>
      <dgm:t>
        <a:bodyPr/>
        <a:lstStyle/>
        <a:p>
          <a:endParaRPr lang="en-US"/>
        </a:p>
      </dgm:t>
    </dgm:pt>
    <dgm:pt modelId="{0937D698-37EE-4F1E-90F4-FCB0F5012BEA}" type="sibTrans" cxnId="{752CACB4-4A58-4DC6-98CB-D3FEEA7CBE39}">
      <dgm:prSet/>
      <dgm:spPr/>
      <dgm:t>
        <a:bodyPr/>
        <a:lstStyle/>
        <a:p>
          <a:endParaRPr lang="en-US"/>
        </a:p>
      </dgm:t>
    </dgm:pt>
    <dgm:pt modelId="{0C678166-FE5F-48DD-825B-BA3103301068}">
      <dgm:prSet custT="1"/>
      <dgm:spPr/>
      <dgm:t>
        <a:bodyPr/>
        <a:lstStyle/>
        <a:p>
          <a:pPr>
            <a:lnSpc>
              <a:spcPct val="100000"/>
            </a:lnSpc>
          </a:pPr>
          <a:r>
            <a:rPr lang="en-US" sz="2000"/>
            <a:t>Authorized use of floating zones</a:t>
          </a:r>
        </a:p>
      </dgm:t>
    </dgm:pt>
    <dgm:pt modelId="{DF943879-7CC6-4CB4-871D-260D04B106FD}" type="parTrans" cxnId="{D99CBB88-EBDF-4599-837E-9BF7F9340867}">
      <dgm:prSet/>
      <dgm:spPr/>
      <dgm:t>
        <a:bodyPr/>
        <a:lstStyle/>
        <a:p>
          <a:endParaRPr lang="en-US"/>
        </a:p>
      </dgm:t>
    </dgm:pt>
    <dgm:pt modelId="{CE2DA3F9-F41C-45DB-96FE-CE1BEB3B8451}" type="sibTrans" cxnId="{D99CBB88-EBDF-4599-837E-9BF7F9340867}">
      <dgm:prSet/>
      <dgm:spPr/>
      <dgm:t>
        <a:bodyPr/>
        <a:lstStyle/>
        <a:p>
          <a:endParaRPr lang="en-US"/>
        </a:p>
      </dgm:t>
    </dgm:pt>
    <dgm:pt modelId="{EAB11704-F1A1-4E91-96D6-01E8734D1940}">
      <dgm:prSet custT="1"/>
      <dgm:spPr/>
      <dgm:t>
        <a:bodyPr anchor="t"/>
        <a:lstStyle/>
        <a:p>
          <a:pPr>
            <a:lnSpc>
              <a:spcPct val="100000"/>
            </a:lnSpc>
          </a:pPr>
          <a:r>
            <a:rPr lang="en-US" sz="2400"/>
            <a:t>Connecticut Supreme Court Upheld Validity of Floating Zones</a:t>
          </a:r>
        </a:p>
      </dgm:t>
    </dgm:pt>
    <dgm:pt modelId="{1B6008F1-E037-4E2E-932A-8D1CBA2A9194}" type="parTrans" cxnId="{CB12742D-EB3C-4D36-B318-6E06EE8FD9F7}">
      <dgm:prSet/>
      <dgm:spPr/>
      <dgm:t>
        <a:bodyPr/>
        <a:lstStyle/>
        <a:p>
          <a:endParaRPr lang="en-US"/>
        </a:p>
      </dgm:t>
    </dgm:pt>
    <dgm:pt modelId="{F5148362-B8DE-4C5E-958C-73FAB654C50F}" type="sibTrans" cxnId="{CB12742D-EB3C-4D36-B318-6E06EE8FD9F7}">
      <dgm:prSet/>
      <dgm:spPr/>
      <dgm:t>
        <a:bodyPr/>
        <a:lstStyle/>
        <a:p>
          <a:endParaRPr lang="en-US"/>
        </a:p>
      </dgm:t>
    </dgm:pt>
    <dgm:pt modelId="{52E0E8EB-6C60-4C9E-A946-E9D1DDB12CAF}">
      <dgm:prSet custT="1"/>
      <dgm:spPr/>
      <dgm:t>
        <a:bodyPr/>
        <a:lstStyle/>
        <a:p>
          <a:pPr>
            <a:lnSpc>
              <a:spcPct val="100000"/>
            </a:lnSpc>
          </a:pPr>
          <a:r>
            <a:rPr lang="en-US" sz="2000"/>
            <a:t>Sheridan v. Stamford Planning Board (1969)</a:t>
          </a:r>
        </a:p>
      </dgm:t>
    </dgm:pt>
    <dgm:pt modelId="{4B081EF8-1B85-4427-BA42-D7593064CD71}" type="parTrans" cxnId="{2049905C-5A0D-4BAD-A8C2-C1951868E0BA}">
      <dgm:prSet/>
      <dgm:spPr/>
      <dgm:t>
        <a:bodyPr/>
        <a:lstStyle/>
        <a:p>
          <a:endParaRPr lang="en-US"/>
        </a:p>
      </dgm:t>
    </dgm:pt>
    <dgm:pt modelId="{183C9D67-ED75-4857-9784-84765DC5477A}" type="sibTrans" cxnId="{2049905C-5A0D-4BAD-A8C2-C1951868E0BA}">
      <dgm:prSet/>
      <dgm:spPr/>
      <dgm:t>
        <a:bodyPr/>
        <a:lstStyle/>
        <a:p>
          <a:endParaRPr lang="en-US"/>
        </a:p>
      </dgm:t>
    </dgm:pt>
    <dgm:pt modelId="{B670C204-92DF-400A-B98D-575BEEA54481}">
      <dgm:prSet/>
      <dgm:spPr/>
      <dgm:t>
        <a:bodyPr anchor="t"/>
        <a:lstStyle/>
        <a:p>
          <a:pPr>
            <a:lnSpc>
              <a:spcPct val="100000"/>
            </a:lnSpc>
          </a:pPr>
          <a:r>
            <a:rPr lang="en-US"/>
            <a:t>Connecticut Supreme Court holds floating zones not for one property</a:t>
          </a:r>
        </a:p>
      </dgm:t>
    </dgm:pt>
    <dgm:pt modelId="{EB25B950-7382-4B3A-AE93-1F358017BB70}" type="parTrans" cxnId="{829074D5-BFE3-4244-8665-3EADBB03601B}">
      <dgm:prSet/>
      <dgm:spPr/>
      <dgm:t>
        <a:bodyPr/>
        <a:lstStyle/>
        <a:p>
          <a:endParaRPr lang="en-US"/>
        </a:p>
      </dgm:t>
    </dgm:pt>
    <dgm:pt modelId="{A88F68C3-462C-4B2F-BF77-22F0FD4232D6}" type="sibTrans" cxnId="{829074D5-BFE3-4244-8665-3EADBB03601B}">
      <dgm:prSet/>
      <dgm:spPr/>
      <dgm:t>
        <a:bodyPr/>
        <a:lstStyle/>
        <a:p>
          <a:endParaRPr lang="en-US"/>
        </a:p>
      </dgm:t>
    </dgm:pt>
    <dgm:pt modelId="{03A72433-279E-4551-AF8F-5DD8A53A1043}">
      <dgm:prSet/>
      <dgm:spPr/>
      <dgm:t>
        <a:bodyPr/>
        <a:lstStyle/>
        <a:p>
          <a:pPr>
            <a:lnSpc>
              <a:spcPct val="100000"/>
            </a:lnSpc>
          </a:pPr>
          <a:r>
            <a:rPr lang="en-US"/>
            <a:t>River Bend v Simsbury Zoning Commission (2004)</a:t>
          </a:r>
        </a:p>
      </dgm:t>
    </dgm:pt>
    <dgm:pt modelId="{456E3252-D27D-4739-AC8F-AAA10B545145}" type="parTrans" cxnId="{B40703E0-B908-499A-9641-067DF49D19E5}">
      <dgm:prSet/>
      <dgm:spPr/>
      <dgm:t>
        <a:bodyPr/>
        <a:lstStyle/>
        <a:p>
          <a:endParaRPr lang="en-US"/>
        </a:p>
      </dgm:t>
    </dgm:pt>
    <dgm:pt modelId="{95381657-937F-4FE8-8D70-84276B3EBCEB}" type="sibTrans" cxnId="{B40703E0-B908-499A-9641-067DF49D19E5}">
      <dgm:prSet/>
      <dgm:spPr/>
      <dgm:t>
        <a:bodyPr/>
        <a:lstStyle/>
        <a:p>
          <a:endParaRPr lang="en-US"/>
        </a:p>
      </dgm:t>
    </dgm:pt>
    <dgm:pt modelId="{EB1A24D0-EB47-4FDC-B8D6-DFCF22C7A813}" type="pres">
      <dgm:prSet presAssocID="{3D0AC7DB-6698-4DF5-A1EB-FD97F893D105}" presName="root" presStyleCnt="0">
        <dgm:presLayoutVars>
          <dgm:dir/>
          <dgm:resizeHandles val="exact"/>
        </dgm:presLayoutVars>
      </dgm:prSet>
      <dgm:spPr/>
    </dgm:pt>
    <dgm:pt modelId="{3360D55E-B957-4245-B94B-745DC019666C}" type="pres">
      <dgm:prSet presAssocID="{165AC5D7-7E5C-4D09-81BC-5C7827019BDD}" presName="compNode" presStyleCnt="0"/>
      <dgm:spPr/>
    </dgm:pt>
    <dgm:pt modelId="{9A40C5DD-2E6B-41C6-BFC0-0FA447E8B1FA}" type="pres">
      <dgm:prSet presAssocID="{165AC5D7-7E5C-4D09-81BC-5C7827019BDD}" presName="bgRect" presStyleLbl="bgShp" presStyleIdx="0" presStyleCnt="3"/>
      <dgm:spPr/>
    </dgm:pt>
    <dgm:pt modelId="{3BF82080-21CC-4527-A9D1-343C2B70F3A2}" type="pres">
      <dgm:prSet presAssocID="{165AC5D7-7E5C-4D09-81BC-5C7827019BD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use outline"/>
        </a:ext>
      </dgm:extLst>
    </dgm:pt>
    <dgm:pt modelId="{4867E100-C023-4B75-A3C6-84AFDB53C4CA}" type="pres">
      <dgm:prSet presAssocID="{165AC5D7-7E5C-4D09-81BC-5C7827019BDD}" presName="spaceRect" presStyleCnt="0"/>
      <dgm:spPr/>
    </dgm:pt>
    <dgm:pt modelId="{157CF9F7-0F02-4A1E-B9AC-BE18FB2E76CF}" type="pres">
      <dgm:prSet presAssocID="{165AC5D7-7E5C-4D09-81BC-5C7827019BDD}" presName="parTx" presStyleLbl="revTx" presStyleIdx="0" presStyleCnt="6" custScaleX="103510" custLinFactNeighborX="-623" custLinFactNeighborY="-11043">
        <dgm:presLayoutVars>
          <dgm:chMax val="0"/>
          <dgm:chPref val="0"/>
        </dgm:presLayoutVars>
      </dgm:prSet>
      <dgm:spPr/>
    </dgm:pt>
    <dgm:pt modelId="{E0905BD2-0E8C-4575-ACFC-476108630AC1}" type="pres">
      <dgm:prSet presAssocID="{165AC5D7-7E5C-4D09-81BC-5C7827019BDD}" presName="desTx" presStyleLbl="revTx" presStyleIdx="1" presStyleCnt="6">
        <dgm:presLayoutVars/>
      </dgm:prSet>
      <dgm:spPr/>
    </dgm:pt>
    <dgm:pt modelId="{660AFA40-7A73-4C32-A5C4-796393D89DB4}" type="pres">
      <dgm:prSet presAssocID="{0937D698-37EE-4F1E-90F4-FCB0F5012BEA}" presName="sibTrans" presStyleCnt="0"/>
      <dgm:spPr/>
    </dgm:pt>
    <dgm:pt modelId="{F1C7E24C-5122-4E79-BA5C-A674D425E889}" type="pres">
      <dgm:prSet presAssocID="{EAB11704-F1A1-4E91-96D6-01E8734D1940}" presName="compNode" presStyleCnt="0"/>
      <dgm:spPr/>
    </dgm:pt>
    <dgm:pt modelId="{BBD5CEFC-BBBA-40ED-B631-70960AE32DA0}" type="pres">
      <dgm:prSet presAssocID="{EAB11704-F1A1-4E91-96D6-01E8734D1940}" presName="bgRect" presStyleLbl="bgShp" presStyleIdx="1" presStyleCnt="3"/>
      <dgm:spPr/>
    </dgm:pt>
    <dgm:pt modelId="{CFF650ED-8E8F-43D5-A478-B447FC16BCC6}" type="pres">
      <dgm:prSet presAssocID="{EAB11704-F1A1-4E91-96D6-01E8734D194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nk with solid fill"/>
        </a:ext>
      </dgm:extLst>
    </dgm:pt>
    <dgm:pt modelId="{FF34A53A-9FA5-4F2C-86E8-1551A31AC03B}" type="pres">
      <dgm:prSet presAssocID="{EAB11704-F1A1-4E91-96D6-01E8734D1940}" presName="spaceRect" presStyleCnt="0"/>
      <dgm:spPr/>
    </dgm:pt>
    <dgm:pt modelId="{A22B8D13-0E0A-462E-84AB-C2E0E91DC20F}" type="pres">
      <dgm:prSet presAssocID="{EAB11704-F1A1-4E91-96D6-01E8734D1940}" presName="parTx" presStyleLbl="revTx" presStyleIdx="2" presStyleCnt="6">
        <dgm:presLayoutVars>
          <dgm:chMax val="0"/>
          <dgm:chPref val="0"/>
        </dgm:presLayoutVars>
      </dgm:prSet>
      <dgm:spPr/>
    </dgm:pt>
    <dgm:pt modelId="{60B10238-02AE-4AC0-8836-AFA68C8B6624}" type="pres">
      <dgm:prSet presAssocID="{EAB11704-F1A1-4E91-96D6-01E8734D1940}" presName="desTx" presStyleLbl="revTx" presStyleIdx="3" presStyleCnt="6">
        <dgm:presLayoutVars/>
      </dgm:prSet>
      <dgm:spPr/>
    </dgm:pt>
    <dgm:pt modelId="{8266E5A7-37D8-4ED9-BEEA-608E10886ACA}" type="pres">
      <dgm:prSet presAssocID="{F5148362-B8DE-4C5E-958C-73FAB654C50F}" presName="sibTrans" presStyleCnt="0"/>
      <dgm:spPr/>
    </dgm:pt>
    <dgm:pt modelId="{7A9CFF34-F0EB-4DC2-8AE7-030510971174}" type="pres">
      <dgm:prSet presAssocID="{B670C204-92DF-400A-B98D-575BEEA54481}" presName="compNode" presStyleCnt="0"/>
      <dgm:spPr/>
    </dgm:pt>
    <dgm:pt modelId="{62A8A86E-4C5E-4B6C-9E3D-50A3A40D399C}" type="pres">
      <dgm:prSet presAssocID="{B670C204-92DF-400A-B98D-575BEEA54481}" presName="bgRect" presStyleLbl="bgShp" presStyleIdx="2" presStyleCnt="3"/>
      <dgm:spPr/>
    </dgm:pt>
    <dgm:pt modelId="{A58087E1-E0D8-4A3D-9EF5-5C5E15B49179}" type="pres">
      <dgm:prSet presAssocID="{B670C204-92DF-400A-B98D-575BEEA54481}"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Judge male with solid fill"/>
        </a:ext>
      </dgm:extLst>
    </dgm:pt>
    <dgm:pt modelId="{3D86A91A-E484-488C-B253-D31F29AA40F1}" type="pres">
      <dgm:prSet presAssocID="{B670C204-92DF-400A-B98D-575BEEA54481}" presName="spaceRect" presStyleCnt="0"/>
      <dgm:spPr/>
    </dgm:pt>
    <dgm:pt modelId="{33EB6245-DD4A-4E99-BE22-BA0D5876E761}" type="pres">
      <dgm:prSet presAssocID="{B670C204-92DF-400A-B98D-575BEEA54481}" presName="parTx" presStyleLbl="revTx" presStyleIdx="4" presStyleCnt="6" custScaleX="103434">
        <dgm:presLayoutVars>
          <dgm:chMax val="0"/>
          <dgm:chPref val="0"/>
        </dgm:presLayoutVars>
      </dgm:prSet>
      <dgm:spPr/>
    </dgm:pt>
    <dgm:pt modelId="{AC750D3D-86CC-45F8-BFEA-FFB0328E1AA1}" type="pres">
      <dgm:prSet presAssocID="{B670C204-92DF-400A-B98D-575BEEA54481}" presName="desTx" presStyleLbl="revTx" presStyleIdx="5" presStyleCnt="6">
        <dgm:presLayoutVars/>
      </dgm:prSet>
      <dgm:spPr/>
    </dgm:pt>
  </dgm:ptLst>
  <dgm:cxnLst>
    <dgm:cxn modelId="{C3B39D24-894B-4250-B5DE-18A629E28705}" type="presOf" srcId="{B670C204-92DF-400A-B98D-575BEEA54481}" destId="{33EB6245-DD4A-4E99-BE22-BA0D5876E761}" srcOrd="0" destOrd="0" presId="urn:microsoft.com/office/officeart/2018/2/layout/IconVerticalSolidList"/>
    <dgm:cxn modelId="{F38E5D2A-D9E1-4E1C-8CE6-A0D7D0F34F5C}" type="presOf" srcId="{03A72433-279E-4551-AF8F-5DD8A53A1043}" destId="{AC750D3D-86CC-45F8-BFEA-FFB0328E1AA1}" srcOrd="0" destOrd="0" presId="urn:microsoft.com/office/officeart/2018/2/layout/IconVerticalSolidList"/>
    <dgm:cxn modelId="{CB12742D-EB3C-4D36-B318-6E06EE8FD9F7}" srcId="{3D0AC7DB-6698-4DF5-A1EB-FD97F893D105}" destId="{EAB11704-F1A1-4E91-96D6-01E8734D1940}" srcOrd="1" destOrd="0" parTransId="{1B6008F1-E037-4E2E-932A-8D1CBA2A9194}" sibTransId="{F5148362-B8DE-4C5E-958C-73FAB654C50F}"/>
    <dgm:cxn modelId="{AC6C1034-5DFE-479E-B5BB-39F7CCA7502C}" type="presOf" srcId="{EAB11704-F1A1-4E91-96D6-01E8734D1940}" destId="{A22B8D13-0E0A-462E-84AB-C2E0E91DC20F}" srcOrd="0" destOrd="0" presId="urn:microsoft.com/office/officeart/2018/2/layout/IconVerticalSolidList"/>
    <dgm:cxn modelId="{2049905C-5A0D-4BAD-A8C2-C1951868E0BA}" srcId="{EAB11704-F1A1-4E91-96D6-01E8734D1940}" destId="{52E0E8EB-6C60-4C9E-A946-E9D1DDB12CAF}" srcOrd="0" destOrd="0" parTransId="{4B081EF8-1B85-4427-BA42-D7593064CD71}" sibTransId="{183C9D67-ED75-4857-9784-84765DC5477A}"/>
    <dgm:cxn modelId="{6F93364A-9BBC-48FD-9E50-1F3519AD8BE5}" type="presOf" srcId="{52E0E8EB-6C60-4C9E-A946-E9D1DDB12CAF}" destId="{60B10238-02AE-4AC0-8836-AFA68C8B6624}" srcOrd="0" destOrd="0" presId="urn:microsoft.com/office/officeart/2018/2/layout/IconVerticalSolidList"/>
    <dgm:cxn modelId="{810C8480-BA29-4D79-B8AC-470D3F56A68E}" type="presOf" srcId="{165AC5D7-7E5C-4D09-81BC-5C7827019BDD}" destId="{157CF9F7-0F02-4A1E-B9AC-BE18FB2E76CF}" srcOrd="0" destOrd="0" presId="urn:microsoft.com/office/officeart/2018/2/layout/IconVerticalSolidList"/>
    <dgm:cxn modelId="{D99CBB88-EBDF-4599-837E-9BF7F9340867}" srcId="{165AC5D7-7E5C-4D09-81BC-5C7827019BDD}" destId="{0C678166-FE5F-48DD-825B-BA3103301068}" srcOrd="0" destOrd="0" parTransId="{DF943879-7CC6-4CB4-871D-260D04B106FD}" sibTransId="{CE2DA3F9-F41C-45DB-96FE-CE1BEB3B8451}"/>
    <dgm:cxn modelId="{752CACB4-4A58-4DC6-98CB-D3FEEA7CBE39}" srcId="{3D0AC7DB-6698-4DF5-A1EB-FD97F893D105}" destId="{165AC5D7-7E5C-4D09-81BC-5C7827019BDD}" srcOrd="0" destOrd="0" parTransId="{673E597A-69E5-453B-8206-1A5C56FEE393}" sibTransId="{0937D698-37EE-4F1E-90F4-FCB0F5012BEA}"/>
    <dgm:cxn modelId="{829074D5-BFE3-4244-8665-3EADBB03601B}" srcId="{3D0AC7DB-6698-4DF5-A1EB-FD97F893D105}" destId="{B670C204-92DF-400A-B98D-575BEEA54481}" srcOrd="2" destOrd="0" parTransId="{EB25B950-7382-4B3A-AE93-1F358017BB70}" sibTransId="{A88F68C3-462C-4B2F-BF77-22F0FD4232D6}"/>
    <dgm:cxn modelId="{B40703E0-B908-499A-9641-067DF49D19E5}" srcId="{B670C204-92DF-400A-B98D-575BEEA54481}" destId="{03A72433-279E-4551-AF8F-5DD8A53A1043}" srcOrd="0" destOrd="0" parTransId="{456E3252-D27D-4739-AC8F-AAA10B545145}" sibTransId="{95381657-937F-4FE8-8D70-84276B3EBCEB}"/>
    <dgm:cxn modelId="{681E44E6-D230-45E8-B654-F408F45898A5}" type="presOf" srcId="{0C678166-FE5F-48DD-825B-BA3103301068}" destId="{E0905BD2-0E8C-4575-ACFC-476108630AC1}" srcOrd="0" destOrd="0" presId="urn:microsoft.com/office/officeart/2018/2/layout/IconVerticalSolidList"/>
    <dgm:cxn modelId="{515A89F7-0520-4E85-B659-B59C343136B3}" type="presOf" srcId="{3D0AC7DB-6698-4DF5-A1EB-FD97F893D105}" destId="{EB1A24D0-EB47-4FDC-B8D6-DFCF22C7A813}" srcOrd="0" destOrd="0" presId="urn:microsoft.com/office/officeart/2018/2/layout/IconVerticalSolidList"/>
    <dgm:cxn modelId="{EFDDE12F-AB68-4E41-99D9-2A1CC575EF29}" type="presParOf" srcId="{EB1A24D0-EB47-4FDC-B8D6-DFCF22C7A813}" destId="{3360D55E-B957-4245-B94B-745DC019666C}" srcOrd="0" destOrd="0" presId="urn:microsoft.com/office/officeart/2018/2/layout/IconVerticalSolidList"/>
    <dgm:cxn modelId="{E623B56E-6568-4C13-AE0C-36ECA1EA2910}" type="presParOf" srcId="{3360D55E-B957-4245-B94B-745DC019666C}" destId="{9A40C5DD-2E6B-41C6-BFC0-0FA447E8B1FA}" srcOrd="0" destOrd="0" presId="urn:microsoft.com/office/officeart/2018/2/layout/IconVerticalSolidList"/>
    <dgm:cxn modelId="{8B2EF844-5B27-4589-9F88-F4B433C3A644}" type="presParOf" srcId="{3360D55E-B957-4245-B94B-745DC019666C}" destId="{3BF82080-21CC-4527-A9D1-343C2B70F3A2}" srcOrd="1" destOrd="0" presId="urn:microsoft.com/office/officeart/2018/2/layout/IconVerticalSolidList"/>
    <dgm:cxn modelId="{BA608546-03EC-4259-A73C-955BE2699463}" type="presParOf" srcId="{3360D55E-B957-4245-B94B-745DC019666C}" destId="{4867E100-C023-4B75-A3C6-84AFDB53C4CA}" srcOrd="2" destOrd="0" presId="urn:microsoft.com/office/officeart/2018/2/layout/IconVerticalSolidList"/>
    <dgm:cxn modelId="{D3962639-E8F1-41AF-AA83-FC65B7E71448}" type="presParOf" srcId="{3360D55E-B957-4245-B94B-745DC019666C}" destId="{157CF9F7-0F02-4A1E-B9AC-BE18FB2E76CF}" srcOrd="3" destOrd="0" presId="urn:microsoft.com/office/officeart/2018/2/layout/IconVerticalSolidList"/>
    <dgm:cxn modelId="{23BB3065-477F-4946-97A9-1954158384D3}" type="presParOf" srcId="{3360D55E-B957-4245-B94B-745DC019666C}" destId="{E0905BD2-0E8C-4575-ACFC-476108630AC1}" srcOrd="4" destOrd="0" presId="urn:microsoft.com/office/officeart/2018/2/layout/IconVerticalSolidList"/>
    <dgm:cxn modelId="{70DA9ED4-D52D-459E-818E-28ECDC28E0DC}" type="presParOf" srcId="{EB1A24D0-EB47-4FDC-B8D6-DFCF22C7A813}" destId="{660AFA40-7A73-4C32-A5C4-796393D89DB4}" srcOrd="1" destOrd="0" presId="urn:microsoft.com/office/officeart/2018/2/layout/IconVerticalSolidList"/>
    <dgm:cxn modelId="{58AE0875-4E02-4C72-A44A-4B1A0EDF8640}" type="presParOf" srcId="{EB1A24D0-EB47-4FDC-B8D6-DFCF22C7A813}" destId="{F1C7E24C-5122-4E79-BA5C-A674D425E889}" srcOrd="2" destOrd="0" presId="urn:microsoft.com/office/officeart/2018/2/layout/IconVerticalSolidList"/>
    <dgm:cxn modelId="{D18CEA6E-CB2D-49EE-9729-912298E9C616}" type="presParOf" srcId="{F1C7E24C-5122-4E79-BA5C-A674D425E889}" destId="{BBD5CEFC-BBBA-40ED-B631-70960AE32DA0}" srcOrd="0" destOrd="0" presId="urn:microsoft.com/office/officeart/2018/2/layout/IconVerticalSolidList"/>
    <dgm:cxn modelId="{CEA05B33-3B61-4D97-8FD4-306B490694D2}" type="presParOf" srcId="{F1C7E24C-5122-4E79-BA5C-A674D425E889}" destId="{CFF650ED-8E8F-43D5-A478-B447FC16BCC6}" srcOrd="1" destOrd="0" presId="urn:microsoft.com/office/officeart/2018/2/layout/IconVerticalSolidList"/>
    <dgm:cxn modelId="{6E41A0CB-4F54-4584-A671-118B7BF2084E}" type="presParOf" srcId="{F1C7E24C-5122-4E79-BA5C-A674D425E889}" destId="{FF34A53A-9FA5-4F2C-86E8-1551A31AC03B}" srcOrd="2" destOrd="0" presId="urn:microsoft.com/office/officeart/2018/2/layout/IconVerticalSolidList"/>
    <dgm:cxn modelId="{C784EE3C-FE17-43F0-966A-901B97B59CA8}" type="presParOf" srcId="{F1C7E24C-5122-4E79-BA5C-A674D425E889}" destId="{A22B8D13-0E0A-462E-84AB-C2E0E91DC20F}" srcOrd="3" destOrd="0" presId="urn:microsoft.com/office/officeart/2018/2/layout/IconVerticalSolidList"/>
    <dgm:cxn modelId="{91D69823-2187-434A-956D-B0ABE1276565}" type="presParOf" srcId="{F1C7E24C-5122-4E79-BA5C-A674D425E889}" destId="{60B10238-02AE-4AC0-8836-AFA68C8B6624}" srcOrd="4" destOrd="0" presId="urn:microsoft.com/office/officeart/2018/2/layout/IconVerticalSolidList"/>
    <dgm:cxn modelId="{48D6FAFA-1CE0-4161-BD81-2C9F55038D26}" type="presParOf" srcId="{EB1A24D0-EB47-4FDC-B8D6-DFCF22C7A813}" destId="{8266E5A7-37D8-4ED9-BEEA-608E10886ACA}" srcOrd="3" destOrd="0" presId="urn:microsoft.com/office/officeart/2018/2/layout/IconVerticalSolidList"/>
    <dgm:cxn modelId="{2435EEA5-8A37-44D1-BF71-BEEA27731D99}" type="presParOf" srcId="{EB1A24D0-EB47-4FDC-B8D6-DFCF22C7A813}" destId="{7A9CFF34-F0EB-4DC2-8AE7-030510971174}" srcOrd="4" destOrd="0" presId="urn:microsoft.com/office/officeart/2018/2/layout/IconVerticalSolidList"/>
    <dgm:cxn modelId="{2F1989C2-337C-4D83-AAA2-00B56353F77D}" type="presParOf" srcId="{7A9CFF34-F0EB-4DC2-8AE7-030510971174}" destId="{62A8A86E-4C5E-4B6C-9E3D-50A3A40D399C}" srcOrd="0" destOrd="0" presId="urn:microsoft.com/office/officeart/2018/2/layout/IconVerticalSolidList"/>
    <dgm:cxn modelId="{8F3E4B7F-0846-4EB3-ABB3-19188AFEF247}" type="presParOf" srcId="{7A9CFF34-F0EB-4DC2-8AE7-030510971174}" destId="{A58087E1-E0D8-4A3D-9EF5-5C5E15B49179}" srcOrd="1" destOrd="0" presId="urn:microsoft.com/office/officeart/2018/2/layout/IconVerticalSolidList"/>
    <dgm:cxn modelId="{A057E90F-2FE0-4A56-B0E5-7B69511181FB}" type="presParOf" srcId="{7A9CFF34-F0EB-4DC2-8AE7-030510971174}" destId="{3D86A91A-E484-488C-B253-D31F29AA40F1}" srcOrd="2" destOrd="0" presId="urn:microsoft.com/office/officeart/2018/2/layout/IconVerticalSolidList"/>
    <dgm:cxn modelId="{2ED7388B-B43D-4B22-B344-A9D79CDD499D}" type="presParOf" srcId="{7A9CFF34-F0EB-4DC2-8AE7-030510971174}" destId="{33EB6245-DD4A-4E99-BE22-BA0D5876E761}" srcOrd="3" destOrd="0" presId="urn:microsoft.com/office/officeart/2018/2/layout/IconVerticalSolidList"/>
    <dgm:cxn modelId="{E17923D6-D716-471C-97A5-8A0DBF0D4D73}" type="presParOf" srcId="{7A9CFF34-F0EB-4DC2-8AE7-030510971174}" destId="{AC750D3D-86CC-45F8-BFEA-FFB0328E1AA1}"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6CF2D63-A6B1-43B9-9081-7416015562AA}"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C8E81ACD-EF8E-48A8-9F6D-EEBCC8D29AED}">
      <dgm:prSet/>
      <dgm:spPr/>
      <dgm:t>
        <a:bodyPr/>
        <a:lstStyle/>
        <a:p>
          <a:r>
            <a:rPr lang="en-US" b="1"/>
            <a:t>Like Floating Zones: </a:t>
          </a:r>
          <a:endParaRPr lang="en-US"/>
        </a:p>
      </dgm:t>
    </dgm:pt>
    <dgm:pt modelId="{A55CDD2B-3A54-4D07-9EF7-5028409EB3BA}" type="parTrans" cxnId="{036F2C8E-A576-41B9-A206-63A9CA0A5C4A}">
      <dgm:prSet/>
      <dgm:spPr/>
      <dgm:t>
        <a:bodyPr/>
        <a:lstStyle/>
        <a:p>
          <a:endParaRPr lang="en-US"/>
        </a:p>
      </dgm:t>
    </dgm:pt>
    <dgm:pt modelId="{E91B5F5D-1EC1-46A8-9AB0-214C9AFDCE9A}" type="sibTrans" cxnId="{036F2C8E-A576-41B9-A206-63A9CA0A5C4A}">
      <dgm:prSet/>
      <dgm:spPr/>
      <dgm:t>
        <a:bodyPr/>
        <a:lstStyle/>
        <a:p>
          <a:endParaRPr lang="en-US"/>
        </a:p>
      </dgm:t>
    </dgm:pt>
    <dgm:pt modelId="{CA631140-C59C-4697-B376-501ECB8A6E63}">
      <dgm:prSet/>
      <dgm:spPr/>
      <dgm:t>
        <a:bodyPr/>
        <a:lstStyle/>
        <a:p>
          <a:r>
            <a:rPr lang="en-US"/>
            <a:t>PDDs provide flexible design &amp; development options.</a:t>
          </a:r>
        </a:p>
      </dgm:t>
    </dgm:pt>
    <dgm:pt modelId="{ACE767E2-3188-444A-807C-EBCB82A99D3A}" type="parTrans" cxnId="{476ADE1F-43AE-47D6-AD71-71AC27B53931}">
      <dgm:prSet/>
      <dgm:spPr/>
      <dgm:t>
        <a:bodyPr/>
        <a:lstStyle/>
        <a:p>
          <a:endParaRPr lang="en-US"/>
        </a:p>
      </dgm:t>
    </dgm:pt>
    <dgm:pt modelId="{DC97915A-2C19-4B5A-A8C0-AEDDABDE9E42}" type="sibTrans" cxnId="{476ADE1F-43AE-47D6-AD71-71AC27B53931}">
      <dgm:prSet/>
      <dgm:spPr/>
      <dgm:t>
        <a:bodyPr/>
        <a:lstStyle/>
        <a:p>
          <a:endParaRPr lang="en-US"/>
        </a:p>
      </dgm:t>
    </dgm:pt>
    <dgm:pt modelId="{32CDBC71-8074-4A5F-A831-10C64DD9F9D6}">
      <dgm:prSet/>
      <dgm:spPr/>
      <dgm:t>
        <a:bodyPr/>
        <a:lstStyle/>
        <a:p>
          <a:r>
            <a:rPr lang="en-US" b="1"/>
            <a:t>Unlike Floating Zones</a:t>
          </a:r>
          <a:r>
            <a:rPr lang="en-US"/>
            <a:t>:</a:t>
          </a:r>
        </a:p>
      </dgm:t>
    </dgm:pt>
    <dgm:pt modelId="{8318D183-E42B-4025-B7A4-7D30601BD1FD}" type="parTrans" cxnId="{2DAB74F9-27CA-4C8B-914B-6E6BB2FDA2F7}">
      <dgm:prSet/>
      <dgm:spPr/>
      <dgm:t>
        <a:bodyPr/>
        <a:lstStyle/>
        <a:p>
          <a:endParaRPr lang="en-US"/>
        </a:p>
      </dgm:t>
    </dgm:pt>
    <dgm:pt modelId="{29219374-9A23-4BCB-BFCD-CD6056A567AB}" type="sibTrans" cxnId="{2DAB74F9-27CA-4C8B-914B-6E6BB2FDA2F7}">
      <dgm:prSet/>
      <dgm:spPr/>
      <dgm:t>
        <a:bodyPr/>
        <a:lstStyle/>
        <a:p>
          <a:endParaRPr lang="en-US"/>
        </a:p>
      </dgm:t>
    </dgm:pt>
    <dgm:pt modelId="{18E8F8D8-EBD0-4D8E-B8F2-2A85324F775C}">
      <dgm:prSet/>
      <dgm:spPr/>
      <dgm:t>
        <a:bodyPr/>
        <a:lstStyle/>
        <a:p>
          <a:r>
            <a:rPr lang="en-US"/>
            <a:t>PDDs can be created without tethers</a:t>
          </a:r>
        </a:p>
      </dgm:t>
    </dgm:pt>
    <dgm:pt modelId="{F1809AF0-0ABC-476A-9C3D-1ACDB121ADE4}" type="parTrans" cxnId="{0A138B3F-4BB6-4BD9-BAD5-C2F1190C31F0}">
      <dgm:prSet/>
      <dgm:spPr/>
      <dgm:t>
        <a:bodyPr/>
        <a:lstStyle/>
        <a:p>
          <a:endParaRPr lang="en-US"/>
        </a:p>
      </dgm:t>
    </dgm:pt>
    <dgm:pt modelId="{5929F8E9-4C6D-4FA7-91F9-535ECCACA3BA}" type="sibTrans" cxnId="{0A138B3F-4BB6-4BD9-BAD5-C2F1190C31F0}">
      <dgm:prSet/>
      <dgm:spPr/>
      <dgm:t>
        <a:bodyPr/>
        <a:lstStyle/>
        <a:p>
          <a:endParaRPr lang="en-US"/>
        </a:p>
      </dgm:t>
    </dgm:pt>
    <dgm:pt modelId="{F7722A55-D100-41D1-94E9-E36915C6B536}">
      <dgm:prSet/>
      <dgm:spPr/>
      <dgm:t>
        <a:bodyPr/>
        <a:lstStyle/>
        <a:p>
          <a:r>
            <a:rPr lang="en-US" b="1"/>
            <a:t>One Step Activation Process</a:t>
          </a:r>
          <a:r>
            <a:rPr lang="en-US"/>
            <a:t>: </a:t>
          </a:r>
        </a:p>
      </dgm:t>
    </dgm:pt>
    <dgm:pt modelId="{27D78CCF-B265-49F4-971B-6D9F2002CA5A}" type="parTrans" cxnId="{DF4991DA-35A9-465B-8292-8186FE8DA8CB}">
      <dgm:prSet/>
      <dgm:spPr/>
      <dgm:t>
        <a:bodyPr/>
        <a:lstStyle/>
        <a:p>
          <a:endParaRPr lang="en-US"/>
        </a:p>
      </dgm:t>
    </dgm:pt>
    <dgm:pt modelId="{37E255FD-0691-400A-AEFC-28656BA44E93}" type="sibTrans" cxnId="{DF4991DA-35A9-465B-8292-8186FE8DA8CB}">
      <dgm:prSet/>
      <dgm:spPr/>
      <dgm:t>
        <a:bodyPr/>
        <a:lstStyle/>
        <a:p>
          <a:endParaRPr lang="en-US"/>
        </a:p>
      </dgm:t>
    </dgm:pt>
    <dgm:pt modelId="{9D143DDB-DDBA-484F-B5E8-D3F60E20EB19}">
      <dgm:prSet/>
      <dgm:spPr/>
      <dgm:t>
        <a:bodyPr/>
        <a:lstStyle/>
        <a:p>
          <a:r>
            <a:rPr lang="en-US"/>
            <a:t>PDDs are created and mapped in a one step process like any Euclidean zone.</a:t>
          </a:r>
        </a:p>
      </dgm:t>
    </dgm:pt>
    <dgm:pt modelId="{F76AC9B1-2134-43DE-943F-B7817688A47C}" type="parTrans" cxnId="{B6FDF18E-7E05-46CE-BBBB-5CCD3EF84688}">
      <dgm:prSet/>
      <dgm:spPr/>
      <dgm:t>
        <a:bodyPr/>
        <a:lstStyle/>
        <a:p>
          <a:endParaRPr lang="en-US"/>
        </a:p>
      </dgm:t>
    </dgm:pt>
    <dgm:pt modelId="{6C6D5F7F-BC33-42CE-8D87-1134BED05402}" type="sibTrans" cxnId="{B6FDF18E-7E05-46CE-BBBB-5CCD3EF84688}">
      <dgm:prSet/>
      <dgm:spPr/>
      <dgm:t>
        <a:bodyPr/>
        <a:lstStyle/>
        <a:p>
          <a:endParaRPr lang="en-US"/>
        </a:p>
      </dgm:t>
    </dgm:pt>
    <dgm:pt modelId="{2D2F0FCA-0490-4203-9C1B-7D4E3E26657B}">
      <dgm:prSet/>
      <dgm:spPr/>
      <dgm:t>
        <a:bodyPr/>
        <a:lstStyle/>
        <a:p>
          <a:r>
            <a:rPr lang="en-US" b="1"/>
            <a:t>Once Established</a:t>
          </a:r>
          <a:r>
            <a:rPr lang="en-US"/>
            <a:t>: </a:t>
          </a:r>
        </a:p>
      </dgm:t>
    </dgm:pt>
    <dgm:pt modelId="{E81EE450-2143-4DFE-B849-8A360D17E9C0}" type="parTrans" cxnId="{8DBC8D78-9E10-46AC-BAC2-1221E78BFC62}">
      <dgm:prSet/>
      <dgm:spPr/>
      <dgm:t>
        <a:bodyPr/>
        <a:lstStyle/>
        <a:p>
          <a:endParaRPr lang="en-US"/>
        </a:p>
      </dgm:t>
    </dgm:pt>
    <dgm:pt modelId="{3D783897-30E2-4044-8FF8-625A63A15D5C}" type="sibTrans" cxnId="{8DBC8D78-9E10-46AC-BAC2-1221E78BFC62}">
      <dgm:prSet/>
      <dgm:spPr/>
      <dgm:t>
        <a:bodyPr/>
        <a:lstStyle/>
        <a:p>
          <a:endParaRPr lang="en-US"/>
        </a:p>
      </dgm:t>
    </dgm:pt>
    <dgm:pt modelId="{18B9BC85-1677-44DD-BC29-C7F4B07FDF6B}">
      <dgm:prSet/>
      <dgm:spPr/>
      <dgm:t>
        <a:bodyPr/>
        <a:lstStyle/>
        <a:p>
          <a:r>
            <a:rPr lang="en-US"/>
            <a:t>PDDs are generally managed by special permit &amp; site plan review processes</a:t>
          </a:r>
        </a:p>
      </dgm:t>
    </dgm:pt>
    <dgm:pt modelId="{A90A78C4-23C6-4857-B2A5-1DCFFDBBA3EA}" type="parTrans" cxnId="{1DC1A54B-645C-4676-8E75-BA602266CC6B}">
      <dgm:prSet/>
      <dgm:spPr/>
      <dgm:t>
        <a:bodyPr/>
        <a:lstStyle/>
        <a:p>
          <a:endParaRPr lang="en-US"/>
        </a:p>
      </dgm:t>
    </dgm:pt>
    <dgm:pt modelId="{6E51B831-91FE-47C0-ABD5-A5084E469E98}" type="sibTrans" cxnId="{1DC1A54B-645C-4676-8E75-BA602266CC6B}">
      <dgm:prSet/>
      <dgm:spPr/>
      <dgm:t>
        <a:bodyPr/>
        <a:lstStyle/>
        <a:p>
          <a:endParaRPr lang="en-US"/>
        </a:p>
      </dgm:t>
    </dgm:pt>
    <dgm:pt modelId="{C7E52467-DC9E-442F-8619-7063574A1E06}" type="pres">
      <dgm:prSet presAssocID="{26CF2D63-A6B1-43B9-9081-7416015562AA}" presName="Name0" presStyleCnt="0">
        <dgm:presLayoutVars>
          <dgm:dir/>
          <dgm:animLvl val="lvl"/>
          <dgm:resizeHandles val="exact"/>
        </dgm:presLayoutVars>
      </dgm:prSet>
      <dgm:spPr/>
    </dgm:pt>
    <dgm:pt modelId="{740E2138-3F54-4224-9516-EFA6BB5264BC}" type="pres">
      <dgm:prSet presAssocID="{C8E81ACD-EF8E-48A8-9F6D-EEBCC8D29AED}" presName="composite" presStyleCnt="0"/>
      <dgm:spPr/>
    </dgm:pt>
    <dgm:pt modelId="{014CED27-40A0-485C-BA33-A960422E4DAC}" type="pres">
      <dgm:prSet presAssocID="{C8E81ACD-EF8E-48A8-9F6D-EEBCC8D29AED}" presName="parTx" presStyleLbl="alignNode1" presStyleIdx="0" presStyleCnt="4">
        <dgm:presLayoutVars>
          <dgm:chMax val="0"/>
          <dgm:chPref val="0"/>
          <dgm:bulletEnabled val="1"/>
        </dgm:presLayoutVars>
      </dgm:prSet>
      <dgm:spPr/>
    </dgm:pt>
    <dgm:pt modelId="{3FA8E3C2-CB18-4D4B-B115-98156C8B8541}" type="pres">
      <dgm:prSet presAssocID="{C8E81ACD-EF8E-48A8-9F6D-EEBCC8D29AED}" presName="desTx" presStyleLbl="alignAccFollowNode1" presStyleIdx="0" presStyleCnt="4">
        <dgm:presLayoutVars>
          <dgm:bulletEnabled val="1"/>
        </dgm:presLayoutVars>
      </dgm:prSet>
      <dgm:spPr/>
    </dgm:pt>
    <dgm:pt modelId="{CF8E4A79-665E-4496-A8AF-8327D3DF3D7F}" type="pres">
      <dgm:prSet presAssocID="{E91B5F5D-1EC1-46A8-9AB0-214C9AFDCE9A}" presName="space" presStyleCnt="0"/>
      <dgm:spPr/>
    </dgm:pt>
    <dgm:pt modelId="{38DCF994-E4A5-4D06-893B-F2E635DB6A65}" type="pres">
      <dgm:prSet presAssocID="{32CDBC71-8074-4A5F-A831-10C64DD9F9D6}" presName="composite" presStyleCnt="0"/>
      <dgm:spPr/>
    </dgm:pt>
    <dgm:pt modelId="{C24EBD75-215B-4B48-BD2C-1BA6A92E4FBE}" type="pres">
      <dgm:prSet presAssocID="{32CDBC71-8074-4A5F-A831-10C64DD9F9D6}" presName="parTx" presStyleLbl="alignNode1" presStyleIdx="1" presStyleCnt="4">
        <dgm:presLayoutVars>
          <dgm:chMax val="0"/>
          <dgm:chPref val="0"/>
          <dgm:bulletEnabled val="1"/>
        </dgm:presLayoutVars>
      </dgm:prSet>
      <dgm:spPr/>
    </dgm:pt>
    <dgm:pt modelId="{2003EAFE-E319-4763-AC96-2C277F401FE7}" type="pres">
      <dgm:prSet presAssocID="{32CDBC71-8074-4A5F-A831-10C64DD9F9D6}" presName="desTx" presStyleLbl="alignAccFollowNode1" presStyleIdx="1" presStyleCnt="4">
        <dgm:presLayoutVars>
          <dgm:bulletEnabled val="1"/>
        </dgm:presLayoutVars>
      </dgm:prSet>
      <dgm:spPr/>
    </dgm:pt>
    <dgm:pt modelId="{C6D60464-4F93-404F-A9D7-B10FA8DB6CB0}" type="pres">
      <dgm:prSet presAssocID="{29219374-9A23-4BCB-BFCD-CD6056A567AB}" presName="space" presStyleCnt="0"/>
      <dgm:spPr/>
    </dgm:pt>
    <dgm:pt modelId="{A284F70B-2F70-4901-AD2D-E066FD400ED0}" type="pres">
      <dgm:prSet presAssocID="{F7722A55-D100-41D1-94E9-E36915C6B536}" presName="composite" presStyleCnt="0"/>
      <dgm:spPr/>
    </dgm:pt>
    <dgm:pt modelId="{19CFD634-9BCB-49EF-A3BC-0BA2CF75C687}" type="pres">
      <dgm:prSet presAssocID="{F7722A55-D100-41D1-94E9-E36915C6B536}" presName="parTx" presStyleLbl="alignNode1" presStyleIdx="2" presStyleCnt="4">
        <dgm:presLayoutVars>
          <dgm:chMax val="0"/>
          <dgm:chPref val="0"/>
          <dgm:bulletEnabled val="1"/>
        </dgm:presLayoutVars>
      </dgm:prSet>
      <dgm:spPr/>
    </dgm:pt>
    <dgm:pt modelId="{CE7CE6CF-4D68-4142-83D3-6B4E1429BB54}" type="pres">
      <dgm:prSet presAssocID="{F7722A55-D100-41D1-94E9-E36915C6B536}" presName="desTx" presStyleLbl="alignAccFollowNode1" presStyleIdx="2" presStyleCnt="4">
        <dgm:presLayoutVars>
          <dgm:bulletEnabled val="1"/>
        </dgm:presLayoutVars>
      </dgm:prSet>
      <dgm:spPr/>
    </dgm:pt>
    <dgm:pt modelId="{07D198BF-7D1A-416A-B71C-94CCB50C7504}" type="pres">
      <dgm:prSet presAssocID="{37E255FD-0691-400A-AEFC-28656BA44E93}" presName="space" presStyleCnt="0"/>
      <dgm:spPr/>
    </dgm:pt>
    <dgm:pt modelId="{B1B7469C-8677-4287-910A-806D4CBE583A}" type="pres">
      <dgm:prSet presAssocID="{2D2F0FCA-0490-4203-9C1B-7D4E3E26657B}" presName="composite" presStyleCnt="0"/>
      <dgm:spPr/>
    </dgm:pt>
    <dgm:pt modelId="{6460D5E0-E1B2-4BD0-B72A-92AB3C8CB888}" type="pres">
      <dgm:prSet presAssocID="{2D2F0FCA-0490-4203-9C1B-7D4E3E26657B}" presName="parTx" presStyleLbl="alignNode1" presStyleIdx="3" presStyleCnt="4">
        <dgm:presLayoutVars>
          <dgm:chMax val="0"/>
          <dgm:chPref val="0"/>
          <dgm:bulletEnabled val="1"/>
        </dgm:presLayoutVars>
      </dgm:prSet>
      <dgm:spPr/>
    </dgm:pt>
    <dgm:pt modelId="{46951760-3C21-4531-8933-CA62B3E68550}" type="pres">
      <dgm:prSet presAssocID="{2D2F0FCA-0490-4203-9C1B-7D4E3E26657B}" presName="desTx" presStyleLbl="alignAccFollowNode1" presStyleIdx="3" presStyleCnt="4">
        <dgm:presLayoutVars>
          <dgm:bulletEnabled val="1"/>
        </dgm:presLayoutVars>
      </dgm:prSet>
      <dgm:spPr/>
    </dgm:pt>
  </dgm:ptLst>
  <dgm:cxnLst>
    <dgm:cxn modelId="{D0E91D01-B245-4B85-BC36-505B1CBF07FE}" type="presOf" srcId="{32CDBC71-8074-4A5F-A831-10C64DD9F9D6}" destId="{C24EBD75-215B-4B48-BD2C-1BA6A92E4FBE}" srcOrd="0" destOrd="0" presId="urn:microsoft.com/office/officeart/2005/8/layout/hList1"/>
    <dgm:cxn modelId="{95CDC804-F1FD-4013-97BB-C4D58D32A1EB}" type="presOf" srcId="{26CF2D63-A6B1-43B9-9081-7416015562AA}" destId="{C7E52467-DC9E-442F-8619-7063574A1E06}" srcOrd="0" destOrd="0" presId="urn:microsoft.com/office/officeart/2005/8/layout/hList1"/>
    <dgm:cxn modelId="{C1D94206-0667-4AF1-A7F5-84120AF936F9}" type="presOf" srcId="{C8E81ACD-EF8E-48A8-9F6D-EEBCC8D29AED}" destId="{014CED27-40A0-485C-BA33-A960422E4DAC}" srcOrd="0" destOrd="0" presId="urn:microsoft.com/office/officeart/2005/8/layout/hList1"/>
    <dgm:cxn modelId="{BF577807-5E7C-440F-B697-675B09430A8F}" type="presOf" srcId="{F7722A55-D100-41D1-94E9-E36915C6B536}" destId="{19CFD634-9BCB-49EF-A3BC-0BA2CF75C687}" srcOrd="0" destOrd="0" presId="urn:microsoft.com/office/officeart/2005/8/layout/hList1"/>
    <dgm:cxn modelId="{476ADE1F-43AE-47D6-AD71-71AC27B53931}" srcId="{C8E81ACD-EF8E-48A8-9F6D-EEBCC8D29AED}" destId="{CA631140-C59C-4697-B376-501ECB8A6E63}" srcOrd="0" destOrd="0" parTransId="{ACE767E2-3188-444A-807C-EBCB82A99D3A}" sibTransId="{DC97915A-2C19-4B5A-A8C0-AEDDABDE9E42}"/>
    <dgm:cxn modelId="{5A436E34-166B-47A3-88AE-F241F70AFD13}" type="presOf" srcId="{18E8F8D8-EBD0-4D8E-B8F2-2A85324F775C}" destId="{2003EAFE-E319-4763-AC96-2C277F401FE7}" srcOrd="0" destOrd="0" presId="urn:microsoft.com/office/officeart/2005/8/layout/hList1"/>
    <dgm:cxn modelId="{0A138B3F-4BB6-4BD9-BAD5-C2F1190C31F0}" srcId="{32CDBC71-8074-4A5F-A831-10C64DD9F9D6}" destId="{18E8F8D8-EBD0-4D8E-B8F2-2A85324F775C}" srcOrd="0" destOrd="0" parTransId="{F1809AF0-0ABC-476A-9C3D-1ACDB121ADE4}" sibTransId="{5929F8E9-4C6D-4FA7-91F9-535ECCACA3BA}"/>
    <dgm:cxn modelId="{ACB37C4A-BAE4-455F-9562-F5760460A8F4}" type="presOf" srcId="{2D2F0FCA-0490-4203-9C1B-7D4E3E26657B}" destId="{6460D5E0-E1B2-4BD0-B72A-92AB3C8CB888}" srcOrd="0" destOrd="0" presId="urn:microsoft.com/office/officeart/2005/8/layout/hList1"/>
    <dgm:cxn modelId="{1DC1A54B-645C-4676-8E75-BA602266CC6B}" srcId="{2D2F0FCA-0490-4203-9C1B-7D4E3E26657B}" destId="{18B9BC85-1677-44DD-BC29-C7F4B07FDF6B}" srcOrd="0" destOrd="0" parTransId="{A90A78C4-23C6-4857-B2A5-1DCFFDBBA3EA}" sibTransId="{6E51B831-91FE-47C0-ABD5-A5084E469E98}"/>
    <dgm:cxn modelId="{DC7CAE4F-3B39-46F2-B302-ACFE1C72914D}" type="presOf" srcId="{18B9BC85-1677-44DD-BC29-C7F4B07FDF6B}" destId="{46951760-3C21-4531-8933-CA62B3E68550}" srcOrd="0" destOrd="0" presId="urn:microsoft.com/office/officeart/2005/8/layout/hList1"/>
    <dgm:cxn modelId="{63607576-3952-4A0C-89E9-FC35C2258AD6}" type="presOf" srcId="{CA631140-C59C-4697-B376-501ECB8A6E63}" destId="{3FA8E3C2-CB18-4D4B-B115-98156C8B8541}" srcOrd="0" destOrd="0" presId="urn:microsoft.com/office/officeart/2005/8/layout/hList1"/>
    <dgm:cxn modelId="{8DBC8D78-9E10-46AC-BAC2-1221E78BFC62}" srcId="{26CF2D63-A6B1-43B9-9081-7416015562AA}" destId="{2D2F0FCA-0490-4203-9C1B-7D4E3E26657B}" srcOrd="3" destOrd="0" parTransId="{E81EE450-2143-4DFE-B849-8A360D17E9C0}" sibTransId="{3D783897-30E2-4044-8FF8-625A63A15D5C}"/>
    <dgm:cxn modelId="{036F2C8E-A576-41B9-A206-63A9CA0A5C4A}" srcId="{26CF2D63-A6B1-43B9-9081-7416015562AA}" destId="{C8E81ACD-EF8E-48A8-9F6D-EEBCC8D29AED}" srcOrd="0" destOrd="0" parTransId="{A55CDD2B-3A54-4D07-9EF7-5028409EB3BA}" sibTransId="{E91B5F5D-1EC1-46A8-9AB0-214C9AFDCE9A}"/>
    <dgm:cxn modelId="{B6FDF18E-7E05-46CE-BBBB-5CCD3EF84688}" srcId="{F7722A55-D100-41D1-94E9-E36915C6B536}" destId="{9D143DDB-DDBA-484F-B5E8-D3F60E20EB19}" srcOrd="0" destOrd="0" parTransId="{F76AC9B1-2134-43DE-943F-B7817688A47C}" sibTransId="{6C6D5F7F-BC33-42CE-8D87-1134BED05402}"/>
    <dgm:cxn modelId="{DF4991DA-35A9-465B-8292-8186FE8DA8CB}" srcId="{26CF2D63-A6B1-43B9-9081-7416015562AA}" destId="{F7722A55-D100-41D1-94E9-E36915C6B536}" srcOrd="2" destOrd="0" parTransId="{27D78CCF-B265-49F4-971B-6D9F2002CA5A}" sibTransId="{37E255FD-0691-400A-AEFC-28656BA44E93}"/>
    <dgm:cxn modelId="{1CED21EB-0A8E-4AF8-AD54-B9745C0CAC15}" type="presOf" srcId="{9D143DDB-DDBA-484F-B5E8-D3F60E20EB19}" destId="{CE7CE6CF-4D68-4142-83D3-6B4E1429BB54}" srcOrd="0" destOrd="0" presId="urn:microsoft.com/office/officeart/2005/8/layout/hList1"/>
    <dgm:cxn modelId="{2DAB74F9-27CA-4C8B-914B-6E6BB2FDA2F7}" srcId="{26CF2D63-A6B1-43B9-9081-7416015562AA}" destId="{32CDBC71-8074-4A5F-A831-10C64DD9F9D6}" srcOrd="1" destOrd="0" parTransId="{8318D183-E42B-4025-B7A4-7D30601BD1FD}" sibTransId="{29219374-9A23-4BCB-BFCD-CD6056A567AB}"/>
    <dgm:cxn modelId="{2B88A476-EA93-40D4-B264-84BB8D9C1805}" type="presParOf" srcId="{C7E52467-DC9E-442F-8619-7063574A1E06}" destId="{740E2138-3F54-4224-9516-EFA6BB5264BC}" srcOrd="0" destOrd="0" presId="urn:microsoft.com/office/officeart/2005/8/layout/hList1"/>
    <dgm:cxn modelId="{C6521E5A-3D85-4554-B387-E984D43C9488}" type="presParOf" srcId="{740E2138-3F54-4224-9516-EFA6BB5264BC}" destId="{014CED27-40A0-485C-BA33-A960422E4DAC}" srcOrd="0" destOrd="0" presId="urn:microsoft.com/office/officeart/2005/8/layout/hList1"/>
    <dgm:cxn modelId="{D31BF172-4EEE-4CFA-94BC-EAFA8919515B}" type="presParOf" srcId="{740E2138-3F54-4224-9516-EFA6BB5264BC}" destId="{3FA8E3C2-CB18-4D4B-B115-98156C8B8541}" srcOrd="1" destOrd="0" presId="urn:microsoft.com/office/officeart/2005/8/layout/hList1"/>
    <dgm:cxn modelId="{1A700E52-F3DD-4C80-9850-0E850BFF110B}" type="presParOf" srcId="{C7E52467-DC9E-442F-8619-7063574A1E06}" destId="{CF8E4A79-665E-4496-A8AF-8327D3DF3D7F}" srcOrd="1" destOrd="0" presId="urn:microsoft.com/office/officeart/2005/8/layout/hList1"/>
    <dgm:cxn modelId="{92D7683E-B89F-4F91-9BC0-AF58AC45D5A3}" type="presParOf" srcId="{C7E52467-DC9E-442F-8619-7063574A1E06}" destId="{38DCF994-E4A5-4D06-893B-F2E635DB6A65}" srcOrd="2" destOrd="0" presId="urn:microsoft.com/office/officeart/2005/8/layout/hList1"/>
    <dgm:cxn modelId="{52AC2624-F118-4FB2-AAA3-1834C839B05A}" type="presParOf" srcId="{38DCF994-E4A5-4D06-893B-F2E635DB6A65}" destId="{C24EBD75-215B-4B48-BD2C-1BA6A92E4FBE}" srcOrd="0" destOrd="0" presId="urn:microsoft.com/office/officeart/2005/8/layout/hList1"/>
    <dgm:cxn modelId="{1423D326-5B5F-4046-A0D5-04948B3FC4B3}" type="presParOf" srcId="{38DCF994-E4A5-4D06-893B-F2E635DB6A65}" destId="{2003EAFE-E319-4763-AC96-2C277F401FE7}" srcOrd="1" destOrd="0" presId="urn:microsoft.com/office/officeart/2005/8/layout/hList1"/>
    <dgm:cxn modelId="{15AF93C2-6885-431B-8441-8FB6F29AB02F}" type="presParOf" srcId="{C7E52467-DC9E-442F-8619-7063574A1E06}" destId="{C6D60464-4F93-404F-A9D7-B10FA8DB6CB0}" srcOrd="3" destOrd="0" presId="urn:microsoft.com/office/officeart/2005/8/layout/hList1"/>
    <dgm:cxn modelId="{2103417A-811E-4265-97DA-DDE418C47211}" type="presParOf" srcId="{C7E52467-DC9E-442F-8619-7063574A1E06}" destId="{A284F70B-2F70-4901-AD2D-E066FD400ED0}" srcOrd="4" destOrd="0" presId="urn:microsoft.com/office/officeart/2005/8/layout/hList1"/>
    <dgm:cxn modelId="{390B11D5-45F0-4A85-B93C-6F5D63EB5298}" type="presParOf" srcId="{A284F70B-2F70-4901-AD2D-E066FD400ED0}" destId="{19CFD634-9BCB-49EF-A3BC-0BA2CF75C687}" srcOrd="0" destOrd="0" presId="urn:microsoft.com/office/officeart/2005/8/layout/hList1"/>
    <dgm:cxn modelId="{2E49BC05-CD68-47A4-8729-062A85F06408}" type="presParOf" srcId="{A284F70B-2F70-4901-AD2D-E066FD400ED0}" destId="{CE7CE6CF-4D68-4142-83D3-6B4E1429BB54}" srcOrd="1" destOrd="0" presId="urn:microsoft.com/office/officeart/2005/8/layout/hList1"/>
    <dgm:cxn modelId="{F4BBBC9B-A1B4-42F9-8ECE-ADE4F38EE0E0}" type="presParOf" srcId="{C7E52467-DC9E-442F-8619-7063574A1E06}" destId="{07D198BF-7D1A-416A-B71C-94CCB50C7504}" srcOrd="5" destOrd="0" presId="urn:microsoft.com/office/officeart/2005/8/layout/hList1"/>
    <dgm:cxn modelId="{A9F48D51-F28D-4B83-820F-A1ABBED093B6}" type="presParOf" srcId="{C7E52467-DC9E-442F-8619-7063574A1E06}" destId="{B1B7469C-8677-4287-910A-806D4CBE583A}" srcOrd="6" destOrd="0" presId="urn:microsoft.com/office/officeart/2005/8/layout/hList1"/>
    <dgm:cxn modelId="{F733B30C-18CA-4889-8DAA-DE3E1B2CDB9F}" type="presParOf" srcId="{B1B7469C-8677-4287-910A-806D4CBE583A}" destId="{6460D5E0-E1B2-4BD0-B72A-92AB3C8CB888}" srcOrd="0" destOrd="0" presId="urn:microsoft.com/office/officeart/2005/8/layout/hList1"/>
    <dgm:cxn modelId="{3C5D0A7E-6D2B-4EF5-8787-C4DB1E608701}" type="presParOf" srcId="{B1B7469C-8677-4287-910A-806D4CBE583A}" destId="{46951760-3C21-4531-8933-CA62B3E6855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184C81-FE96-435B-AC6F-540AA5A4F4E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5644F16-C522-49F8-B0D6-FDD56D06BF9C}">
      <dgm:prSet custT="1"/>
      <dgm:spPr/>
      <dgm:t>
        <a:bodyPr/>
        <a:lstStyle/>
        <a:p>
          <a:pPr>
            <a:lnSpc>
              <a:spcPct val="100000"/>
            </a:lnSpc>
          </a:pPr>
          <a:r>
            <a:rPr lang="en-US" sz="2000"/>
            <a:t>Overlay zones provide flexibility to address unique environmental, design, and housing issues not well aligned with traditional Euclidean zoning boundaries</a:t>
          </a:r>
          <a:r>
            <a:rPr lang="en-US" sz="1800"/>
            <a:t>.</a:t>
          </a:r>
        </a:p>
      </dgm:t>
    </dgm:pt>
    <dgm:pt modelId="{3071BDE8-E096-4ECE-865E-CB2F40136DB0}" type="parTrans" cxnId="{23F77E31-A86B-4404-BC37-4B813E14EDEB}">
      <dgm:prSet/>
      <dgm:spPr/>
      <dgm:t>
        <a:bodyPr/>
        <a:lstStyle/>
        <a:p>
          <a:endParaRPr lang="en-US"/>
        </a:p>
      </dgm:t>
    </dgm:pt>
    <dgm:pt modelId="{71095822-7ED8-4729-BAD3-0994E8C6B84D}" type="sibTrans" cxnId="{23F77E31-A86B-4404-BC37-4B813E14EDEB}">
      <dgm:prSet/>
      <dgm:spPr/>
      <dgm:t>
        <a:bodyPr/>
        <a:lstStyle/>
        <a:p>
          <a:endParaRPr lang="en-US"/>
        </a:p>
      </dgm:t>
    </dgm:pt>
    <dgm:pt modelId="{DD8CBF16-A16D-4DA3-8D3E-2D918B77187A}">
      <dgm:prSet custT="1"/>
      <dgm:spPr/>
      <dgm:t>
        <a:bodyPr/>
        <a:lstStyle/>
        <a:p>
          <a:pPr>
            <a:lnSpc>
              <a:spcPct val="100000"/>
            </a:lnSpc>
          </a:pPr>
          <a:r>
            <a:rPr lang="en-US" sz="2000" b="1"/>
            <a:t>Unique Boundary Lines</a:t>
          </a:r>
          <a:r>
            <a:rPr lang="en-US" sz="2000"/>
            <a:t>: Floodplains, Watersheds, Aquifers, Ridgelines</a:t>
          </a:r>
        </a:p>
      </dgm:t>
    </dgm:pt>
    <dgm:pt modelId="{942B6F00-542C-441B-9BEC-6BD1357984BC}" type="parTrans" cxnId="{7A70ABFA-9D32-4EC7-97A1-25F6BAB2C274}">
      <dgm:prSet/>
      <dgm:spPr/>
      <dgm:t>
        <a:bodyPr/>
        <a:lstStyle/>
        <a:p>
          <a:endParaRPr lang="en-US"/>
        </a:p>
      </dgm:t>
    </dgm:pt>
    <dgm:pt modelId="{49DCB5A6-FC05-4DF7-A392-26E004AB4C38}" type="sibTrans" cxnId="{7A70ABFA-9D32-4EC7-97A1-25F6BAB2C274}">
      <dgm:prSet/>
      <dgm:spPr/>
      <dgm:t>
        <a:bodyPr/>
        <a:lstStyle/>
        <a:p>
          <a:endParaRPr lang="en-US"/>
        </a:p>
      </dgm:t>
    </dgm:pt>
    <dgm:pt modelId="{A5131CF7-3055-452A-A616-CD428DE27CBF}">
      <dgm:prSet custT="1"/>
      <dgm:spPr/>
      <dgm:t>
        <a:bodyPr/>
        <a:lstStyle/>
        <a:p>
          <a:pPr>
            <a:lnSpc>
              <a:spcPct val="100000"/>
            </a:lnSpc>
          </a:pPr>
          <a:r>
            <a:rPr lang="en-US" sz="2000" b="1"/>
            <a:t>Unique Neighborhood Design</a:t>
          </a:r>
          <a:r>
            <a:rPr lang="en-US" sz="2000"/>
            <a:t>: Village Districts, Preservation Zones, Neighborhood Transition Zones, Adaptive Reuse Zones</a:t>
          </a:r>
        </a:p>
      </dgm:t>
    </dgm:pt>
    <dgm:pt modelId="{B38E9CC2-4766-4AA5-83B4-B9A55B61E3DA}" type="parTrans" cxnId="{5AAEA3FA-F0E0-41B2-BCFB-6B4C1012253A}">
      <dgm:prSet/>
      <dgm:spPr/>
      <dgm:t>
        <a:bodyPr/>
        <a:lstStyle/>
        <a:p>
          <a:endParaRPr lang="en-US"/>
        </a:p>
      </dgm:t>
    </dgm:pt>
    <dgm:pt modelId="{AD76039D-018E-4096-8E52-0F51659EC2EA}" type="sibTrans" cxnId="{5AAEA3FA-F0E0-41B2-BCFB-6B4C1012253A}">
      <dgm:prSet/>
      <dgm:spPr/>
      <dgm:t>
        <a:bodyPr/>
        <a:lstStyle/>
        <a:p>
          <a:endParaRPr lang="en-US"/>
        </a:p>
      </dgm:t>
    </dgm:pt>
    <dgm:pt modelId="{1D6BA1D1-FEC1-4685-820F-C1BD77AB1747}">
      <dgm:prSet custT="1"/>
      <dgm:spPr/>
      <dgm:t>
        <a:bodyPr/>
        <a:lstStyle/>
        <a:p>
          <a:pPr>
            <a:lnSpc>
              <a:spcPct val="100000"/>
            </a:lnSpc>
          </a:pPr>
          <a:r>
            <a:rPr lang="en-US" sz="2000" b="1"/>
            <a:t>Unique Development or Housing Issues: </a:t>
          </a:r>
          <a:r>
            <a:rPr lang="en-US" sz="2000"/>
            <a:t>Professional Offices, Planned Commercial Development</a:t>
          </a:r>
        </a:p>
      </dgm:t>
    </dgm:pt>
    <dgm:pt modelId="{C686161D-2855-43D1-9B05-0926DFAF83B7}" type="parTrans" cxnId="{95E8D816-B680-4435-A7FF-D2366C81D4B8}">
      <dgm:prSet/>
      <dgm:spPr/>
      <dgm:t>
        <a:bodyPr/>
        <a:lstStyle/>
        <a:p>
          <a:endParaRPr lang="en-US"/>
        </a:p>
      </dgm:t>
    </dgm:pt>
    <dgm:pt modelId="{8CE403DD-57F8-4CDF-9A4D-C14D3AB70BE8}" type="sibTrans" cxnId="{95E8D816-B680-4435-A7FF-D2366C81D4B8}">
      <dgm:prSet/>
      <dgm:spPr/>
      <dgm:t>
        <a:bodyPr/>
        <a:lstStyle/>
        <a:p>
          <a:endParaRPr lang="en-US"/>
        </a:p>
      </dgm:t>
    </dgm:pt>
    <dgm:pt modelId="{CB98446E-CA6F-4297-8F85-0D5BD45506C1}">
      <dgm:prSet custT="1"/>
      <dgm:spPr/>
      <dgm:t>
        <a:bodyPr/>
        <a:lstStyle/>
        <a:p>
          <a:pPr>
            <a:lnSpc>
              <a:spcPct val="100000"/>
            </a:lnSpc>
          </a:pPr>
          <a:r>
            <a:rPr lang="en-US" sz="2000" b="1"/>
            <a:t>Unique Traffic Issues</a:t>
          </a:r>
          <a:r>
            <a:rPr lang="en-US" sz="2000"/>
            <a:t>: Transit Oriented Development, Highway Interchanges, Highway Access Management</a:t>
          </a:r>
        </a:p>
      </dgm:t>
    </dgm:pt>
    <dgm:pt modelId="{2113B0C9-122C-4BC0-B746-C35774E23901}" type="parTrans" cxnId="{A7F78010-899D-4E9E-947B-0E526FDED87C}">
      <dgm:prSet/>
      <dgm:spPr/>
      <dgm:t>
        <a:bodyPr/>
        <a:lstStyle/>
        <a:p>
          <a:endParaRPr lang="en-US"/>
        </a:p>
      </dgm:t>
    </dgm:pt>
    <dgm:pt modelId="{F85BC964-F6EF-42BF-86AE-CFF3C83D8F53}" type="sibTrans" cxnId="{A7F78010-899D-4E9E-947B-0E526FDED87C}">
      <dgm:prSet/>
      <dgm:spPr/>
      <dgm:t>
        <a:bodyPr/>
        <a:lstStyle/>
        <a:p>
          <a:endParaRPr lang="en-US"/>
        </a:p>
      </dgm:t>
    </dgm:pt>
    <dgm:pt modelId="{BB9C0C3F-0FBA-42D9-BF5E-09ECC6AA0264}" type="pres">
      <dgm:prSet presAssocID="{46184C81-FE96-435B-AC6F-540AA5A4F4EA}" presName="root" presStyleCnt="0">
        <dgm:presLayoutVars>
          <dgm:dir/>
          <dgm:resizeHandles val="exact"/>
        </dgm:presLayoutVars>
      </dgm:prSet>
      <dgm:spPr/>
    </dgm:pt>
    <dgm:pt modelId="{8B7FAFC1-EF3A-4412-ADCA-69137DA39D9D}" type="pres">
      <dgm:prSet presAssocID="{45644F16-C522-49F8-B0D6-FDD56D06BF9C}" presName="compNode" presStyleCnt="0"/>
      <dgm:spPr/>
    </dgm:pt>
    <dgm:pt modelId="{A5A40D68-A17D-405F-A84C-4E1A795A55FD}" type="pres">
      <dgm:prSet presAssocID="{45644F16-C522-49F8-B0D6-FDD56D06BF9C}" presName="bgRect" presStyleLbl="bgShp" presStyleIdx="0" presStyleCnt="5"/>
      <dgm:spPr/>
    </dgm:pt>
    <dgm:pt modelId="{E217572F-8FB7-44DD-A288-181FE9A4FDED}" type="pres">
      <dgm:prSet presAssocID="{45644F16-C522-49F8-B0D6-FDD56D06BF9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412CC6A5-2A8B-476A-A4A3-B8CEB36EEE1F}" type="pres">
      <dgm:prSet presAssocID="{45644F16-C522-49F8-B0D6-FDD56D06BF9C}" presName="spaceRect" presStyleCnt="0"/>
      <dgm:spPr/>
    </dgm:pt>
    <dgm:pt modelId="{99438850-2EB6-4320-B60B-0683ACA6D7BB}" type="pres">
      <dgm:prSet presAssocID="{45644F16-C522-49F8-B0D6-FDD56D06BF9C}" presName="parTx" presStyleLbl="revTx" presStyleIdx="0" presStyleCnt="5">
        <dgm:presLayoutVars>
          <dgm:chMax val="0"/>
          <dgm:chPref val="0"/>
        </dgm:presLayoutVars>
      </dgm:prSet>
      <dgm:spPr/>
    </dgm:pt>
    <dgm:pt modelId="{AACC3EA3-BD54-466C-AC8B-8F610F7E8E58}" type="pres">
      <dgm:prSet presAssocID="{71095822-7ED8-4729-BAD3-0994E8C6B84D}" presName="sibTrans" presStyleCnt="0"/>
      <dgm:spPr/>
    </dgm:pt>
    <dgm:pt modelId="{277BD880-FF6B-4434-AD1E-484FF24B9A00}" type="pres">
      <dgm:prSet presAssocID="{DD8CBF16-A16D-4DA3-8D3E-2D918B77187A}" presName="compNode" presStyleCnt="0"/>
      <dgm:spPr/>
    </dgm:pt>
    <dgm:pt modelId="{7E00DC54-1E76-4849-BDAD-257AC7498A93}" type="pres">
      <dgm:prSet presAssocID="{DD8CBF16-A16D-4DA3-8D3E-2D918B77187A}" presName="bgRect" presStyleLbl="bgShp" presStyleIdx="1" presStyleCnt="5"/>
      <dgm:spPr/>
    </dgm:pt>
    <dgm:pt modelId="{B5C8F99D-33C2-47B2-ACB4-904BDE289226}" type="pres">
      <dgm:prSet presAssocID="{DD8CBF16-A16D-4DA3-8D3E-2D918B77187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terfall scene"/>
        </a:ext>
      </dgm:extLst>
    </dgm:pt>
    <dgm:pt modelId="{BEBCE200-8BD2-4450-9626-6A5D54D5120A}" type="pres">
      <dgm:prSet presAssocID="{DD8CBF16-A16D-4DA3-8D3E-2D918B77187A}" presName="spaceRect" presStyleCnt="0"/>
      <dgm:spPr/>
    </dgm:pt>
    <dgm:pt modelId="{69988D67-C5C0-4E08-87DA-5DBE97C6B725}" type="pres">
      <dgm:prSet presAssocID="{DD8CBF16-A16D-4DA3-8D3E-2D918B77187A}" presName="parTx" presStyleLbl="revTx" presStyleIdx="1" presStyleCnt="5">
        <dgm:presLayoutVars>
          <dgm:chMax val="0"/>
          <dgm:chPref val="0"/>
        </dgm:presLayoutVars>
      </dgm:prSet>
      <dgm:spPr/>
    </dgm:pt>
    <dgm:pt modelId="{4CD58926-61B7-4B03-A16E-B39DA30331A9}" type="pres">
      <dgm:prSet presAssocID="{49DCB5A6-FC05-4DF7-A392-26E004AB4C38}" presName="sibTrans" presStyleCnt="0"/>
      <dgm:spPr/>
    </dgm:pt>
    <dgm:pt modelId="{DF9A7BD7-40E7-4191-8DA0-B1AA056F14C1}" type="pres">
      <dgm:prSet presAssocID="{A5131CF7-3055-452A-A616-CD428DE27CBF}" presName="compNode" presStyleCnt="0"/>
      <dgm:spPr/>
    </dgm:pt>
    <dgm:pt modelId="{F8F6C166-8345-4F4A-9C35-8BEA1E6138EB}" type="pres">
      <dgm:prSet presAssocID="{A5131CF7-3055-452A-A616-CD428DE27CBF}" presName="bgRect" presStyleLbl="bgShp" presStyleIdx="2" presStyleCnt="5"/>
      <dgm:spPr/>
    </dgm:pt>
    <dgm:pt modelId="{5BFDF502-576D-492B-B59F-C3D9ABC82E62}" type="pres">
      <dgm:prSet presAssocID="{A5131CF7-3055-452A-A616-CD428DE27CB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ark scene"/>
        </a:ext>
      </dgm:extLst>
    </dgm:pt>
    <dgm:pt modelId="{09E69E55-4EBF-40F4-B966-86208B6F18E8}" type="pres">
      <dgm:prSet presAssocID="{A5131CF7-3055-452A-A616-CD428DE27CBF}" presName="spaceRect" presStyleCnt="0"/>
      <dgm:spPr/>
    </dgm:pt>
    <dgm:pt modelId="{AAC209E0-159C-4B08-A6E2-E189AFBA6FC4}" type="pres">
      <dgm:prSet presAssocID="{A5131CF7-3055-452A-A616-CD428DE27CBF}" presName="parTx" presStyleLbl="revTx" presStyleIdx="2" presStyleCnt="5">
        <dgm:presLayoutVars>
          <dgm:chMax val="0"/>
          <dgm:chPref val="0"/>
        </dgm:presLayoutVars>
      </dgm:prSet>
      <dgm:spPr/>
    </dgm:pt>
    <dgm:pt modelId="{A237ADD0-B26B-4CB0-8B55-C717B11F3E72}" type="pres">
      <dgm:prSet presAssocID="{AD76039D-018E-4096-8E52-0F51659EC2EA}" presName="sibTrans" presStyleCnt="0"/>
      <dgm:spPr/>
    </dgm:pt>
    <dgm:pt modelId="{15BF05BC-C05F-4685-9FF6-A24916B930EF}" type="pres">
      <dgm:prSet presAssocID="{1D6BA1D1-FEC1-4685-820F-C1BD77AB1747}" presName="compNode" presStyleCnt="0"/>
      <dgm:spPr/>
    </dgm:pt>
    <dgm:pt modelId="{FF6A0A36-BC69-476C-87E8-34673A7D8A61}" type="pres">
      <dgm:prSet presAssocID="{1D6BA1D1-FEC1-4685-820F-C1BD77AB1747}" presName="bgRect" presStyleLbl="bgShp" presStyleIdx="3" presStyleCnt="5"/>
      <dgm:spPr/>
    </dgm:pt>
    <dgm:pt modelId="{899B9355-CDD9-4315-B4ED-77142AB3B095}" type="pres">
      <dgm:prSet presAssocID="{1D6BA1D1-FEC1-4685-820F-C1BD77AB174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ilding"/>
        </a:ext>
      </dgm:extLst>
    </dgm:pt>
    <dgm:pt modelId="{9CD4596A-3BB0-4CE0-92D4-1DE1FF27C23C}" type="pres">
      <dgm:prSet presAssocID="{1D6BA1D1-FEC1-4685-820F-C1BD77AB1747}" presName="spaceRect" presStyleCnt="0"/>
      <dgm:spPr/>
    </dgm:pt>
    <dgm:pt modelId="{0B455EEC-4A4A-4966-9C5C-9DD1D8FF40BF}" type="pres">
      <dgm:prSet presAssocID="{1D6BA1D1-FEC1-4685-820F-C1BD77AB1747}" presName="parTx" presStyleLbl="revTx" presStyleIdx="3" presStyleCnt="5">
        <dgm:presLayoutVars>
          <dgm:chMax val="0"/>
          <dgm:chPref val="0"/>
        </dgm:presLayoutVars>
      </dgm:prSet>
      <dgm:spPr/>
    </dgm:pt>
    <dgm:pt modelId="{9C72C04F-7EE8-4D96-AC36-8753DD14730B}" type="pres">
      <dgm:prSet presAssocID="{8CE403DD-57F8-4CDF-9A4D-C14D3AB70BE8}" presName="sibTrans" presStyleCnt="0"/>
      <dgm:spPr/>
    </dgm:pt>
    <dgm:pt modelId="{599D6306-CA17-4909-9DEC-A7D25585700E}" type="pres">
      <dgm:prSet presAssocID="{CB98446E-CA6F-4297-8F85-0D5BD45506C1}" presName="compNode" presStyleCnt="0"/>
      <dgm:spPr/>
    </dgm:pt>
    <dgm:pt modelId="{20986CC9-8BC4-4E93-97D4-BC625B55EF1B}" type="pres">
      <dgm:prSet presAssocID="{CB98446E-CA6F-4297-8F85-0D5BD45506C1}" presName="bgRect" presStyleLbl="bgShp" presStyleIdx="4" presStyleCnt="5"/>
      <dgm:spPr/>
    </dgm:pt>
    <dgm:pt modelId="{462CD779-E0B1-4664-A33D-5D980B1FB093}" type="pres">
      <dgm:prSet presAssocID="{CB98446E-CA6F-4297-8F85-0D5BD45506C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raffic Light"/>
        </a:ext>
      </dgm:extLst>
    </dgm:pt>
    <dgm:pt modelId="{5625D6BB-B94C-4693-AB64-E2F1EEF82709}" type="pres">
      <dgm:prSet presAssocID="{CB98446E-CA6F-4297-8F85-0D5BD45506C1}" presName="spaceRect" presStyleCnt="0"/>
      <dgm:spPr/>
    </dgm:pt>
    <dgm:pt modelId="{85EEE711-FAD7-4604-B5FA-DFE04D15AC13}" type="pres">
      <dgm:prSet presAssocID="{CB98446E-CA6F-4297-8F85-0D5BD45506C1}" presName="parTx" presStyleLbl="revTx" presStyleIdx="4" presStyleCnt="5">
        <dgm:presLayoutVars>
          <dgm:chMax val="0"/>
          <dgm:chPref val="0"/>
        </dgm:presLayoutVars>
      </dgm:prSet>
      <dgm:spPr/>
    </dgm:pt>
  </dgm:ptLst>
  <dgm:cxnLst>
    <dgm:cxn modelId="{A7F78010-899D-4E9E-947B-0E526FDED87C}" srcId="{46184C81-FE96-435B-AC6F-540AA5A4F4EA}" destId="{CB98446E-CA6F-4297-8F85-0D5BD45506C1}" srcOrd="4" destOrd="0" parTransId="{2113B0C9-122C-4BC0-B746-C35774E23901}" sibTransId="{F85BC964-F6EF-42BF-86AE-CFF3C83D8F53}"/>
    <dgm:cxn modelId="{95E8D816-B680-4435-A7FF-D2366C81D4B8}" srcId="{46184C81-FE96-435B-AC6F-540AA5A4F4EA}" destId="{1D6BA1D1-FEC1-4685-820F-C1BD77AB1747}" srcOrd="3" destOrd="0" parTransId="{C686161D-2855-43D1-9B05-0926DFAF83B7}" sibTransId="{8CE403DD-57F8-4CDF-9A4D-C14D3AB70BE8}"/>
    <dgm:cxn modelId="{E1A35D24-FDCD-45FA-8C51-215760106101}" type="presOf" srcId="{1D6BA1D1-FEC1-4685-820F-C1BD77AB1747}" destId="{0B455EEC-4A4A-4966-9C5C-9DD1D8FF40BF}" srcOrd="0" destOrd="0" presId="urn:microsoft.com/office/officeart/2018/2/layout/IconVerticalSolidList"/>
    <dgm:cxn modelId="{23F77E31-A86B-4404-BC37-4B813E14EDEB}" srcId="{46184C81-FE96-435B-AC6F-540AA5A4F4EA}" destId="{45644F16-C522-49F8-B0D6-FDD56D06BF9C}" srcOrd="0" destOrd="0" parTransId="{3071BDE8-E096-4ECE-865E-CB2F40136DB0}" sibTransId="{71095822-7ED8-4729-BAD3-0994E8C6B84D}"/>
    <dgm:cxn modelId="{61D4DE34-6D59-447C-ABF4-5320C04CF9C8}" type="presOf" srcId="{CB98446E-CA6F-4297-8F85-0D5BD45506C1}" destId="{85EEE711-FAD7-4604-B5FA-DFE04D15AC13}" srcOrd="0" destOrd="0" presId="urn:microsoft.com/office/officeart/2018/2/layout/IconVerticalSolidList"/>
    <dgm:cxn modelId="{5A42DA3E-6C0A-4252-8BF3-ECEF2A5C0D8A}" type="presOf" srcId="{45644F16-C522-49F8-B0D6-FDD56D06BF9C}" destId="{99438850-2EB6-4320-B60B-0683ACA6D7BB}" srcOrd="0" destOrd="0" presId="urn:microsoft.com/office/officeart/2018/2/layout/IconVerticalSolidList"/>
    <dgm:cxn modelId="{78BD6370-7D03-4FC3-B0DD-135BC99292CF}" type="presOf" srcId="{46184C81-FE96-435B-AC6F-540AA5A4F4EA}" destId="{BB9C0C3F-0FBA-42D9-BF5E-09ECC6AA0264}" srcOrd="0" destOrd="0" presId="urn:microsoft.com/office/officeart/2018/2/layout/IconVerticalSolidList"/>
    <dgm:cxn modelId="{1007E451-4B9F-41F0-949A-2C9C381EF998}" type="presOf" srcId="{A5131CF7-3055-452A-A616-CD428DE27CBF}" destId="{AAC209E0-159C-4B08-A6E2-E189AFBA6FC4}" srcOrd="0" destOrd="0" presId="urn:microsoft.com/office/officeart/2018/2/layout/IconVerticalSolidList"/>
    <dgm:cxn modelId="{F9B48294-8282-4F61-8C07-E1F55DC2BF2C}" type="presOf" srcId="{DD8CBF16-A16D-4DA3-8D3E-2D918B77187A}" destId="{69988D67-C5C0-4E08-87DA-5DBE97C6B725}" srcOrd="0" destOrd="0" presId="urn:microsoft.com/office/officeart/2018/2/layout/IconVerticalSolidList"/>
    <dgm:cxn modelId="{5AAEA3FA-F0E0-41B2-BCFB-6B4C1012253A}" srcId="{46184C81-FE96-435B-AC6F-540AA5A4F4EA}" destId="{A5131CF7-3055-452A-A616-CD428DE27CBF}" srcOrd="2" destOrd="0" parTransId="{B38E9CC2-4766-4AA5-83B4-B9A55B61E3DA}" sibTransId="{AD76039D-018E-4096-8E52-0F51659EC2EA}"/>
    <dgm:cxn modelId="{7A70ABFA-9D32-4EC7-97A1-25F6BAB2C274}" srcId="{46184C81-FE96-435B-AC6F-540AA5A4F4EA}" destId="{DD8CBF16-A16D-4DA3-8D3E-2D918B77187A}" srcOrd="1" destOrd="0" parTransId="{942B6F00-542C-441B-9BEC-6BD1357984BC}" sibTransId="{49DCB5A6-FC05-4DF7-A392-26E004AB4C38}"/>
    <dgm:cxn modelId="{7C5A17EC-D399-4AD2-91C5-EBFFACA03A66}" type="presParOf" srcId="{BB9C0C3F-0FBA-42D9-BF5E-09ECC6AA0264}" destId="{8B7FAFC1-EF3A-4412-ADCA-69137DA39D9D}" srcOrd="0" destOrd="0" presId="urn:microsoft.com/office/officeart/2018/2/layout/IconVerticalSolidList"/>
    <dgm:cxn modelId="{36A6F624-4C7F-40CF-B011-ECBEEAF118B4}" type="presParOf" srcId="{8B7FAFC1-EF3A-4412-ADCA-69137DA39D9D}" destId="{A5A40D68-A17D-405F-A84C-4E1A795A55FD}" srcOrd="0" destOrd="0" presId="urn:microsoft.com/office/officeart/2018/2/layout/IconVerticalSolidList"/>
    <dgm:cxn modelId="{0E733F08-2DFF-4C3B-BA4C-056B7F4A6398}" type="presParOf" srcId="{8B7FAFC1-EF3A-4412-ADCA-69137DA39D9D}" destId="{E217572F-8FB7-44DD-A288-181FE9A4FDED}" srcOrd="1" destOrd="0" presId="urn:microsoft.com/office/officeart/2018/2/layout/IconVerticalSolidList"/>
    <dgm:cxn modelId="{EC61BB04-38F2-435E-9A71-28F0BA086E8F}" type="presParOf" srcId="{8B7FAFC1-EF3A-4412-ADCA-69137DA39D9D}" destId="{412CC6A5-2A8B-476A-A4A3-B8CEB36EEE1F}" srcOrd="2" destOrd="0" presId="urn:microsoft.com/office/officeart/2018/2/layout/IconVerticalSolidList"/>
    <dgm:cxn modelId="{BDD52F76-0F54-4AF2-8112-7918AC1E3834}" type="presParOf" srcId="{8B7FAFC1-EF3A-4412-ADCA-69137DA39D9D}" destId="{99438850-2EB6-4320-B60B-0683ACA6D7BB}" srcOrd="3" destOrd="0" presId="urn:microsoft.com/office/officeart/2018/2/layout/IconVerticalSolidList"/>
    <dgm:cxn modelId="{750B4890-C78B-44AB-BA87-40AA3DE0F60A}" type="presParOf" srcId="{BB9C0C3F-0FBA-42D9-BF5E-09ECC6AA0264}" destId="{AACC3EA3-BD54-466C-AC8B-8F610F7E8E58}" srcOrd="1" destOrd="0" presId="urn:microsoft.com/office/officeart/2018/2/layout/IconVerticalSolidList"/>
    <dgm:cxn modelId="{5210FB08-AAD7-4FEE-B574-FFCB29F5CEDD}" type="presParOf" srcId="{BB9C0C3F-0FBA-42D9-BF5E-09ECC6AA0264}" destId="{277BD880-FF6B-4434-AD1E-484FF24B9A00}" srcOrd="2" destOrd="0" presId="urn:microsoft.com/office/officeart/2018/2/layout/IconVerticalSolidList"/>
    <dgm:cxn modelId="{BFEE2200-8389-4D96-BCC6-4F4E057F9668}" type="presParOf" srcId="{277BD880-FF6B-4434-AD1E-484FF24B9A00}" destId="{7E00DC54-1E76-4849-BDAD-257AC7498A93}" srcOrd="0" destOrd="0" presId="urn:microsoft.com/office/officeart/2018/2/layout/IconVerticalSolidList"/>
    <dgm:cxn modelId="{FEBD4C5E-DD76-4C96-87CC-D5E9AA2F1665}" type="presParOf" srcId="{277BD880-FF6B-4434-AD1E-484FF24B9A00}" destId="{B5C8F99D-33C2-47B2-ACB4-904BDE289226}" srcOrd="1" destOrd="0" presId="urn:microsoft.com/office/officeart/2018/2/layout/IconVerticalSolidList"/>
    <dgm:cxn modelId="{DD2854A2-E8E1-45B1-BE50-7AAE60CF44E9}" type="presParOf" srcId="{277BD880-FF6B-4434-AD1E-484FF24B9A00}" destId="{BEBCE200-8BD2-4450-9626-6A5D54D5120A}" srcOrd="2" destOrd="0" presId="urn:microsoft.com/office/officeart/2018/2/layout/IconVerticalSolidList"/>
    <dgm:cxn modelId="{9997E363-FDAA-46D5-99C2-5C8DF17E08BA}" type="presParOf" srcId="{277BD880-FF6B-4434-AD1E-484FF24B9A00}" destId="{69988D67-C5C0-4E08-87DA-5DBE97C6B725}" srcOrd="3" destOrd="0" presId="urn:microsoft.com/office/officeart/2018/2/layout/IconVerticalSolidList"/>
    <dgm:cxn modelId="{CDB990CD-C51F-42BD-94E2-95274B1FCFA4}" type="presParOf" srcId="{BB9C0C3F-0FBA-42D9-BF5E-09ECC6AA0264}" destId="{4CD58926-61B7-4B03-A16E-B39DA30331A9}" srcOrd="3" destOrd="0" presId="urn:microsoft.com/office/officeart/2018/2/layout/IconVerticalSolidList"/>
    <dgm:cxn modelId="{5410DF4A-F08D-4AE7-93DC-57FCC38C4B28}" type="presParOf" srcId="{BB9C0C3F-0FBA-42D9-BF5E-09ECC6AA0264}" destId="{DF9A7BD7-40E7-4191-8DA0-B1AA056F14C1}" srcOrd="4" destOrd="0" presId="urn:microsoft.com/office/officeart/2018/2/layout/IconVerticalSolidList"/>
    <dgm:cxn modelId="{010AF830-0885-4B99-8214-01F4B24C814A}" type="presParOf" srcId="{DF9A7BD7-40E7-4191-8DA0-B1AA056F14C1}" destId="{F8F6C166-8345-4F4A-9C35-8BEA1E6138EB}" srcOrd="0" destOrd="0" presId="urn:microsoft.com/office/officeart/2018/2/layout/IconVerticalSolidList"/>
    <dgm:cxn modelId="{55CDD49E-1989-40FD-85DD-E15A7DEF6A0B}" type="presParOf" srcId="{DF9A7BD7-40E7-4191-8DA0-B1AA056F14C1}" destId="{5BFDF502-576D-492B-B59F-C3D9ABC82E62}" srcOrd="1" destOrd="0" presId="urn:microsoft.com/office/officeart/2018/2/layout/IconVerticalSolidList"/>
    <dgm:cxn modelId="{E6C8B0FD-1D84-4C15-B59C-CA96AB019967}" type="presParOf" srcId="{DF9A7BD7-40E7-4191-8DA0-B1AA056F14C1}" destId="{09E69E55-4EBF-40F4-B966-86208B6F18E8}" srcOrd="2" destOrd="0" presId="urn:microsoft.com/office/officeart/2018/2/layout/IconVerticalSolidList"/>
    <dgm:cxn modelId="{D3690ACE-F0F9-4327-878B-E34BE7F62E58}" type="presParOf" srcId="{DF9A7BD7-40E7-4191-8DA0-B1AA056F14C1}" destId="{AAC209E0-159C-4B08-A6E2-E189AFBA6FC4}" srcOrd="3" destOrd="0" presId="urn:microsoft.com/office/officeart/2018/2/layout/IconVerticalSolidList"/>
    <dgm:cxn modelId="{3964BFC6-C5D3-4E4A-B348-22E408847309}" type="presParOf" srcId="{BB9C0C3F-0FBA-42D9-BF5E-09ECC6AA0264}" destId="{A237ADD0-B26B-4CB0-8B55-C717B11F3E72}" srcOrd="5" destOrd="0" presId="urn:microsoft.com/office/officeart/2018/2/layout/IconVerticalSolidList"/>
    <dgm:cxn modelId="{B9A06684-828C-488B-9770-6CBE79328AC0}" type="presParOf" srcId="{BB9C0C3F-0FBA-42D9-BF5E-09ECC6AA0264}" destId="{15BF05BC-C05F-4685-9FF6-A24916B930EF}" srcOrd="6" destOrd="0" presId="urn:microsoft.com/office/officeart/2018/2/layout/IconVerticalSolidList"/>
    <dgm:cxn modelId="{80CC1CDB-E9E4-42E3-838E-EEAA034190CF}" type="presParOf" srcId="{15BF05BC-C05F-4685-9FF6-A24916B930EF}" destId="{FF6A0A36-BC69-476C-87E8-34673A7D8A61}" srcOrd="0" destOrd="0" presId="urn:microsoft.com/office/officeart/2018/2/layout/IconVerticalSolidList"/>
    <dgm:cxn modelId="{7B85E9D7-C3B9-427B-A7DC-BDA57EC68394}" type="presParOf" srcId="{15BF05BC-C05F-4685-9FF6-A24916B930EF}" destId="{899B9355-CDD9-4315-B4ED-77142AB3B095}" srcOrd="1" destOrd="0" presId="urn:microsoft.com/office/officeart/2018/2/layout/IconVerticalSolidList"/>
    <dgm:cxn modelId="{A40358AF-50E9-4ABD-9FDC-B11144156B82}" type="presParOf" srcId="{15BF05BC-C05F-4685-9FF6-A24916B930EF}" destId="{9CD4596A-3BB0-4CE0-92D4-1DE1FF27C23C}" srcOrd="2" destOrd="0" presId="urn:microsoft.com/office/officeart/2018/2/layout/IconVerticalSolidList"/>
    <dgm:cxn modelId="{E59F47CF-FEEC-41C1-B538-76F700CE55C8}" type="presParOf" srcId="{15BF05BC-C05F-4685-9FF6-A24916B930EF}" destId="{0B455EEC-4A4A-4966-9C5C-9DD1D8FF40BF}" srcOrd="3" destOrd="0" presId="urn:microsoft.com/office/officeart/2018/2/layout/IconVerticalSolidList"/>
    <dgm:cxn modelId="{9EC13085-4A2D-4CF2-B07B-BA1E2EB39EAB}" type="presParOf" srcId="{BB9C0C3F-0FBA-42D9-BF5E-09ECC6AA0264}" destId="{9C72C04F-7EE8-4D96-AC36-8753DD14730B}" srcOrd="7" destOrd="0" presId="urn:microsoft.com/office/officeart/2018/2/layout/IconVerticalSolidList"/>
    <dgm:cxn modelId="{78BF8378-3E35-4A7B-B485-39F4C3083D77}" type="presParOf" srcId="{BB9C0C3F-0FBA-42D9-BF5E-09ECC6AA0264}" destId="{599D6306-CA17-4909-9DEC-A7D25585700E}" srcOrd="8" destOrd="0" presId="urn:microsoft.com/office/officeart/2018/2/layout/IconVerticalSolidList"/>
    <dgm:cxn modelId="{9373ACE0-FA9F-4A9C-9B11-56C40FDCED29}" type="presParOf" srcId="{599D6306-CA17-4909-9DEC-A7D25585700E}" destId="{20986CC9-8BC4-4E93-97D4-BC625B55EF1B}" srcOrd="0" destOrd="0" presId="urn:microsoft.com/office/officeart/2018/2/layout/IconVerticalSolidList"/>
    <dgm:cxn modelId="{2567B2BC-F80A-4EB1-A1A7-6304A62E3E9B}" type="presParOf" srcId="{599D6306-CA17-4909-9DEC-A7D25585700E}" destId="{462CD779-E0B1-4664-A33D-5D980B1FB093}" srcOrd="1" destOrd="0" presId="urn:microsoft.com/office/officeart/2018/2/layout/IconVerticalSolidList"/>
    <dgm:cxn modelId="{E2B90F85-6BDC-4BFE-BF03-685D9796E877}" type="presParOf" srcId="{599D6306-CA17-4909-9DEC-A7D25585700E}" destId="{5625D6BB-B94C-4693-AB64-E2F1EEF82709}" srcOrd="2" destOrd="0" presId="urn:microsoft.com/office/officeart/2018/2/layout/IconVerticalSolidList"/>
    <dgm:cxn modelId="{183995EF-8DDA-41CB-9D61-66BDC70A7744}" type="presParOf" srcId="{599D6306-CA17-4909-9DEC-A7D25585700E}" destId="{85EEE711-FAD7-4604-B5FA-DFE04D15AC1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D4FBD-3D47-484D-9F57-744ACF7FEBF1}">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C9F1B9-4027-4930-A093-B0E78C63779E}">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Floating Zone</a:t>
          </a:r>
          <a:r>
            <a:rPr lang="en-US" sz="1900" kern="1200"/>
            <a:t>:  A zoning district that does not apply to any specific property until an application is made to apply the new district to an eligible parcel. Parcel eligibility is identified in the district text with specific tethering factors determining what parcels meet the landing criteria. </a:t>
          </a:r>
        </a:p>
      </dsp:txBody>
      <dsp:txXfrm>
        <a:off x="696297" y="538547"/>
        <a:ext cx="4171627" cy="2590157"/>
      </dsp:txXfrm>
    </dsp:sp>
    <dsp:sp modelId="{72D510B2-59CF-4754-9046-57C911A0D046}">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F87D56-F53A-47D9-8458-2FEEE7C77F39}">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Tethering</a:t>
          </a:r>
          <a:r>
            <a:rPr lang="en-US" sz="1900" kern="1200"/>
            <a:t>: Eligibility factors that determine where a floating zone can land. Examples include access to arterial highways, sewer and water service, minimum parcel size &amp; consistent with Plan of Conservation and Development.</a:t>
          </a:r>
        </a:p>
      </dsp:txBody>
      <dsp:txXfrm>
        <a:off x="5991936" y="538547"/>
        <a:ext cx="4171627" cy="25901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7BE5C-9648-4CEE-9A68-1CC334BF939C}">
      <dsp:nvSpPr>
        <dsp:cNvPr id="0" name=""/>
        <dsp:cNvSpPr/>
      </dsp:nvSpPr>
      <dsp:spPr>
        <a:xfrm>
          <a:off x="0" y="644"/>
          <a:ext cx="10515600" cy="15087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4F994C-5C06-4C19-AAB0-32BE921C0F76}">
      <dsp:nvSpPr>
        <dsp:cNvPr id="0" name=""/>
        <dsp:cNvSpPr/>
      </dsp:nvSpPr>
      <dsp:spPr>
        <a:xfrm>
          <a:off x="456405" y="340120"/>
          <a:ext cx="829828" cy="82982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BCF5A9-085F-4F62-8412-566052E45EEA}">
      <dsp:nvSpPr>
        <dsp:cNvPr id="0" name=""/>
        <dsp:cNvSpPr/>
      </dsp:nvSpPr>
      <dsp:spPr>
        <a:xfrm>
          <a:off x="1742640" y="644"/>
          <a:ext cx="8772959" cy="150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679" tIns="159679" rIns="159679" bIns="159679" numCol="1" spcCol="1270" anchor="ctr" anchorCtr="0">
          <a:noAutofit/>
        </a:bodyPr>
        <a:lstStyle/>
        <a:p>
          <a:pPr marL="0" lvl="0" indent="0" algn="l" defTabSz="1422400">
            <a:lnSpc>
              <a:spcPct val="100000"/>
            </a:lnSpc>
            <a:spcBef>
              <a:spcPct val="0"/>
            </a:spcBef>
            <a:spcAft>
              <a:spcPct val="35000"/>
            </a:spcAft>
            <a:buNone/>
          </a:pPr>
          <a:r>
            <a:rPr lang="en-US" sz="3200" kern="1200"/>
            <a:t>Two Types of Overlay Zones in Connecticut</a:t>
          </a:r>
        </a:p>
      </dsp:txBody>
      <dsp:txXfrm>
        <a:off x="1742640" y="644"/>
        <a:ext cx="8772959" cy="1508779"/>
      </dsp:txXfrm>
    </dsp:sp>
    <dsp:sp modelId="{22F31AC1-97D8-4ABF-A171-BC78DEA6D5E4}">
      <dsp:nvSpPr>
        <dsp:cNvPr id="0" name=""/>
        <dsp:cNvSpPr/>
      </dsp:nvSpPr>
      <dsp:spPr>
        <a:xfrm>
          <a:off x="0" y="1886619"/>
          <a:ext cx="10515600" cy="15087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FB5073-6865-46FB-9F42-2C60DFAC421E}">
      <dsp:nvSpPr>
        <dsp:cNvPr id="0" name=""/>
        <dsp:cNvSpPr/>
      </dsp:nvSpPr>
      <dsp:spPr>
        <a:xfrm>
          <a:off x="456405" y="2226094"/>
          <a:ext cx="829828" cy="8298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5C00A1-4E9B-4161-B554-104942F50D71}">
      <dsp:nvSpPr>
        <dsp:cNvPr id="0" name=""/>
        <dsp:cNvSpPr/>
      </dsp:nvSpPr>
      <dsp:spPr>
        <a:xfrm>
          <a:off x="1742640" y="1886619"/>
          <a:ext cx="4732020" cy="150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679" tIns="159679" rIns="159679" bIns="159679" numCol="1" spcCol="1270" anchor="ctr" anchorCtr="0">
          <a:noAutofit/>
        </a:bodyPr>
        <a:lstStyle/>
        <a:p>
          <a:pPr marL="0" lvl="0" indent="0" algn="l" defTabSz="889000">
            <a:lnSpc>
              <a:spcPct val="100000"/>
            </a:lnSpc>
            <a:spcBef>
              <a:spcPct val="0"/>
            </a:spcBef>
            <a:spcAft>
              <a:spcPct val="35000"/>
            </a:spcAft>
            <a:buNone/>
          </a:pPr>
          <a:r>
            <a:rPr lang="en-US" sz="2000" b="1" kern="1200"/>
            <a:t>Mandatory</a:t>
          </a:r>
          <a:r>
            <a:rPr lang="en-US" sz="2000" kern="1200"/>
            <a:t>: Regulate new development or redevelopment impacting an affected environmental resource.</a:t>
          </a:r>
        </a:p>
      </dsp:txBody>
      <dsp:txXfrm>
        <a:off x="1742640" y="1886619"/>
        <a:ext cx="4732020" cy="1508779"/>
      </dsp:txXfrm>
    </dsp:sp>
    <dsp:sp modelId="{862C23F6-B0F8-4512-857F-520404098596}">
      <dsp:nvSpPr>
        <dsp:cNvPr id="0" name=""/>
        <dsp:cNvSpPr/>
      </dsp:nvSpPr>
      <dsp:spPr>
        <a:xfrm>
          <a:off x="6474660" y="1886619"/>
          <a:ext cx="4040939" cy="150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679" tIns="159679" rIns="159679" bIns="159679" numCol="1" spcCol="1270" anchor="ctr" anchorCtr="0">
          <a:noAutofit/>
        </a:bodyPr>
        <a:lstStyle/>
        <a:p>
          <a:pPr marL="0" lvl="0" indent="0" algn="l" defTabSz="800100">
            <a:lnSpc>
              <a:spcPct val="100000"/>
            </a:lnSpc>
            <a:spcBef>
              <a:spcPct val="0"/>
            </a:spcBef>
            <a:spcAft>
              <a:spcPct val="35000"/>
            </a:spcAft>
            <a:buNone/>
          </a:pPr>
          <a:r>
            <a:rPr lang="en-US" sz="1800" b="1" kern="1200"/>
            <a:t>Examples</a:t>
          </a:r>
          <a:r>
            <a:rPr lang="en-US" sz="1800" kern="1200"/>
            <a:t>: Watershed Protection, Special Flood Hazard Area</a:t>
          </a:r>
        </a:p>
      </dsp:txBody>
      <dsp:txXfrm>
        <a:off x="6474660" y="1886619"/>
        <a:ext cx="4040939" cy="1508779"/>
      </dsp:txXfrm>
    </dsp:sp>
    <dsp:sp modelId="{ECB725A2-7578-4AFD-A722-1FC1772A090A}">
      <dsp:nvSpPr>
        <dsp:cNvPr id="0" name=""/>
        <dsp:cNvSpPr/>
      </dsp:nvSpPr>
      <dsp:spPr>
        <a:xfrm>
          <a:off x="0" y="3772593"/>
          <a:ext cx="10515600" cy="15087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94814-107F-46B9-BDCB-8FEF32120E82}">
      <dsp:nvSpPr>
        <dsp:cNvPr id="0" name=""/>
        <dsp:cNvSpPr/>
      </dsp:nvSpPr>
      <dsp:spPr>
        <a:xfrm>
          <a:off x="456405" y="4112069"/>
          <a:ext cx="829828" cy="8298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36915A-FD1E-4215-A931-3BB04C0AD3BC}">
      <dsp:nvSpPr>
        <dsp:cNvPr id="0" name=""/>
        <dsp:cNvSpPr/>
      </dsp:nvSpPr>
      <dsp:spPr>
        <a:xfrm>
          <a:off x="1742640" y="3772593"/>
          <a:ext cx="4732020" cy="150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679" tIns="159679" rIns="159679" bIns="159679" numCol="1" spcCol="1270" anchor="ctr" anchorCtr="0">
          <a:noAutofit/>
        </a:bodyPr>
        <a:lstStyle/>
        <a:p>
          <a:pPr marL="0" lvl="0" indent="0" algn="l" defTabSz="889000">
            <a:lnSpc>
              <a:spcPct val="100000"/>
            </a:lnSpc>
            <a:spcBef>
              <a:spcPct val="0"/>
            </a:spcBef>
            <a:spcAft>
              <a:spcPct val="35000"/>
            </a:spcAft>
            <a:buNone/>
          </a:pPr>
          <a:r>
            <a:rPr lang="en-US" sz="2000" b="1" kern="1200"/>
            <a:t>Discretionary</a:t>
          </a:r>
          <a:r>
            <a:rPr lang="en-US" sz="2000" kern="1200"/>
            <a:t>: Establish housing incentives for development.</a:t>
          </a:r>
        </a:p>
      </dsp:txBody>
      <dsp:txXfrm>
        <a:off x="1742640" y="3772593"/>
        <a:ext cx="4732020" cy="1508779"/>
      </dsp:txXfrm>
    </dsp:sp>
    <dsp:sp modelId="{9080FAA0-925E-4F9A-BF10-50A81ADA9B07}">
      <dsp:nvSpPr>
        <dsp:cNvPr id="0" name=""/>
        <dsp:cNvSpPr/>
      </dsp:nvSpPr>
      <dsp:spPr>
        <a:xfrm>
          <a:off x="6474660" y="3772593"/>
          <a:ext cx="4040939" cy="150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679" tIns="159679" rIns="159679" bIns="159679" numCol="1" spcCol="1270" anchor="ctr" anchorCtr="0">
          <a:noAutofit/>
        </a:bodyPr>
        <a:lstStyle/>
        <a:p>
          <a:pPr marL="0" lvl="0" indent="0" algn="l" defTabSz="800100">
            <a:lnSpc>
              <a:spcPct val="100000"/>
            </a:lnSpc>
            <a:spcBef>
              <a:spcPct val="0"/>
            </a:spcBef>
            <a:spcAft>
              <a:spcPct val="35000"/>
            </a:spcAft>
            <a:buNone/>
          </a:pPr>
          <a:r>
            <a:rPr lang="en-US" sz="1800" b="1" kern="1200"/>
            <a:t>Example</a:t>
          </a:r>
          <a:r>
            <a:rPr lang="en-US" sz="1800" kern="1200"/>
            <a:t>: Incentive Housing Overlay Zones</a:t>
          </a:r>
        </a:p>
      </dsp:txBody>
      <dsp:txXfrm>
        <a:off x="6474660" y="3772593"/>
        <a:ext cx="4040939" cy="15087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40243-FC7E-46EE-8576-72680219C47B}">
      <dsp:nvSpPr>
        <dsp:cNvPr id="0" name=""/>
        <dsp:cNvSpPr/>
      </dsp:nvSpPr>
      <dsp:spPr>
        <a:xfrm>
          <a:off x="0" y="2683"/>
          <a:ext cx="10505339" cy="12906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Wide Range of Geographic Scope for Overlay Zones</a:t>
          </a:r>
        </a:p>
      </dsp:txBody>
      <dsp:txXfrm>
        <a:off x="63006" y="65689"/>
        <a:ext cx="10379327" cy="1164674"/>
      </dsp:txXfrm>
    </dsp:sp>
    <dsp:sp modelId="{A6644806-FEC2-4F37-B63A-641394C0F0F4}">
      <dsp:nvSpPr>
        <dsp:cNvPr id="0" name=""/>
        <dsp:cNvSpPr/>
      </dsp:nvSpPr>
      <dsp:spPr>
        <a:xfrm rot="5400000">
          <a:off x="6634333" y="-1361744"/>
          <a:ext cx="103254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1" kern="1200"/>
            <a:t>Example: </a:t>
          </a:r>
          <a:r>
            <a:rPr lang="en-US" sz="2200" kern="1200"/>
            <a:t>Elderly Housing, Planned Commercial</a:t>
          </a:r>
        </a:p>
      </dsp:txBody>
      <dsp:txXfrm rot="-5400000">
        <a:off x="3785616" y="1537378"/>
        <a:ext cx="6679579" cy="931739"/>
      </dsp:txXfrm>
    </dsp:sp>
    <dsp:sp modelId="{F3C6A6D0-FB7D-4DCD-8771-DBF18984C03E}">
      <dsp:nvSpPr>
        <dsp:cNvPr id="0" name=""/>
        <dsp:cNvSpPr/>
      </dsp:nvSpPr>
      <dsp:spPr>
        <a:xfrm>
          <a:off x="0" y="1357904"/>
          <a:ext cx="3785616" cy="12906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a:t>Designated Streets, Parcel Sizes, or Access Factors</a:t>
          </a:r>
          <a:endParaRPr lang="en-US" sz="2500" kern="1200"/>
        </a:p>
      </dsp:txBody>
      <dsp:txXfrm>
        <a:off x="63006" y="1420910"/>
        <a:ext cx="3659604" cy="1164674"/>
      </dsp:txXfrm>
    </dsp:sp>
    <dsp:sp modelId="{2BA7316E-5812-41D4-B59C-78EECB6ECCAD}">
      <dsp:nvSpPr>
        <dsp:cNvPr id="0" name=""/>
        <dsp:cNvSpPr/>
      </dsp:nvSpPr>
      <dsp:spPr>
        <a:xfrm rot="5400000">
          <a:off x="6634333" y="-6524"/>
          <a:ext cx="103254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1" kern="1200"/>
            <a:t>Examples:</a:t>
          </a:r>
          <a:r>
            <a:rPr lang="en-US" sz="2200" kern="1200"/>
            <a:t> Aquifer Protection Areas, Village Districts</a:t>
          </a:r>
        </a:p>
      </dsp:txBody>
      <dsp:txXfrm rot="-5400000">
        <a:off x="3785616" y="2892599"/>
        <a:ext cx="6679579" cy="931739"/>
      </dsp:txXfrm>
    </dsp:sp>
    <dsp:sp modelId="{A2648EE5-8CCA-4B13-B9CD-7CAE9B3227CC}">
      <dsp:nvSpPr>
        <dsp:cNvPr id="0" name=""/>
        <dsp:cNvSpPr/>
      </dsp:nvSpPr>
      <dsp:spPr>
        <a:xfrm>
          <a:off x="0" y="2713124"/>
          <a:ext cx="3785616" cy="12906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a:t>Intra-District Overlay Zones</a:t>
          </a:r>
          <a:endParaRPr lang="en-US" sz="2500" kern="1200"/>
        </a:p>
      </dsp:txBody>
      <dsp:txXfrm>
        <a:off x="63006" y="2776130"/>
        <a:ext cx="3659604" cy="1164674"/>
      </dsp:txXfrm>
    </dsp:sp>
    <dsp:sp modelId="{0B0423B9-F04E-4D4C-B6F3-D7C74D6BD723}">
      <dsp:nvSpPr>
        <dsp:cNvPr id="0" name=""/>
        <dsp:cNvSpPr/>
      </dsp:nvSpPr>
      <dsp:spPr>
        <a:xfrm rot="5400000">
          <a:off x="6634333" y="1348696"/>
          <a:ext cx="103254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1" kern="1200"/>
            <a:t>Examples</a:t>
          </a:r>
          <a:r>
            <a:rPr lang="en-US" sz="2200" kern="1200"/>
            <a:t>: Watershed Protection, Special Flood Hazard Areas, Village Districts, Professional offices</a:t>
          </a:r>
        </a:p>
      </dsp:txBody>
      <dsp:txXfrm rot="-5400000">
        <a:off x="3785616" y="4247819"/>
        <a:ext cx="6679579" cy="931739"/>
      </dsp:txXfrm>
    </dsp:sp>
    <dsp:sp modelId="{DA8F221D-6206-4E3D-A116-7441CF73E018}">
      <dsp:nvSpPr>
        <dsp:cNvPr id="0" name=""/>
        <dsp:cNvSpPr/>
      </dsp:nvSpPr>
      <dsp:spPr>
        <a:xfrm>
          <a:off x="0" y="4068345"/>
          <a:ext cx="3785616" cy="12906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a:t>Multi-District Overlay Zones</a:t>
          </a:r>
          <a:endParaRPr lang="en-US" sz="2500" kern="1200"/>
        </a:p>
      </dsp:txBody>
      <dsp:txXfrm>
        <a:off x="63006" y="4131351"/>
        <a:ext cx="3659604" cy="11646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0C5DD-2E6B-41C6-BFC0-0FA447E8B1FA}">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F82080-21CC-4527-A9D1-343C2B70F3A2}">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7CF9F7-0F02-4A1E-B9AC-BE18FB2E76CF}">
      <dsp:nvSpPr>
        <dsp:cNvPr id="0" name=""/>
        <dsp:cNvSpPr/>
      </dsp:nvSpPr>
      <dsp:spPr>
        <a:xfrm>
          <a:off x="1304017" y="531"/>
          <a:ext cx="4995167"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en-US" sz="2000" kern="1200"/>
            <a:t>Public Act 79-535, An Act Concerning Coastal Zones</a:t>
          </a:r>
        </a:p>
      </dsp:txBody>
      <dsp:txXfrm>
        <a:off x="1304017" y="531"/>
        <a:ext cx="4995167" cy="1242935"/>
      </dsp:txXfrm>
    </dsp:sp>
    <dsp:sp modelId="{E0905BD2-0E8C-4575-ACFC-476108630AC1}">
      <dsp:nvSpPr>
        <dsp:cNvPr id="0" name=""/>
        <dsp:cNvSpPr/>
      </dsp:nvSpPr>
      <dsp:spPr>
        <a:xfrm>
          <a:off x="6167610" y="53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en-US" sz="2000" kern="1200"/>
            <a:t>Authorized overlay zones for coastal zone management</a:t>
          </a:r>
        </a:p>
      </dsp:txBody>
      <dsp:txXfrm>
        <a:off x="6167610" y="531"/>
        <a:ext cx="4347989" cy="1242935"/>
      </dsp:txXfrm>
    </dsp:sp>
    <dsp:sp modelId="{2D405780-7503-45B5-9371-CBCECC3ECD69}">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0CB1C-FC9E-42F6-82D3-26758CED4DD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1BEA20-77C9-4CAC-B250-553DE7F0C2B4}">
      <dsp:nvSpPr>
        <dsp:cNvPr id="0" name=""/>
        <dsp:cNvSpPr/>
      </dsp:nvSpPr>
      <dsp:spPr>
        <a:xfrm>
          <a:off x="1354342" y="1554201"/>
          <a:ext cx="4894517"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en-US" sz="2000" kern="1200"/>
            <a:t>Public Act 85-409 An Act Concerning Municipal Power to Regulate Planned Unit Development</a:t>
          </a:r>
        </a:p>
      </dsp:txBody>
      <dsp:txXfrm>
        <a:off x="1354342" y="1554201"/>
        <a:ext cx="4894517" cy="1242935"/>
      </dsp:txXfrm>
    </dsp:sp>
    <dsp:sp modelId="{D23B45DE-D630-44C9-AAD9-5DED1C51E1EE}">
      <dsp:nvSpPr>
        <dsp:cNvPr id="0" name=""/>
        <dsp:cNvSpPr/>
      </dsp:nvSpPr>
      <dsp:spPr>
        <a:xfrm>
          <a:off x="6167610" y="155420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en-US" sz="2000" kern="1200"/>
            <a:t>Authorized the use of overlay zones as a tool for all zoning purposes</a:t>
          </a:r>
        </a:p>
      </dsp:txBody>
      <dsp:txXfrm>
        <a:off x="6167610" y="1554201"/>
        <a:ext cx="4347989" cy="1242935"/>
      </dsp:txXfrm>
    </dsp:sp>
    <dsp:sp modelId="{BBD5CEFC-BBBA-40ED-B631-70960AE32DA0}">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F650ED-8E8F-43D5-A478-B447FC16BCC6}">
      <dsp:nvSpPr>
        <dsp:cNvPr id="0" name=""/>
        <dsp:cNvSpPr/>
      </dsp:nvSpPr>
      <dsp:spPr>
        <a:xfrm>
          <a:off x="375988" y="3387531"/>
          <a:ext cx="683614" cy="6836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B8D13-0E0A-462E-84AB-C2E0E91DC20F}">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en-US" sz="2000" kern="1200"/>
            <a:t>Connecticut Supreme Court Upheld Validity of Overlay Zones</a:t>
          </a:r>
        </a:p>
      </dsp:txBody>
      <dsp:txXfrm>
        <a:off x="1435590" y="3107870"/>
        <a:ext cx="4732020" cy="1242935"/>
      </dsp:txXfrm>
    </dsp:sp>
    <dsp:sp modelId="{60B10238-02AE-4AC0-8836-AFA68C8B6624}">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100000"/>
            </a:lnSpc>
            <a:spcBef>
              <a:spcPct val="0"/>
            </a:spcBef>
            <a:spcAft>
              <a:spcPct val="35000"/>
            </a:spcAft>
            <a:buNone/>
          </a:pPr>
          <a:r>
            <a:rPr lang="en-US" sz="2000" kern="1200"/>
            <a:t>Tillman v. Planning &amp; Zoning Commission of City of Shelton (2021)</a:t>
          </a:r>
        </a:p>
      </dsp:txBody>
      <dsp:txXfrm>
        <a:off x="6167610" y="3107870"/>
        <a:ext cx="4347989" cy="12429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C304D-6A82-45EF-9BEB-CFB28117B659}">
      <dsp:nvSpPr>
        <dsp:cNvPr id="0" name=""/>
        <dsp:cNvSpPr/>
      </dsp:nvSpPr>
      <dsp:spPr>
        <a:xfrm>
          <a:off x="1283" y="507350"/>
          <a:ext cx="4505585" cy="286104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F4FB2E5-C5F6-4185-8A25-F7A64DA75D2A}">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Physical Site Characteristics</a:t>
          </a:r>
          <a:r>
            <a:rPr lang="en-US" sz="1800" kern="1200"/>
            <a:t>: </a:t>
          </a:r>
          <a:r>
            <a:rPr lang="en-US" sz="1800" b="0" i="0" kern="1200"/>
            <a:t>The height, number of stories and size of buildings and other structures; the percentage of the area of the lot that may be occupied; </a:t>
          </a:r>
          <a:r>
            <a:rPr lang="en-US" sz="1800" b="1" i="1" kern="1200"/>
            <a:t>site work affecting </a:t>
          </a:r>
          <a:r>
            <a:rPr lang="en-US" sz="1800" b="0" i="0" kern="1200"/>
            <a:t>the size of yards, courts and other open spaces; the density of population and the location and use of buildings, structures and land for trade, industry, residence or other purposes, including water-dependent uses. </a:t>
          </a:r>
          <a:endParaRPr lang="en-US" sz="1800" kern="1200"/>
        </a:p>
      </dsp:txBody>
      <dsp:txXfrm>
        <a:off x="585701" y="1066737"/>
        <a:ext cx="4337991" cy="2693452"/>
      </dsp:txXfrm>
    </dsp:sp>
    <dsp:sp modelId="{3478EBC7-839C-4360-95DB-A3C11C63A6AA}">
      <dsp:nvSpPr>
        <dsp:cNvPr id="0" name=""/>
        <dsp:cNvSpPr/>
      </dsp:nvSpPr>
      <dsp:spPr>
        <a:xfrm>
          <a:off x="5508110" y="507350"/>
          <a:ext cx="4505585" cy="286104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CA03FA9-CA04-4C16-ABAD-E2356EDEB601}">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Distinctive Characteristics</a:t>
          </a:r>
          <a:r>
            <a:rPr lang="en-US" sz="1800" kern="1200"/>
            <a:t>:  Building layout &amp; orientation with respect to the  neighborhood road network, open space patterns, locally distinctive vistas, capacity to support compatible landscape, and exterior lighting &amp; sign themes including compatible scale, proportion &amp; massing within the village district.</a:t>
          </a:r>
        </a:p>
      </dsp:txBody>
      <dsp:txXfrm>
        <a:off x="6092527" y="1066737"/>
        <a:ext cx="4337991" cy="26934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40243-FC7E-46EE-8576-72680219C47B}">
      <dsp:nvSpPr>
        <dsp:cNvPr id="0" name=""/>
        <dsp:cNvSpPr/>
      </dsp:nvSpPr>
      <dsp:spPr>
        <a:xfrm>
          <a:off x="0" y="2711"/>
          <a:ext cx="10505339" cy="130406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Wide Range of Geographic Scope for Village Districts</a:t>
          </a:r>
        </a:p>
      </dsp:txBody>
      <dsp:txXfrm>
        <a:off x="63659" y="66370"/>
        <a:ext cx="10378021" cy="1176750"/>
      </dsp:txXfrm>
    </dsp:sp>
    <dsp:sp modelId="{A6644806-FEC2-4F37-B63A-641394C0F0F4}">
      <dsp:nvSpPr>
        <dsp:cNvPr id="0" name=""/>
        <dsp:cNvSpPr/>
      </dsp:nvSpPr>
      <dsp:spPr>
        <a:xfrm rot="5400000">
          <a:off x="6628980" y="-1340974"/>
          <a:ext cx="1043255"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b="1" kern="1200"/>
            <a:t>Example: </a:t>
          </a:r>
          <a:r>
            <a:rPr lang="en-US" sz="2900" b="0" kern="1200"/>
            <a:t> 8 Acre Design District</a:t>
          </a:r>
          <a:endParaRPr lang="en-US" sz="2900" kern="1200"/>
        </a:p>
      </dsp:txBody>
      <dsp:txXfrm rot="-5400000">
        <a:off x="3785616" y="1553318"/>
        <a:ext cx="6679056" cy="941399"/>
      </dsp:txXfrm>
    </dsp:sp>
    <dsp:sp modelId="{F3C6A6D0-FB7D-4DCD-8771-DBF18984C03E}">
      <dsp:nvSpPr>
        <dsp:cNvPr id="0" name=""/>
        <dsp:cNvSpPr/>
      </dsp:nvSpPr>
      <dsp:spPr>
        <a:xfrm>
          <a:off x="0" y="1371983"/>
          <a:ext cx="3785616" cy="130406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a:t>Designated Streets, Parcel Sizes or Access Factors</a:t>
          </a:r>
          <a:endParaRPr lang="en-US" sz="2500" kern="1200"/>
        </a:p>
      </dsp:txBody>
      <dsp:txXfrm>
        <a:off x="63659" y="1435642"/>
        <a:ext cx="3658298" cy="1176750"/>
      </dsp:txXfrm>
    </dsp:sp>
    <dsp:sp modelId="{2BA7316E-5812-41D4-B59C-78EECB6ECCAD}">
      <dsp:nvSpPr>
        <dsp:cNvPr id="0" name=""/>
        <dsp:cNvSpPr/>
      </dsp:nvSpPr>
      <dsp:spPr>
        <a:xfrm rot="5400000">
          <a:off x="6628980" y="28298"/>
          <a:ext cx="1043255"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b="1" kern="1200"/>
            <a:t>Examples:</a:t>
          </a:r>
          <a:r>
            <a:rPr lang="en-US" sz="2900" kern="1200"/>
            <a:t> Town Center, Village Center </a:t>
          </a:r>
        </a:p>
      </dsp:txBody>
      <dsp:txXfrm rot="-5400000">
        <a:off x="3785616" y="2922590"/>
        <a:ext cx="6679056" cy="941399"/>
      </dsp:txXfrm>
    </dsp:sp>
    <dsp:sp modelId="{A2648EE5-8CCA-4B13-B9CD-7CAE9B3227CC}">
      <dsp:nvSpPr>
        <dsp:cNvPr id="0" name=""/>
        <dsp:cNvSpPr/>
      </dsp:nvSpPr>
      <dsp:spPr>
        <a:xfrm>
          <a:off x="0" y="2741255"/>
          <a:ext cx="3785616" cy="130406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a:t>Base District Zone</a:t>
          </a:r>
          <a:endParaRPr lang="en-US" sz="2500" kern="1200"/>
        </a:p>
      </dsp:txBody>
      <dsp:txXfrm>
        <a:off x="63659" y="2804914"/>
        <a:ext cx="3658298" cy="1176750"/>
      </dsp:txXfrm>
    </dsp:sp>
    <dsp:sp modelId="{0B0423B9-F04E-4D4C-B6F3-D7C74D6BD723}">
      <dsp:nvSpPr>
        <dsp:cNvPr id="0" name=""/>
        <dsp:cNvSpPr/>
      </dsp:nvSpPr>
      <dsp:spPr>
        <a:xfrm rot="5400000">
          <a:off x="6628980" y="1397570"/>
          <a:ext cx="1043255"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b="1" kern="1200"/>
            <a:t>Example</a:t>
          </a:r>
          <a:r>
            <a:rPr lang="en-US" sz="2900" kern="1200"/>
            <a:t>: Residential-Multi-Office Zone</a:t>
          </a:r>
        </a:p>
      </dsp:txBody>
      <dsp:txXfrm rot="-5400000">
        <a:off x="3785616" y="4291862"/>
        <a:ext cx="6679056" cy="941399"/>
      </dsp:txXfrm>
    </dsp:sp>
    <dsp:sp modelId="{DA8F221D-6206-4E3D-A116-7441CF73E018}">
      <dsp:nvSpPr>
        <dsp:cNvPr id="0" name=""/>
        <dsp:cNvSpPr/>
      </dsp:nvSpPr>
      <dsp:spPr>
        <a:xfrm>
          <a:off x="0" y="4110527"/>
          <a:ext cx="3785616" cy="130406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a:t>Intra-District Overlay Zones</a:t>
          </a:r>
          <a:endParaRPr lang="en-US" sz="2500" kern="1200"/>
        </a:p>
      </dsp:txBody>
      <dsp:txXfrm>
        <a:off x="63659" y="4174186"/>
        <a:ext cx="3658298" cy="117675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0C5DD-2E6B-41C6-BFC0-0FA447E8B1FA}">
      <dsp:nvSpPr>
        <dsp:cNvPr id="0" name=""/>
        <dsp:cNvSpPr/>
      </dsp:nvSpPr>
      <dsp:spPr>
        <a:xfrm>
          <a:off x="0" y="3948"/>
          <a:ext cx="10515600" cy="12451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F82080-21CC-4527-A9D1-343C2B70F3A2}">
      <dsp:nvSpPr>
        <dsp:cNvPr id="0" name=""/>
        <dsp:cNvSpPr/>
      </dsp:nvSpPr>
      <dsp:spPr>
        <a:xfrm>
          <a:off x="376661" y="284110"/>
          <a:ext cx="685508" cy="68483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7CF9F7-0F02-4A1E-B9AC-BE18FB2E76CF}">
      <dsp:nvSpPr>
        <dsp:cNvPr id="0" name=""/>
        <dsp:cNvSpPr/>
      </dsp:nvSpPr>
      <dsp:spPr>
        <a:xfrm>
          <a:off x="1171921" y="3948"/>
          <a:ext cx="5265839" cy="124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908" tIns="131908" rIns="131908" bIns="131908" numCol="1" spcCol="1270" anchor="ctr" anchorCtr="0">
          <a:noAutofit/>
        </a:bodyPr>
        <a:lstStyle/>
        <a:p>
          <a:pPr marL="0" lvl="0" indent="0" algn="l" defTabSz="1066800">
            <a:lnSpc>
              <a:spcPct val="100000"/>
            </a:lnSpc>
            <a:spcBef>
              <a:spcPct val="0"/>
            </a:spcBef>
            <a:spcAft>
              <a:spcPct val="35000"/>
            </a:spcAft>
            <a:buNone/>
          </a:pPr>
          <a:r>
            <a:rPr lang="en-US" sz="2400" kern="1200"/>
            <a:t>Public Act 98-116, An Act Authorizing the Establishment of Village Districts</a:t>
          </a:r>
        </a:p>
      </dsp:txBody>
      <dsp:txXfrm>
        <a:off x="1171921" y="3948"/>
        <a:ext cx="5265839" cy="1246378"/>
      </dsp:txXfrm>
    </dsp:sp>
    <dsp:sp modelId="{E0905BD2-0E8C-4575-ACFC-476108630AC1}">
      <dsp:nvSpPr>
        <dsp:cNvPr id="0" name=""/>
        <dsp:cNvSpPr/>
      </dsp:nvSpPr>
      <dsp:spPr>
        <a:xfrm>
          <a:off x="6170850" y="3948"/>
          <a:ext cx="4288376" cy="1245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80" tIns="131780" rIns="131780" bIns="131780" numCol="1" spcCol="1270" anchor="ctr" anchorCtr="0">
          <a:noAutofit/>
        </a:bodyPr>
        <a:lstStyle/>
        <a:p>
          <a:pPr marL="0" lvl="0" indent="0" algn="l" defTabSz="889000">
            <a:lnSpc>
              <a:spcPct val="100000"/>
            </a:lnSpc>
            <a:spcBef>
              <a:spcPct val="0"/>
            </a:spcBef>
            <a:spcAft>
              <a:spcPct val="35000"/>
            </a:spcAft>
            <a:buNone/>
          </a:pPr>
          <a:r>
            <a:rPr lang="en-US" sz="2000" kern="1200"/>
            <a:t>Authorized design standards including design &amp; placement of buildings</a:t>
          </a:r>
        </a:p>
      </dsp:txBody>
      <dsp:txXfrm>
        <a:off x="6170850" y="3948"/>
        <a:ext cx="4288376" cy="1245161"/>
      </dsp:txXfrm>
    </dsp:sp>
    <dsp:sp modelId="{2D405780-7503-45B5-9371-CBCECC3ECD69}">
      <dsp:nvSpPr>
        <dsp:cNvPr id="0" name=""/>
        <dsp:cNvSpPr/>
      </dsp:nvSpPr>
      <dsp:spPr>
        <a:xfrm>
          <a:off x="0" y="1552479"/>
          <a:ext cx="10515600" cy="12451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0CB1C-FC9E-42F6-82D3-26758CED4DD8}">
      <dsp:nvSpPr>
        <dsp:cNvPr id="0" name=""/>
        <dsp:cNvSpPr/>
      </dsp:nvSpPr>
      <dsp:spPr>
        <a:xfrm>
          <a:off x="376661" y="1832641"/>
          <a:ext cx="685508" cy="68483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1BEA20-77C9-4CAC-B250-553DE7F0C2B4}">
      <dsp:nvSpPr>
        <dsp:cNvPr id="0" name=""/>
        <dsp:cNvSpPr/>
      </dsp:nvSpPr>
      <dsp:spPr>
        <a:xfrm>
          <a:off x="1357582" y="1552479"/>
          <a:ext cx="4894517" cy="124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908" tIns="131908" rIns="131908" bIns="131908" numCol="1" spcCol="1270" anchor="ctr" anchorCtr="0">
          <a:noAutofit/>
        </a:bodyPr>
        <a:lstStyle/>
        <a:p>
          <a:pPr marL="0" lvl="0" indent="0" algn="l" defTabSz="1066800">
            <a:lnSpc>
              <a:spcPct val="100000"/>
            </a:lnSpc>
            <a:spcBef>
              <a:spcPct val="0"/>
            </a:spcBef>
            <a:spcAft>
              <a:spcPct val="35000"/>
            </a:spcAft>
            <a:buNone/>
          </a:pPr>
          <a:r>
            <a:rPr lang="en-US" sz="2400" kern="1200" dirty="0"/>
            <a:t>Public Act 00-145, An Act Concerning Village District</a:t>
          </a:r>
        </a:p>
      </dsp:txBody>
      <dsp:txXfrm>
        <a:off x="1357582" y="1552479"/>
        <a:ext cx="4894517" cy="1246378"/>
      </dsp:txXfrm>
    </dsp:sp>
    <dsp:sp modelId="{D23B45DE-D630-44C9-AAD9-5DED1C51E1EE}">
      <dsp:nvSpPr>
        <dsp:cNvPr id="0" name=""/>
        <dsp:cNvSpPr/>
      </dsp:nvSpPr>
      <dsp:spPr>
        <a:xfrm>
          <a:off x="6170850" y="1552479"/>
          <a:ext cx="4288376" cy="1245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80" tIns="131780" rIns="131780" bIns="131780" numCol="1" spcCol="1270" anchor="ctr" anchorCtr="0">
          <a:noAutofit/>
        </a:bodyPr>
        <a:lstStyle/>
        <a:p>
          <a:pPr marL="0" lvl="0" indent="0" algn="l" defTabSz="889000">
            <a:lnSpc>
              <a:spcPct val="100000"/>
            </a:lnSpc>
            <a:spcBef>
              <a:spcPct val="0"/>
            </a:spcBef>
            <a:spcAft>
              <a:spcPct val="35000"/>
            </a:spcAft>
            <a:buNone/>
          </a:pPr>
          <a:r>
            <a:rPr lang="en-US" sz="2000" kern="1200"/>
            <a:t>Authorized link to POCD &amp; expanded reviewer to landscape architects &amp; certified planners</a:t>
          </a:r>
        </a:p>
      </dsp:txBody>
      <dsp:txXfrm>
        <a:off x="6170850" y="1552479"/>
        <a:ext cx="4288376" cy="1245161"/>
      </dsp:txXfrm>
    </dsp:sp>
    <dsp:sp modelId="{BBD5CEFC-BBBA-40ED-B631-70960AE32DA0}">
      <dsp:nvSpPr>
        <dsp:cNvPr id="0" name=""/>
        <dsp:cNvSpPr/>
      </dsp:nvSpPr>
      <dsp:spPr>
        <a:xfrm>
          <a:off x="0" y="3101010"/>
          <a:ext cx="10515600" cy="12451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F650ED-8E8F-43D5-A478-B447FC16BCC6}">
      <dsp:nvSpPr>
        <dsp:cNvPr id="0" name=""/>
        <dsp:cNvSpPr/>
      </dsp:nvSpPr>
      <dsp:spPr>
        <a:xfrm>
          <a:off x="376661" y="3381171"/>
          <a:ext cx="685508" cy="68483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B8D13-0E0A-462E-84AB-C2E0E91DC20F}">
      <dsp:nvSpPr>
        <dsp:cNvPr id="0" name=""/>
        <dsp:cNvSpPr/>
      </dsp:nvSpPr>
      <dsp:spPr>
        <a:xfrm>
          <a:off x="1438830" y="3101010"/>
          <a:ext cx="4732020" cy="124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908" tIns="131908" rIns="131908" bIns="131908" numCol="1" spcCol="1270" anchor="ctr" anchorCtr="0">
          <a:noAutofit/>
        </a:bodyPr>
        <a:lstStyle/>
        <a:p>
          <a:pPr marL="0" lvl="0" indent="0" algn="l" defTabSz="1066800">
            <a:lnSpc>
              <a:spcPct val="100000"/>
            </a:lnSpc>
            <a:spcBef>
              <a:spcPct val="0"/>
            </a:spcBef>
            <a:spcAft>
              <a:spcPct val="35000"/>
            </a:spcAft>
            <a:buNone/>
          </a:pPr>
          <a:r>
            <a:rPr lang="en-US" sz="2400" kern="1200"/>
            <a:t>Connecticut Supreme Court Upheld Validity of Village Districts</a:t>
          </a:r>
        </a:p>
      </dsp:txBody>
      <dsp:txXfrm>
        <a:off x="1438830" y="3101010"/>
        <a:ext cx="4732020" cy="1246378"/>
      </dsp:txXfrm>
    </dsp:sp>
    <dsp:sp modelId="{60B10238-02AE-4AC0-8836-AFA68C8B6624}">
      <dsp:nvSpPr>
        <dsp:cNvPr id="0" name=""/>
        <dsp:cNvSpPr/>
      </dsp:nvSpPr>
      <dsp:spPr>
        <a:xfrm>
          <a:off x="6170850" y="3101010"/>
          <a:ext cx="4288376" cy="1245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80" tIns="131780" rIns="131780" bIns="131780" numCol="1" spcCol="1270" anchor="ctr" anchorCtr="0">
          <a:noAutofit/>
        </a:bodyPr>
        <a:lstStyle/>
        <a:p>
          <a:pPr marL="0" lvl="0" indent="0" algn="l" defTabSz="889000">
            <a:lnSpc>
              <a:spcPct val="100000"/>
            </a:lnSpc>
            <a:spcBef>
              <a:spcPct val="0"/>
            </a:spcBef>
            <a:spcAft>
              <a:spcPct val="35000"/>
            </a:spcAft>
            <a:buNone/>
          </a:pPr>
          <a:r>
            <a:rPr lang="en-US" sz="2000" kern="1200"/>
            <a:t>111 S. Main St. LLC v. Newtown Planning &amp; Zoning Commission (2016)</a:t>
          </a:r>
        </a:p>
      </dsp:txBody>
      <dsp:txXfrm>
        <a:off x="6170850" y="3101010"/>
        <a:ext cx="4288376" cy="1245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8B4A9-E382-47DD-97A3-D6FDD4B8CB15}">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78B5A6-0FD7-4122-A80A-5E5626185B4E}">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Overlay Zoning</a:t>
          </a:r>
          <a:r>
            <a:rPr lang="en-US" sz="1900" kern="1200"/>
            <a:t>:  A zone in which a common set of standards is applied to a designated area that may apply to one of more zoning districts and impose additional or alternative regulations than required by the underlying districts.</a:t>
          </a:r>
        </a:p>
      </dsp:txBody>
      <dsp:txXfrm>
        <a:off x="696297" y="538547"/>
        <a:ext cx="4171627" cy="2590157"/>
      </dsp:txXfrm>
    </dsp:sp>
    <dsp:sp modelId="{F001D4F9-5183-41BE-B402-84F92833889C}">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64E3A9-082F-4306-BD22-F2B0CDC90F6B}">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Planned Development Zones</a:t>
          </a:r>
          <a:r>
            <a:rPr lang="en-US" sz="1900" kern="1200"/>
            <a:t>: A zone created within an existing district comprised of a large parcel of land that could not be developed through an existing or new zoning district and is under single ownership.</a:t>
          </a:r>
          <a:r>
            <a:rPr lang="en-US" sz="1900" b="0" i="0" kern="1200"/>
            <a:t> The PD may include uses, regulations, and other requirements that vary from traditional zoning districts.</a:t>
          </a:r>
          <a:endParaRPr lang="en-US" sz="1900" kern="1200"/>
        </a:p>
      </dsp:txBody>
      <dsp:txXfrm>
        <a:off x="5991936" y="538547"/>
        <a:ext cx="4171627" cy="2590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C53CE-312B-400D-8E6A-4635CB4CE270}">
      <dsp:nvSpPr>
        <dsp:cNvPr id="0" name=""/>
        <dsp:cNvSpPr/>
      </dsp:nvSpPr>
      <dsp:spPr>
        <a:xfrm>
          <a:off x="0" y="2540793"/>
          <a:ext cx="12063410" cy="0"/>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tailEnd type="triangle" w="lg" len="lg"/>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A69E26B-610A-460B-8DC9-F49A37B64039}">
      <dsp:nvSpPr>
        <dsp:cNvPr id="0" name=""/>
        <dsp:cNvSpPr/>
      </dsp:nvSpPr>
      <dsp:spPr>
        <a:xfrm rot="8100000">
          <a:off x="367731" y="618145"/>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0D47F3AA-634C-409F-BD69-E4BACD9CCCFA}">
      <dsp:nvSpPr>
        <dsp:cNvPr id="0" name=""/>
        <dsp:cNvSpPr/>
      </dsp:nvSpPr>
      <dsp:spPr>
        <a:xfrm>
          <a:off x="402004" y="652418"/>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A292B0A5-8BE5-4E84-8618-26EA28CFF4A3}">
      <dsp:nvSpPr>
        <dsp:cNvPr id="0" name=""/>
        <dsp:cNvSpPr/>
      </dsp:nvSpPr>
      <dsp:spPr>
        <a:xfrm>
          <a:off x="740137" y="103664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a:t>Special Permits authorized by  Public Act 614</a:t>
          </a:r>
        </a:p>
      </dsp:txBody>
      <dsp:txXfrm>
        <a:off x="740137" y="1036643"/>
        <a:ext cx="1035237" cy="1504149"/>
      </dsp:txXfrm>
    </dsp:sp>
    <dsp:sp modelId="{AA393DB5-4DAB-4AB9-875A-4BE9E87DA2BF}">
      <dsp:nvSpPr>
        <dsp:cNvPr id="0" name=""/>
        <dsp:cNvSpPr/>
      </dsp:nvSpPr>
      <dsp:spPr>
        <a:xfrm>
          <a:off x="740137" y="508158"/>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1959</a:t>
          </a:r>
        </a:p>
      </dsp:txBody>
      <dsp:txXfrm>
        <a:off x="740137" y="508158"/>
        <a:ext cx="1035237" cy="528484"/>
      </dsp:txXfrm>
    </dsp:sp>
    <dsp:sp modelId="{D10F2BCE-B77B-4F05-95FD-A65109E5DEA0}">
      <dsp:nvSpPr>
        <dsp:cNvPr id="0" name=""/>
        <dsp:cNvSpPr/>
      </dsp:nvSpPr>
      <dsp:spPr>
        <a:xfrm>
          <a:off x="521987"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CDDE1E5C-76D1-411D-97D4-8F1977E9842D}">
      <dsp:nvSpPr>
        <dsp:cNvPr id="0" name=""/>
        <dsp:cNvSpPr/>
      </dsp:nvSpPr>
      <dsp:spPr>
        <a:xfrm>
          <a:off x="482720"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1AAD205-8152-4363-B661-3C3A26A103FF}">
      <dsp:nvSpPr>
        <dsp:cNvPr id="0" name=""/>
        <dsp:cNvSpPr/>
      </dsp:nvSpPr>
      <dsp:spPr>
        <a:xfrm rot="18900000">
          <a:off x="902217" y="4175952"/>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2E4364CD-3B8A-4A42-AB11-744F4277900A}">
      <dsp:nvSpPr>
        <dsp:cNvPr id="0" name=""/>
        <dsp:cNvSpPr/>
      </dsp:nvSpPr>
      <dsp:spPr>
        <a:xfrm>
          <a:off x="936490" y="4210225"/>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7310A89-F151-435B-963F-FD9908E8C694}">
      <dsp:nvSpPr>
        <dsp:cNvPr id="0" name=""/>
        <dsp:cNvSpPr/>
      </dsp:nvSpPr>
      <dsp:spPr>
        <a:xfrm>
          <a:off x="1274623" y="2561816"/>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a:t>Municipalities must adopt floodplain management regulations</a:t>
          </a:r>
        </a:p>
      </dsp:txBody>
      <dsp:txXfrm>
        <a:off x="1274623" y="2561816"/>
        <a:ext cx="1035237" cy="1504149"/>
      </dsp:txXfrm>
    </dsp:sp>
    <dsp:sp modelId="{6386BA6E-453A-41E1-ADAD-7626B92BD1BF}">
      <dsp:nvSpPr>
        <dsp:cNvPr id="0" name=""/>
        <dsp:cNvSpPr/>
      </dsp:nvSpPr>
      <dsp:spPr>
        <a:xfrm>
          <a:off x="1274623" y="4065965"/>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1968</a:t>
          </a:r>
        </a:p>
      </dsp:txBody>
      <dsp:txXfrm>
        <a:off x="1274623" y="4065965"/>
        <a:ext cx="1035237" cy="528484"/>
      </dsp:txXfrm>
    </dsp:sp>
    <dsp:sp modelId="{DB95D829-80DF-4ADA-B04C-CE92ADFB6606}">
      <dsp:nvSpPr>
        <dsp:cNvPr id="0" name=""/>
        <dsp:cNvSpPr/>
      </dsp:nvSpPr>
      <dsp:spPr>
        <a:xfrm>
          <a:off x="1056472" y="2561816"/>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94B71067-EBEC-4112-A9D1-8B8A7A437FC8}">
      <dsp:nvSpPr>
        <dsp:cNvPr id="0" name=""/>
        <dsp:cNvSpPr/>
      </dsp:nvSpPr>
      <dsp:spPr>
        <a:xfrm>
          <a:off x="1017205" y="2514252"/>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3CCDBCC-C40A-41AF-BB40-B20A9AB919D8}">
      <dsp:nvSpPr>
        <dsp:cNvPr id="0" name=""/>
        <dsp:cNvSpPr/>
      </dsp:nvSpPr>
      <dsp:spPr>
        <a:xfrm rot="8100000">
          <a:off x="1794045" y="618145"/>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C25D9000-2762-4B6C-BFD6-7B6C2D0122B9}">
      <dsp:nvSpPr>
        <dsp:cNvPr id="0" name=""/>
        <dsp:cNvSpPr/>
      </dsp:nvSpPr>
      <dsp:spPr>
        <a:xfrm>
          <a:off x="1828318" y="652418"/>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08C98A3-4322-425C-8260-4319044AFBF1}">
      <dsp:nvSpPr>
        <dsp:cNvPr id="0" name=""/>
        <dsp:cNvSpPr/>
      </dsp:nvSpPr>
      <dsp:spPr>
        <a:xfrm>
          <a:off x="2166451" y="103664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a:t>Connecticut Supreme Court upholds floating zones</a:t>
          </a:r>
        </a:p>
      </dsp:txBody>
      <dsp:txXfrm>
        <a:off x="2166451" y="1036643"/>
        <a:ext cx="1035237" cy="1504149"/>
      </dsp:txXfrm>
    </dsp:sp>
    <dsp:sp modelId="{52F3B4A2-8EDD-4B40-B5F3-A1CECB56D29F}">
      <dsp:nvSpPr>
        <dsp:cNvPr id="0" name=""/>
        <dsp:cNvSpPr/>
      </dsp:nvSpPr>
      <dsp:spPr>
        <a:xfrm>
          <a:off x="2166451" y="508158"/>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1969</a:t>
          </a:r>
        </a:p>
      </dsp:txBody>
      <dsp:txXfrm>
        <a:off x="2166451" y="508158"/>
        <a:ext cx="1035237" cy="528484"/>
      </dsp:txXfrm>
    </dsp:sp>
    <dsp:sp modelId="{4A2B3FB7-F9B6-43D5-A931-C70A3750EA87}">
      <dsp:nvSpPr>
        <dsp:cNvPr id="0" name=""/>
        <dsp:cNvSpPr/>
      </dsp:nvSpPr>
      <dsp:spPr>
        <a:xfrm>
          <a:off x="1948301"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83D4573F-3CB1-4541-8BEE-E8224A8ED015}">
      <dsp:nvSpPr>
        <dsp:cNvPr id="0" name=""/>
        <dsp:cNvSpPr/>
      </dsp:nvSpPr>
      <dsp:spPr>
        <a:xfrm>
          <a:off x="1909034"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2A10E59-9AE2-4DF3-96DD-EDCD8C4E8AB4}">
      <dsp:nvSpPr>
        <dsp:cNvPr id="0" name=""/>
        <dsp:cNvSpPr/>
      </dsp:nvSpPr>
      <dsp:spPr>
        <a:xfrm rot="18900000">
          <a:off x="2381080" y="4186458"/>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5FADE15-D8CD-4574-8110-FF5852D1CA0E}">
      <dsp:nvSpPr>
        <dsp:cNvPr id="0" name=""/>
        <dsp:cNvSpPr/>
      </dsp:nvSpPr>
      <dsp:spPr>
        <a:xfrm>
          <a:off x="2415352" y="4220731"/>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5E51A1E-350C-4C54-A95D-AF8C0185BE53}">
      <dsp:nvSpPr>
        <dsp:cNvPr id="0" name=""/>
        <dsp:cNvSpPr/>
      </dsp:nvSpPr>
      <dsp:spPr>
        <a:xfrm>
          <a:off x="2753486" y="2572322"/>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a:t>Overlay zones authorized  by an Act Concerning Coastal Zone Management</a:t>
          </a:r>
        </a:p>
      </dsp:txBody>
      <dsp:txXfrm>
        <a:off x="2753486" y="2572322"/>
        <a:ext cx="1035237" cy="1504149"/>
      </dsp:txXfrm>
    </dsp:sp>
    <dsp:sp modelId="{4D733DDC-52FE-4EF8-9F1E-9D68AF5C4AAC}">
      <dsp:nvSpPr>
        <dsp:cNvPr id="0" name=""/>
        <dsp:cNvSpPr/>
      </dsp:nvSpPr>
      <dsp:spPr>
        <a:xfrm>
          <a:off x="2753486" y="4076471"/>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1979</a:t>
          </a:r>
        </a:p>
      </dsp:txBody>
      <dsp:txXfrm>
        <a:off x="2753486" y="4076471"/>
        <a:ext cx="1035237" cy="528484"/>
      </dsp:txXfrm>
    </dsp:sp>
    <dsp:sp modelId="{545CEC4B-3407-46AF-B442-9369796AE17B}">
      <dsp:nvSpPr>
        <dsp:cNvPr id="0" name=""/>
        <dsp:cNvSpPr/>
      </dsp:nvSpPr>
      <dsp:spPr>
        <a:xfrm>
          <a:off x="2535335" y="2572322"/>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32D5EBAD-28FA-433F-8FFB-2BD24A55CA87}">
      <dsp:nvSpPr>
        <dsp:cNvPr id="0" name=""/>
        <dsp:cNvSpPr/>
      </dsp:nvSpPr>
      <dsp:spPr>
        <a:xfrm>
          <a:off x="2496068" y="2524758"/>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2ADE0A1-5A96-4EC9-A072-6B7D27E21A40}">
      <dsp:nvSpPr>
        <dsp:cNvPr id="0" name=""/>
        <dsp:cNvSpPr/>
      </dsp:nvSpPr>
      <dsp:spPr>
        <a:xfrm rot="8100000">
          <a:off x="3220360" y="618145"/>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6A622F5-DA0B-40BE-9ECF-F90062F2C4A8}">
      <dsp:nvSpPr>
        <dsp:cNvPr id="0" name=""/>
        <dsp:cNvSpPr/>
      </dsp:nvSpPr>
      <dsp:spPr>
        <a:xfrm>
          <a:off x="3254632" y="652418"/>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C3872F7-BED3-48C7-9E1F-9181A69EEA42}">
      <dsp:nvSpPr>
        <dsp:cNvPr id="0" name=""/>
        <dsp:cNvSpPr/>
      </dsp:nvSpPr>
      <dsp:spPr>
        <a:xfrm>
          <a:off x="3592766" y="103664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a:t>Overlay zones  and special use zones authorized by PA 85-409 </a:t>
          </a:r>
        </a:p>
      </dsp:txBody>
      <dsp:txXfrm>
        <a:off x="3592766" y="1036643"/>
        <a:ext cx="1035237" cy="1504149"/>
      </dsp:txXfrm>
    </dsp:sp>
    <dsp:sp modelId="{AB7575DE-D4B0-429E-A9C3-D5B62FD65975}">
      <dsp:nvSpPr>
        <dsp:cNvPr id="0" name=""/>
        <dsp:cNvSpPr/>
      </dsp:nvSpPr>
      <dsp:spPr>
        <a:xfrm>
          <a:off x="3592766" y="508158"/>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1985</a:t>
          </a:r>
        </a:p>
      </dsp:txBody>
      <dsp:txXfrm>
        <a:off x="3592766" y="508158"/>
        <a:ext cx="1035237" cy="528484"/>
      </dsp:txXfrm>
    </dsp:sp>
    <dsp:sp modelId="{FBE7581B-2DD0-428B-BC70-6879FC1D49F9}">
      <dsp:nvSpPr>
        <dsp:cNvPr id="0" name=""/>
        <dsp:cNvSpPr/>
      </dsp:nvSpPr>
      <dsp:spPr>
        <a:xfrm>
          <a:off x="3374615"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9044C62D-5736-4918-BEA6-979249616921}">
      <dsp:nvSpPr>
        <dsp:cNvPr id="0" name=""/>
        <dsp:cNvSpPr/>
      </dsp:nvSpPr>
      <dsp:spPr>
        <a:xfrm>
          <a:off x="3335348"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4B00C1B-68D7-4826-8BF1-A98B1376B337}">
      <dsp:nvSpPr>
        <dsp:cNvPr id="0" name=""/>
        <dsp:cNvSpPr/>
      </dsp:nvSpPr>
      <dsp:spPr>
        <a:xfrm rot="18900000">
          <a:off x="3933517" y="4154929"/>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4E0D9077-E872-4303-9D8D-6A10B15A93FF}">
      <dsp:nvSpPr>
        <dsp:cNvPr id="0" name=""/>
        <dsp:cNvSpPr/>
      </dsp:nvSpPr>
      <dsp:spPr>
        <a:xfrm>
          <a:off x="3967790" y="4189202"/>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E4D695E-46B9-4E32-85C7-617B8F870CCE}">
      <dsp:nvSpPr>
        <dsp:cNvPr id="0" name=""/>
        <dsp:cNvSpPr/>
      </dsp:nvSpPr>
      <dsp:spPr>
        <a:xfrm>
          <a:off x="4305923" y="254079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a:t>An Act Concerning Aquifer Protection Areas</a:t>
          </a:r>
        </a:p>
      </dsp:txBody>
      <dsp:txXfrm>
        <a:off x="4305923" y="2540793"/>
        <a:ext cx="1035237" cy="1504149"/>
      </dsp:txXfrm>
    </dsp:sp>
    <dsp:sp modelId="{ED46B7E9-79D9-4321-9290-C73C926812DC}">
      <dsp:nvSpPr>
        <dsp:cNvPr id="0" name=""/>
        <dsp:cNvSpPr/>
      </dsp:nvSpPr>
      <dsp:spPr>
        <a:xfrm>
          <a:off x="4305923" y="4044942"/>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1989</a:t>
          </a:r>
        </a:p>
      </dsp:txBody>
      <dsp:txXfrm>
        <a:off x="4305923" y="4044942"/>
        <a:ext cx="1035237" cy="528484"/>
      </dsp:txXfrm>
    </dsp:sp>
    <dsp:sp modelId="{02A82035-3485-42A0-A46F-5103764DADEA}">
      <dsp:nvSpPr>
        <dsp:cNvPr id="0" name=""/>
        <dsp:cNvSpPr/>
      </dsp:nvSpPr>
      <dsp:spPr>
        <a:xfrm>
          <a:off x="4087772" y="254079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DD729234-455E-4196-84A6-4E90376DB8AA}">
      <dsp:nvSpPr>
        <dsp:cNvPr id="0" name=""/>
        <dsp:cNvSpPr/>
      </dsp:nvSpPr>
      <dsp:spPr>
        <a:xfrm>
          <a:off x="4048505"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5CEDE2E-B759-4DAB-B35E-CAE0A0FAFEBF}">
      <dsp:nvSpPr>
        <dsp:cNvPr id="0" name=""/>
        <dsp:cNvSpPr/>
      </dsp:nvSpPr>
      <dsp:spPr>
        <a:xfrm rot="8100000">
          <a:off x="4646674" y="618145"/>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9E57991-D825-40A1-AF27-6245C5CDF161}">
      <dsp:nvSpPr>
        <dsp:cNvPr id="0" name=""/>
        <dsp:cNvSpPr/>
      </dsp:nvSpPr>
      <dsp:spPr>
        <a:xfrm>
          <a:off x="4680947" y="652418"/>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160702AF-5F6D-49D6-A7C1-C6F928E795E9}">
      <dsp:nvSpPr>
        <dsp:cNvPr id="0" name=""/>
        <dsp:cNvSpPr/>
      </dsp:nvSpPr>
      <dsp:spPr>
        <a:xfrm>
          <a:off x="5019080" y="103664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a:t>CT Superior Court declares PDD zones must have explicit tethers</a:t>
          </a:r>
        </a:p>
      </dsp:txBody>
      <dsp:txXfrm>
        <a:off x="5019080" y="1036643"/>
        <a:ext cx="1035237" cy="1504149"/>
      </dsp:txXfrm>
    </dsp:sp>
    <dsp:sp modelId="{36EAF7F9-5AC6-4478-A931-8A5E17EC7EDA}">
      <dsp:nvSpPr>
        <dsp:cNvPr id="0" name=""/>
        <dsp:cNvSpPr/>
      </dsp:nvSpPr>
      <dsp:spPr>
        <a:xfrm>
          <a:off x="5019080" y="508158"/>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1990</a:t>
          </a:r>
        </a:p>
      </dsp:txBody>
      <dsp:txXfrm>
        <a:off x="5019080" y="508158"/>
        <a:ext cx="1035237" cy="528484"/>
      </dsp:txXfrm>
    </dsp:sp>
    <dsp:sp modelId="{D628E339-EFB8-49B3-B183-490B2A9F19A2}">
      <dsp:nvSpPr>
        <dsp:cNvPr id="0" name=""/>
        <dsp:cNvSpPr/>
      </dsp:nvSpPr>
      <dsp:spPr>
        <a:xfrm>
          <a:off x="4800929"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25605CDD-A690-4151-A04D-061B4EFBEECB}">
      <dsp:nvSpPr>
        <dsp:cNvPr id="0" name=""/>
        <dsp:cNvSpPr/>
      </dsp:nvSpPr>
      <dsp:spPr>
        <a:xfrm>
          <a:off x="4761662"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079CD69-4F3F-4FF3-864C-F535C1B87061}">
      <dsp:nvSpPr>
        <dsp:cNvPr id="0" name=""/>
        <dsp:cNvSpPr/>
      </dsp:nvSpPr>
      <dsp:spPr>
        <a:xfrm rot="18900000">
          <a:off x="5359831" y="4154929"/>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6FAC896-F7A9-4B8B-8C01-895188D17985}">
      <dsp:nvSpPr>
        <dsp:cNvPr id="0" name=""/>
        <dsp:cNvSpPr/>
      </dsp:nvSpPr>
      <dsp:spPr>
        <a:xfrm>
          <a:off x="5394104" y="4189202"/>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2F0FB37-33DC-4F41-85A1-52D2DC02F205}">
      <dsp:nvSpPr>
        <dsp:cNvPr id="0" name=""/>
        <dsp:cNvSpPr/>
      </dsp:nvSpPr>
      <dsp:spPr>
        <a:xfrm>
          <a:off x="5732237" y="254079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a:t>Design rules for Village Districts authorized by PA 98-16</a:t>
          </a:r>
        </a:p>
      </dsp:txBody>
      <dsp:txXfrm>
        <a:off x="5732237" y="2540793"/>
        <a:ext cx="1035237" cy="1504149"/>
      </dsp:txXfrm>
    </dsp:sp>
    <dsp:sp modelId="{E3C68463-CA2D-441F-891A-3536F67AC25F}">
      <dsp:nvSpPr>
        <dsp:cNvPr id="0" name=""/>
        <dsp:cNvSpPr/>
      </dsp:nvSpPr>
      <dsp:spPr>
        <a:xfrm>
          <a:off x="5732237" y="4044942"/>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1998</a:t>
          </a:r>
        </a:p>
      </dsp:txBody>
      <dsp:txXfrm>
        <a:off x="5732237" y="4044942"/>
        <a:ext cx="1035237" cy="528484"/>
      </dsp:txXfrm>
    </dsp:sp>
    <dsp:sp modelId="{2A60B37F-94B7-4830-8F57-3E8D9E067521}">
      <dsp:nvSpPr>
        <dsp:cNvPr id="0" name=""/>
        <dsp:cNvSpPr/>
      </dsp:nvSpPr>
      <dsp:spPr>
        <a:xfrm>
          <a:off x="5514086" y="254079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05D958D1-23A9-4027-8144-BA74B29CB9C3}">
      <dsp:nvSpPr>
        <dsp:cNvPr id="0" name=""/>
        <dsp:cNvSpPr/>
      </dsp:nvSpPr>
      <dsp:spPr>
        <a:xfrm>
          <a:off x="5474819"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DCB6F97-B933-48C6-A751-53F8CC8E9F22}">
      <dsp:nvSpPr>
        <dsp:cNvPr id="0" name=""/>
        <dsp:cNvSpPr/>
      </dsp:nvSpPr>
      <dsp:spPr>
        <a:xfrm rot="8100000">
          <a:off x="6072988" y="618145"/>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325B89B-661D-4551-ABFD-D1AC01947E2C}">
      <dsp:nvSpPr>
        <dsp:cNvPr id="0" name=""/>
        <dsp:cNvSpPr/>
      </dsp:nvSpPr>
      <dsp:spPr>
        <a:xfrm>
          <a:off x="6107261" y="652418"/>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158552AD-743B-4AC4-840A-6291CBD9A20D}">
      <dsp:nvSpPr>
        <dsp:cNvPr id="0" name=""/>
        <dsp:cNvSpPr/>
      </dsp:nvSpPr>
      <dsp:spPr>
        <a:xfrm>
          <a:off x="6445394" y="103664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dirty="0"/>
            <a:t>Public Act 06-128 enables New Haven to use floating, overlay,&amp; flexible zone</a:t>
          </a:r>
        </a:p>
      </dsp:txBody>
      <dsp:txXfrm>
        <a:off x="6445394" y="1036643"/>
        <a:ext cx="1035237" cy="1504149"/>
      </dsp:txXfrm>
    </dsp:sp>
    <dsp:sp modelId="{5AABE0C3-8E74-4143-9DB1-F9B53CAB7BB9}">
      <dsp:nvSpPr>
        <dsp:cNvPr id="0" name=""/>
        <dsp:cNvSpPr/>
      </dsp:nvSpPr>
      <dsp:spPr>
        <a:xfrm>
          <a:off x="6445394" y="508158"/>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2006</a:t>
          </a:r>
        </a:p>
      </dsp:txBody>
      <dsp:txXfrm>
        <a:off x="6445394" y="508158"/>
        <a:ext cx="1035237" cy="528484"/>
      </dsp:txXfrm>
    </dsp:sp>
    <dsp:sp modelId="{B1D1367E-4395-4C49-881C-FF7DBF21DB19}">
      <dsp:nvSpPr>
        <dsp:cNvPr id="0" name=""/>
        <dsp:cNvSpPr/>
      </dsp:nvSpPr>
      <dsp:spPr>
        <a:xfrm>
          <a:off x="6227243"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E4D67767-A785-49BD-951B-98D8FC4BD487}">
      <dsp:nvSpPr>
        <dsp:cNvPr id="0" name=""/>
        <dsp:cNvSpPr/>
      </dsp:nvSpPr>
      <dsp:spPr>
        <a:xfrm>
          <a:off x="6187976"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3A706CA-C7B9-4C49-AEE8-8721810B9B7A}">
      <dsp:nvSpPr>
        <dsp:cNvPr id="0" name=""/>
        <dsp:cNvSpPr/>
      </dsp:nvSpPr>
      <dsp:spPr>
        <a:xfrm rot="18900000">
          <a:off x="6786145" y="4154929"/>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923C8F8-CBBF-4735-8864-ABDA10A4D169}">
      <dsp:nvSpPr>
        <dsp:cNvPr id="0" name=""/>
        <dsp:cNvSpPr/>
      </dsp:nvSpPr>
      <dsp:spPr>
        <a:xfrm>
          <a:off x="6820418" y="4189202"/>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D4C55BD-7F1D-44AB-8645-498827C6691D}">
      <dsp:nvSpPr>
        <dsp:cNvPr id="0" name=""/>
        <dsp:cNvSpPr/>
      </dsp:nvSpPr>
      <dsp:spPr>
        <a:xfrm>
          <a:off x="7158551" y="254079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a:t>Public Act 07-04 authorizes Incentive Housing overlay Zones </a:t>
          </a:r>
        </a:p>
      </dsp:txBody>
      <dsp:txXfrm>
        <a:off x="7158551" y="2540793"/>
        <a:ext cx="1035237" cy="1504149"/>
      </dsp:txXfrm>
    </dsp:sp>
    <dsp:sp modelId="{56FDDE67-3B5A-4C0F-AAC7-0B4364D21032}">
      <dsp:nvSpPr>
        <dsp:cNvPr id="0" name=""/>
        <dsp:cNvSpPr/>
      </dsp:nvSpPr>
      <dsp:spPr>
        <a:xfrm>
          <a:off x="7158551" y="4044942"/>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2007</a:t>
          </a:r>
        </a:p>
      </dsp:txBody>
      <dsp:txXfrm>
        <a:off x="7158551" y="4044942"/>
        <a:ext cx="1035237" cy="528484"/>
      </dsp:txXfrm>
    </dsp:sp>
    <dsp:sp modelId="{9AB53359-407E-49DD-BC18-32D7DE556218}">
      <dsp:nvSpPr>
        <dsp:cNvPr id="0" name=""/>
        <dsp:cNvSpPr/>
      </dsp:nvSpPr>
      <dsp:spPr>
        <a:xfrm>
          <a:off x="6940401" y="254079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910E6F5F-7056-4E1F-A55D-38D8E84A7709}">
      <dsp:nvSpPr>
        <dsp:cNvPr id="0" name=""/>
        <dsp:cNvSpPr/>
      </dsp:nvSpPr>
      <dsp:spPr>
        <a:xfrm>
          <a:off x="6901133"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8A72031-FE10-49A1-9564-439E47509A61}">
      <dsp:nvSpPr>
        <dsp:cNvPr id="0" name=""/>
        <dsp:cNvSpPr/>
      </dsp:nvSpPr>
      <dsp:spPr>
        <a:xfrm rot="8100000">
          <a:off x="7499302" y="618145"/>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0A8A79EE-2057-49C7-A21F-C4CC9BB57E24}">
      <dsp:nvSpPr>
        <dsp:cNvPr id="0" name=""/>
        <dsp:cNvSpPr/>
      </dsp:nvSpPr>
      <dsp:spPr>
        <a:xfrm>
          <a:off x="7533575" y="652418"/>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6570B502-D2DE-4DA6-910E-11F4CC04BE5D}">
      <dsp:nvSpPr>
        <dsp:cNvPr id="0" name=""/>
        <dsp:cNvSpPr/>
      </dsp:nvSpPr>
      <dsp:spPr>
        <a:xfrm>
          <a:off x="7871708" y="103664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a:t>CT Supreme Court upholds uniformity rule in Mackenzie v. Monroe PZC</a:t>
          </a:r>
        </a:p>
      </dsp:txBody>
      <dsp:txXfrm>
        <a:off x="7871708" y="1036643"/>
        <a:ext cx="1035237" cy="1504149"/>
      </dsp:txXfrm>
    </dsp:sp>
    <dsp:sp modelId="{3A1D35CA-4FC7-4DA1-8237-7B3406B814AB}">
      <dsp:nvSpPr>
        <dsp:cNvPr id="0" name=""/>
        <dsp:cNvSpPr/>
      </dsp:nvSpPr>
      <dsp:spPr>
        <a:xfrm>
          <a:off x="7871708" y="508158"/>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2013</a:t>
          </a:r>
        </a:p>
      </dsp:txBody>
      <dsp:txXfrm>
        <a:off x="7871708" y="508158"/>
        <a:ext cx="1035237" cy="528484"/>
      </dsp:txXfrm>
    </dsp:sp>
    <dsp:sp modelId="{D7515E2B-1A6A-4263-9CEE-48279B427672}">
      <dsp:nvSpPr>
        <dsp:cNvPr id="0" name=""/>
        <dsp:cNvSpPr/>
      </dsp:nvSpPr>
      <dsp:spPr>
        <a:xfrm>
          <a:off x="7653558"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C94F2F29-B3C0-4AA3-8CA9-D3491CCF4334}">
      <dsp:nvSpPr>
        <dsp:cNvPr id="0" name=""/>
        <dsp:cNvSpPr/>
      </dsp:nvSpPr>
      <dsp:spPr>
        <a:xfrm>
          <a:off x="7614291"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84A1859-08EF-45DE-98E9-6183ABC70357}">
      <dsp:nvSpPr>
        <dsp:cNvPr id="0" name=""/>
        <dsp:cNvSpPr/>
      </dsp:nvSpPr>
      <dsp:spPr>
        <a:xfrm rot="18900000">
          <a:off x="8212459" y="4154929"/>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72076ED-E979-44DD-AA73-0D718DA7DE29}">
      <dsp:nvSpPr>
        <dsp:cNvPr id="0" name=""/>
        <dsp:cNvSpPr/>
      </dsp:nvSpPr>
      <dsp:spPr>
        <a:xfrm>
          <a:off x="8246732" y="4189202"/>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FCAF842-424B-4185-A937-9FEF21D4AE1C}">
      <dsp:nvSpPr>
        <dsp:cNvPr id="0" name=""/>
        <dsp:cNvSpPr/>
      </dsp:nvSpPr>
      <dsp:spPr>
        <a:xfrm>
          <a:off x="8584865" y="254079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dirty="0"/>
            <a:t>Floating zones explicitly authorized by Public Act 21-29</a:t>
          </a:r>
        </a:p>
      </dsp:txBody>
      <dsp:txXfrm>
        <a:off x="8584865" y="2540793"/>
        <a:ext cx="1035237" cy="1504149"/>
      </dsp:txXfrm>
    </dsp:sp>
    <dsp:sp modelId="{D17B12A1-1347-47E9-ABCC-106F4097A6D3}">
      <dsp:nvSpPr>
        <dsp:cNvPr id="0" name=""/>
        <dsp:cNvSpPr/>
      </dsp:nvSpPr>
      <dsp:spPr>
        <a:xfrm>
          <a:off x="8584865" y="4044942"/>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2021</a:t>
          </a:r>
        </a:p>
      </dsp:txBody>
      <dsp:txXfrm>
        <a:off x="8584865" y="4044942"/>
        <a:ext cx="1035237" cy="528484"/>
      </dsp:txXfrm>
    </dsp:sp>
    <dsp:sp modelId="{893887EA-D17A-4C02-9DC8-EDF4E8A6A94C}">
      <dsp:nvSpPr>
        <dsp:cNvPr id="0" name=""/>
        <dsp:cNvSpPr/>
      </dsp:nvSpPr>
      <dsp:spPr>
        <a:xfrm>
          <a:off x="8366715" y="254079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DE22486F-742B-4241-A99D-B9DA12108A21}">
      <dsp:nvSpPr>
        <dsp:cNvPr id="0" name=""/>
        <dsp:cNvSpPr/>
      </dsp:nvSpPr>
      <dsp:spPr>
        <a:xfrm>
          <a:off x="8327448"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9178804-E255-4464-BC5C-0AA58A5A4D45}">
      <dsp:nvSpPr>
        <dsp:cNvPr id="0" name=""/>
        <dsp:cNvSpPr/>
      </dsp:nvSpPr>
      <dsp:spPr>
        <a:xfrm rot="8100000">
          <a:off x="8925616" y="618145"/>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922B7E0-B57C-4551-B96D-2F2C0719A5B6}">
      <dsp:nvSpPr>
        <dsp:cNvPr id="0" name=""/>
        <dsp:cNvSpPr/>
      </dsp:nvSpPr>
      <dsp:spPr>
        <a:xfrm>
          <a:off x="8959889" y="652418"/>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615904AA-D252-46F1-BDC9-1517767556E0}">
      <dsp:nvSpPr>
        <dsp:cNvPr id="0" name=""/>
        <dsp:cNvSpPr/>
      </dsp:nvSpPr>
      <dsp:spPr>
        <a:xfrm>
          <a:off x="9298022" y="103664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dirty="0"/>
            <a:t>421 overlay zones exist in 139 CT </a:t>
          </a:r>
          <a:r>
            <a:rPr lang="en-US" sz="1200" kern="1200" dirty="0"/>
            <a:t>municipalities </a:t>
          </a:r>
        </a:p>
      </dsp:txBody>
      <dsp:txXfrm>
        <a:off x="9298022" y="1036643"/>
        <a:ext cx="1035237" cy="1504149"/>
      </dsp:txXfrm>
    </dsp:sp>
    <dsp:sp modelId="{C493F16A-BD38-4B56-B63A-9E27F9E41A77}">
      <dsp:nvSpPr>
        <dsp:cNvPr id="0" name=""/>
        <dsp:cNvSpPr/>
      </dsp:nvSpPr>
      <dsp:spPr>
        <a:xfrm>
          <a:off x="9298022" y="508158"/>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2024</a:t>
          </a:r>
        </a:p>
      </dsp:txBody>
      <dsp:txXfrm>
        <a:off x="9298022" y="508158"/>
        <a:ext cx="1035237" cy="528484"/>
      </dsp:txXfrm>
    </dsp:sp>
    <dsp:sp modelId="{0B991AE1-03DF-45FD-8BBF-94703686A06D}">
      <dsp:nvSpPr>
        <dsp:cNvPr id="0" name=""/>
        <dsp:cNvSpPr/>
      </dsp:nvSpPr>
      <dsp:spPr>
        <a:xfrm>
          <a:off x="9079872"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22A755A7-80B8-452F-A42C-2AD6B8707287}">
      <dsp:nvSpPr>
        <dsp:cNvPr id="0" name=""/>
        <dsp:cNvSpPr/>
      </dsp:nvSpPr>
      <dsp:spPr>
        <a:xfrm>
          <a:off x="9040605"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18570BE-901A-49B6-ABA2-E0E0361A153E}">
      <dsp:nvSpPr>
        <dsp:cNvPr id="0" name=""/>
        <dsp:cNvSpPr/>
      </dsp:nvSpPr>
      <dsp:spPr>
        <a:xfrm rot="18900000">
          <a:off x="9638773" y="4154929"/>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3E84BAAC-54BB-4993-B47E-7130ABC83718}">
      <dsp:nvSpPr>
        <dsp:cNvPr id="0" name=""/>
        <dsp:cNvSpPr/>
      </dsp:nvSpPr>
      <dsp:spPr>
        <a:xfrm>
          <a:off x="9673046" y="4189202"/>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0630412-5EC1-4D5D-9312-A2E7B83CCEED}">
      <dsp:nvSpPr>
        <dsp:cNvPr id="0" name=""/>
        <dsp:cNvSpPr/>
      </dsp:nvSpPr>
      <dsp:spPr>
        <a:xfrm>
          <a:off x="10011179" y="254079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dirty="0"/>
            <a:t>88 floating zones exist in 55 CT </a:t>
          </a:r>
          <a:r>
            <a:rPr lang="en-US" sz="1200" kern="1200" dirty="0"/>
            <a:t>municipalities </a:t>
          </a:r>
        </a:p>
      </dsp:txBody>
      <dsp:txXfrm>
        <a:off x="10011179" y="2540793"/>
        <a:ext cx="1035237" cy="1504149"/>
      </dsp:txXfrm>
    </dsp:sp>
    <dsp:sp modelId="{3E21965E-0128-4381-A564-413BB05AED4B}">
      <dsp:nvSpPr>
        <dsp:cNvPr id="0" name=""/>
        <dsp:cNvSpPr/>
      </dsp:nvSpPr>
      <dsp:spPr>
        <a:xfrm>
          <a:off x="10011179" y="4044942"/>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2024</a:t>
          </a:r>
        </a:p>
      </dsp:txBody>
      <dsp:txXfrm>
        <a:off x="10011179" y="4044942"/>
        <a:ext cx="1035237" cy="528484"/>
      </dsp:txXfrm>
    </dsp:sp>
    <dsp:sp modelId="{7240623C-9E59-48ED-BDEB-017165276E05}">
      <dsp:nvSpPr>
        <dsp:cNvPr id="0" name=""/>
        <dsp:cNvSpPr/>
      </dsp:nvSpPr>
      <dsp:spPr>
        <a:xfrm>
          <a:off x="9793029" y="254079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382ED007-0EBF-493C-A920-2DE1ED25AA6D}">
      <dsp:nvSpPr>
        <dsp:cNvPr id="0" name=""/>
        <dsp:cNvSpPr/>
      </dsp:nvSpPr>
      <dsp:spPr>
        <a:xfrm>
          <a:off x="9753762"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7C17183-039E-45A0-8DAC-024E3F6324AB}">
      <dsp:nvSpPr>
        <dsp:cNvPr id="0" name=""/>
        <dsp:cNvSpPr/>
      </dsp:nvSpPr>
      <dsp:spPr>
        <a:xfrm rot="8100000">
          <a:off x="10351930" y="618145"/>
          <a:ext cx="308511" cy="308511"/>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A74D2C83-0513-43A6-A8FE-6014392E1EBF}">
      <dsp:nvSpPr>
        <dsp:cNvPr id="0" name=""/>
        <dsp:cNvSpPr/>
      </dsp:nvSpPr>
      <dsp:spPr>
        <a:xfrm>
          <a:off x="10386203" y="652418"/>
          <a:ext cx="239965" cy="239965"/>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F78C5CC-ECAC-497D-88A6-5E4DEDD8FE6C}">
      <dsp:nvSpPr>
        <dsp:cNvPr id="0" name=""/>
        <dsp:cNvSpPr/>
      </dsp:nvSpPr>
      <dsp:spPr>
        <a:xfrm>
          <a:off x="10724336" y="1036643"/>
          <a:ext cx="1035237"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dirty="0"/>
            <a:t>106 village districts exist in 71 CT </a:t>
          </a:r>
          <a:r>
            <a:rPr lang="en-US" sz="1200" kern="1200" dirty="0"/>
            <a:t>municipalities</a:t>
          </a:r>
        </a:p>
      </dsp:txBody>
      <dsp:txXfrm>
        <a:off x="10724336" y="1036643"/>
        <a:ext cx="1035237" cy="1504149"/>
      </dsp:txXfrm>
    </dsp:sp>
    <dsp:sp modelId="{BFC6E0C0-1335-4C5C-8288-FB3AD8962580}">
      <dsp:nvSpPr>
        <dsp:cNvPr id="0" name=""/>
        <dsp:cNvSpPr/>
      </dsp:nvSpPr>
      <dsp:spPr>
        <a:xfrm>
          <a:off x="10724336" y="508158"/>
          <a:ext cx="1035237"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2024</a:t>
          </a:r>
        </a:p>
      </dsp:txBody>
      <dsp:txXfrm>
        <a:off x="10724336" y="508158"/>
        <a:ext cx="1035237" cy="528484"/>
      </dsp:txXfrm>
    </dsp:sp>
    <dsp:sp modelId="{99930C4E-FFE6-4C81-8FC1-5B9DA5CD88F7}">
      <dsp:nvSpPr>
        <dsp:cNvPr id="0" name=""/>
        <dsp:cNvSpPr/>
      </dsp:nvSpPr>
      <dsp:spPr>
        <a:xfrm>
          <a:off x="10506186"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468870A9-601E-4832-872F-36BEA47BA1B3}">
      <dsp:nvSpPr>
        <dsp:cNvPr id="0" name=""/>
        <dsp:cNvSpPr/>
      </dsp:nvSpPr>
      <dsp:spPr>
        <a:xfrm>
          <a:off x="10466919" y="2493229"/>
          <a:ext cx="7853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DDB43-00BF-4379-BAA8-48DF20273094}">
      <dsp:nvSpPr>
        <dsp:cNvPr id="0" name=""/>
        <dsp:cNvSpPr/>
      </dsp:nvSpPr>
      <dsp:spPr>
        <a:xfrm>
          <a:off x="4713943" y="1928718"/>
          <a:ext cx="1053513" cy="91440"/>
        </a:xfrm>
        <a:custGeom>
          <a:avLst/>
          <a:gdLst/>
          <a:ahLst/>
          <a:cxnLst/>
          <a:rect l="0" t="0" r="0" b="0"/>
          <a:pathLst>
            <a:path>
              <a:moveTo>
                <a:pt x="0" y="45720"/>
              </a:moveTo>
              <a:lnTo>
                <a:pt x="1053513"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3597" y="1969017"/>
        <a:ext cx="54205" cy="10841"/>
      </dsp:txXfrm>
    </dsp:sp>
    <dsp:sp modelId="{0983C3C4-D006-4DF4-A3FA-C31E988ABAFE}">
      <dsp:nvSpPr>
        <dsp:cNvPr id="0" name=""/>
        <dsp:cNvSpPr/>
      </dsp:nvSpPr>
      <dsp:spPr>
        <a:xfrm>
          <a:off x="2207" y="560377"/>
          <a:ext cx="4713535" cy="28281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967" tIns="242441" rIns="230967" bIns="242441" numCol="1" spcCol="1270" anchor="t" anchorCtr="0">
          <a:noAutofit/>
        </a:bodyPr>
        <a:lstStyle/>
        <a:p>
          <a:pPr marL="0" lvl="0" indent="0" algn="l" defTabSz="1822450">
            <a:lnSpc>
              <a:spcPct val="90000"/>
            </a:lnSpc>
            <a:spcBef>
              <a:spcPct val="0"/>
            </a:spcBef>
            <a:spcAft>
              <a:spcPct val="35000"/>
            </a:spcAft>
            <a:buNone/>
          </a:pPr>
          <a:r>
            <a:rPr lang="en-US" sz="4100" kern="1200"/>
            <a:t>Create Floating Zone</a:t>
          </a:r>
        </a:p>
        <a:p>
          <a:pPr marL="285750" lvl="1" indent="-285750" algn="l" defTabSz="1422400">
            <a:lnSpc>
              <a:spcPct val="90000"/>
            </a:lnSpc>
            <a:spcBef>
              <a:spcPct val="0"/>
            </a:spcBef>
            <a:spcAft>
              <a:spcPct val="15000"/>
            </a:spcAft>
            <a:buChar char="•"/>
          </a:pPr>
          <a:r>
            <a:rPr lang="en-US" sz="3200" kern="1200"/>
            <a:t>Tethering Rules</a:t>
          </a:r>
        </a:p>
        <a:p>
          <a:pPr marL="285750" lvl="1" indent="-285750" algn="l" defTabSz="1422400">
            <a:lnSpc>
              <a:spcPct val="90000"/>
            </a:lnSpc>
            <a:spcBef>
              <a:spcPct val="0"/>
            </a:spcBef>
            <a:spcAft>
              <a:spcPct val="15000"/>
            </a:spcAft>
            <a:buChar char="•"/>
          </a:pPr>
          <a:r>
            <a:rPr lang="en-US" sz="3200" kern="1200"/>
            <a:t>Design Rules</a:t>
          </a:r>
        </a:p>
      </dsp:txBody>
      <dsp:txXfrm>
        <a:off x="2207" y="560377"/>
        <a:ext cx="4713535" cy="2828121"/>
      </dsp:txXfrm>
    </dsp:sp>
    <dsp:sp modelId="{DE66B0B1-1950-43B3-8F8C-21DE775F858E}">
      <dsp:nvSpPr>
        <dsp:cNvPr id="0" name=""/>
        <dsp:cNvSpPr/>
      </dsp:nvSpPr>
      <dsp:spPr>
        <a:xfrm>
          <a:off x="5799856" y="560377"/>
          <a:ext cx="4713535" cy="2828121"/>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967" tIns="242441" rIns="230967" bIns="242441" numCol="1" spcCol="1270" anchor="t" anchorCtr="0">
          <a:noAutofit/>
        </a:bodyPr>
        <a:lstStyle/>
        <a:p>
          <a:pPr marL="0" lvl="0" indent="0" algn="l" defTabSz="1822450">
            <a:lnSpc>
              <a:spcPct val="90000"/>
            </a:lnSpc>
            <a:spcBef>
              <a:spcPct val="0"/>
            </a:spcBef>
            <a:spcAft>
              <a:spcPct val="35000"/>
            </a:spcAft>
            <a:buNone/>
          </a:pPr>
          <a:r>
            <a:rPr lang="en-US" sz="4100" kern="1200"/>
            <a:t>Map Floating Zone</a:t>
          </a:r>
        </a:p>
        <a:p>
          <a:pPr marL="285750" lvl="1" indent="-285750" algn="l" defTabSz="1422400">
            <a:lnSpc>
              <a:spcPct val="90000"/>
            </a:lnSpc>
            <a:spcBef>
              <a:spcPct val="0"/>
            </a:spcBef>
            <a:spcAft>
              <a:spcPct val="15000"/>
            </a:spcAft>
            <a:buChar char="•"/>
          </a:pPr>
          <a:r>
            <a:rPr lang="en-US" sz="3200" kern="1200"/>
            <a:t> Qualify Parcel</a:t>
          </a:r>
        </a:p>
        <a:p>
          <a:pPr marL="285750" lvl="1" indent="-285750" algn="l" defTabSz="1422400">
            <a:lnSpc>
              <a:spcPct val="90000"/>
            </a:lnSpc>
            <a:spcBef>
              <a:spcPct val="0"/>
            </a:spcBef>
            <a:spcAft>
              <a:spcPct val="15000"/>
            </a:spcAft>
            <a:buChar char="•"/>
          </a:pPr>
          <a:r>
            <a:rPr lang="en-US" sz="3200" kern="1200"/>
            <a:t> Special Permit</a:t>
          </a:r>
        </a:p>
      </dsp:txBody>
      <dsp:txXfrm>
        <a:off x="5799856" y="560377"/>
        <a:ext cx="4713535" cy="28281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A52A2-1A0F-49FD-9B5F-5E2F7A13B6BF}">
      <dsp:nvSpPr>
        <dsp:cNvPr id="0" name=""/>
        <dsp:cNvSpPr/>
      </dsp:nvSpPr>
      <dsp:spPr>
        <a:xfrm>
          <a:off x="908177" y="857"/>
          <a:ext cx="3866331" cy="19331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100000"/>
            </a:lnSpc>
            <a:spcBef>
              <a:spcPct val="0"/>
            </a:spcBef>
            <a:spcAft>
              <a:spcPct val="35000"/>
            </a:spcAft>
            <a:buNone/>
          </a:pPr>
          <a:r>
            <a:rPr lang="en-US" sz="2100" b="1" kern="1200" dirty="0"/>
            <a:t>Hard Tethers</a:t>
          </a:r>
          <a:r>
            <a:rPr lang="en-US" sz="2100" b="0" kern="1200" dirty="0"/>
            <a:t>: </a:t>
          </a:r>
        </a:p>
        <a:p>
          <a:pPr marL="0" lvl="0" indent="0" algn="ctr" defTabSz="933450">
            <a:lnSpc>
              <a:spcPct val="100000"/>
            </a:lnSpc>
            <a:spcBef>
              <a:spcPct val="0"/>
            </a:spcBef>
            <a:spcAft>
              <a:spcPct val="35000"/>
            </a:spcAft>
            <a:buNone/>
          </a:pPr>
          <a:r>
            <a:rPr lang="en-US" sz="2100" b="0" kern="1200" dirty="0"/>
            <a:t>Ex. Links to arterial roads, tied to specific zones, minimum parcel size </a:t>
          </a:r>
        </a:p>
      </dsp:txBody>
      <dsp:txXfrm>
        <a:off x="964797" y="57477"/>
        <a:ext cx="3753091" cy="1819925"/>
      </dsp:txXfrm>
    </dsp:sp>
    <dsp:sp modelId="{FDBABC05-85A9-4623-88F9-1B80E9707E61}">
      <dsp:nvSpPr>
        <dsp:cNvPr id="0" name=""/>
        <dsp:cNvSpPr/>
      </dsp:nvSpPr>
      <dsp:spPr>
        <a:xfrm>
          <a:off x="1212932" y="1934023"/>
          <a:ext cx="91440" cy="1267886"/>
        </a:xfrm>
        <a:custGeom>
          <a:avLst/>
          <a:gdLst/>
          <a:ahLst/>
          <a:cxnLst/>
          <a:rect l="0" t="0" r="0" b="0"/>
          <a:pathLst>
            <a:path>
              <a:moveTo>
                <a:pt x="81877" y="0"/>
              </a:moveTo>
              <a:lnTo>
                <a:pt x="45720" y="126788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098A48-AEFC-41E8-8452-BE6930B36A2A}">
      <dsp:nvSpPr>
        <dsp:cNvPr id="0" name=""/>
        <dsp:cNvSpPr/>
      </dsp:nvSpPr>
      <dsp:spPr>
        <a:xfrm>
          <a:off x="1258652" y="2235326"/>
          <a:ext cx="3093065" cy="193316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100000"/>
            </a:lnSpc>
            <a:spcBef>
              <a:spcPct val="0"/>
            </a:spcBef>
            <a:spcAft>
              <a:spcPct val="35000"/>
            </a:spcAft>
            <a:buNone/>
          </a:pPr>
          <a:r>
            <a:rPr lang="en-US" sz="1800" b="1" kern="1200"/>
            <a:t>Benefits</a:t>
          </a:r>
          <a:r>
            <a:rPr lang="en-US" sz="1800" kern="1200"/>
            <a:t>: Provides explicit landing standards for floating zones</a:t>
          </a:r>
        </a:p>
      </dsp:txBody>
      <dsp:txXfrm>
        <a:off x="1315272" y="2291946"/>
        <a:ext cx="2979825" cy="1819925"/>
      </dsp:txXfrm>
    </dsp:sp>
    <dsp:sp modelId="{ABBCDC68-1076-4042-8325-403EC401F213}">
      <dsp:nvSpPr>
        <dsp:cNvPr id="0" name=""/>
        <dsp:cNvSpPr/>
      </dsp:nvSpPr>
      <dsp:spPr>
        <a:xfrm>
          <a:off x="5741091" y="857"/>
          <a:ext cx="3866331" cy="19331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100000"/>
            </a:lnSpc>
            <a:spcBef>
              <a:spcPct val="0"/>
            </a:spcBef>
            <a:spcAft>
              <a:spcPct val="35000"/>
            </a:spcAft>
            <a:buNone/>
          </a:pPr>
          <a:r>
            <a:rPr lang="en-US" sz="2100" b="1" kern="1200" dirty="0"/>
            <a:t>Soft Tethers</a:t>
          </a:r>
          <a:r>
            <a:rPr lang="en-US" sz="2100" kern="1200" dirty="0"/>
            <a:t>: </a:t>
          </a:r>
        </a:p>
        <a:p>
          <a:pPr marL="0" lvl="0" indent="0" algn="ctr" defTabSz="933450">
            <a:lnSpc>
              <a:spcPct val="100000"/>
            </a:lnSpc>
            <a:spcBef>
              <a:spcPct val="0"/>
            </a:spcBef>
            <a:spcAft>
              <a:spcPct val="35000"/>
            </a:spcAft>
            <a:buNone/>
          </a:pPr>
          <a:r>
            <a:rPr lang="en-US" sz="2100" kern="1200" dirty="0"/>
            <a:t>Ex. Links to broad policy objectives such as neighborhood compatibility, historic preservation </a:t>
          </a:r>
        </a:p>
      </dsp:txBody>
      <dsp:txXfrm>
        <a:off x="5797711" y="57477"/>
        <a:ext cx="3753091" cy="1819925"/>
      </dsp:txXfrm>
    </dsp:sp>
    <dsp:sp modelId="{C4ACF4B4-B46E-470F-883F-D6B427C08D29}">
      <dsp:nvSpPr>
        <dsp:cNvPr id="0" name=""/>
        <dsp:cNvSpPr/>
      </dsp:nvSpPr>
      <dsp:spPr>
        <a:xfrm>
          <a:off x="6082004" y="1934023"/>
          <a:ext cx="91440" cy="1267886"/>
        </a:xfrm>
        <a:custGeom>
          <a:avLst/>
          <a:gdLst/>
          <a:ahLst/>
          <a:cxnLst/>
          <a:rect l="0" t="0" r="0" b="0"/>
          <a:pathLst>
            <a:path>
              <a:moveTo>
                <a:pt x="45720" y="0"/>
              </a:moveTo>
              <a:lnTo>
                <a:pt x="45720" y="1267886"/>
              </a:lnTo>
              <a:lnTo>
                <a:pt x="68577" y="126788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A79211-966E-4380-9163-2D73036502B9}">
      <dsp:nvSpPr>
        <dsp:cNvPr id="0" name=""/>
        <dsp:cNvSpPr/>
      </dsp:nvSpPr>
      <dsp:spPr>
        <a:xfrm>
          <a:off x="6150582" y="2235326"/>
          <a:ext cx="3093065" cy="193316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100000"/>
            </a:lnSpc>
            <a:spcBef>
              <a:spcPct val="0"/>
            </a:spcBef>
            <a:spcAft>
              <a:spcPct val="35000"/>
            </a:spcAft>
            <a:buNone/>
          </a:pPr>
          <a:r>
            <a:rPr lang="en-US" sz="1800" b="1" kern="1200"/>
            <a:t>Benefits</a:t>
          </a:r>
          <a:r>
            <a:rPr lang="en-US" sz="1800" kern="1200"/>
            <a:t>: Provides wide discretion for landing floating zones</a:t>
          </a:r>
        </a:p>
      </dsp:txBody>
      <dsp:txXfrm>
        <a:off x="6207202" y="2291946"/>
        <a:ext cx="2979825" cy="18199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40243-FC7E-46EE-8576-72680219C47B}">
      <dsp:nvSpPr>
        <dsp:cNvPr id="0" name=""/>
        <dsp:cNvSpPr/>
      </dsp:nvSpPr>
      <dsp:spPr>
        <a:xfrm>
          <a:off x="0" y="2608"/>
          <a:ext cx="10505339" cy="125481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Wide Range of Geographic Applications for Floating Zones</a:t>
          </a:r>
        </a:p>
      </dsp:txBody>
      <dsp:txXfrm>
        <a:off x="61255" y="63863"/>
        <a:ext cx="10382829" cy="1132301"/>
      </dsp:txXfrm>
    </dsp:sp>
    <dsp:sp modelId="{A6644806-FEC2-4F37-B63A-641394C0F0F4}">
      <dsp:nvSpPr>
        <dsp:cNvPr id="0" name=""/>
        <dsp:cNvSpPr/>
      </dsp:nvSpPr>
      <dsp:spPr>
        <a:xfrm rot="5400000">
          <a:off x="6648683" y="-1417424"/>
          <a:ext cx="100384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b="1" kern="1200"/>
            <a:t>Examples: </a:t>
          </a:r>
          <a:r>
            <a:rPr lang="en-US" sz="2800" kern="1200"/>
            <a:t>Elderly Housing, Planned Commercial, Mixed-Use Development</a:t>
          </a:r>
        </a:p>
      </dsp:txBody>
      <dsp:txXfrm rot="-5400000">
        <a:off x="3785616" y="1494647"/>
        <a:ext cx="6680980" cy="905841"/>
      </dsp:txXfrm>
    </dsp:sp>
    <dsp:sp modelId="{F3C6A6D0-FB7D-4DCD-8771-DBF18984C03E}">
      <dsp:nvSpPr>
        <dsp:cNvPr id="0" name=""/>
        <dsp:cNvSpPr/>
      </dsp:nvSpPr>
      <dsp:spPr>
        <a:xfrm>
          <a:off x="0" y="1320161"/>
          <a:ext cx="3785616" cy="125481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Designated Streets, Parcel Sizes or Access Factors</a:t>
          </a:r>
          <a:endParaRPr lang="en-US" sz="2400" kern="1200"/>
        </a:p>
      </dsp:txBody>
      <dsp:txXfrm>
        <a:off x="61255" y="1381416"/>
        <a:ext cx="3663106" cy="1132301"/>
      </dsp:txXfrm>
    </dsp:sp>
    <dsp:sp modelId="{2BA7316E-5812-41D4-B59C-78EECB6ECCAD}">
      <dsp:nvSpPr>
        <dsp:cNvPr id="0" name=""/>
        <dsp:cNvSpPr/>
      </dsp:nvSpPr>
      <dsp:spPr>
        <a:xfrm rot="5400000">
          <a:off x="6648683" y="-99872"/>
          <a:ext cx="100384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b="1" kern="1200"/>
            <a:t>Examples:</a:t>
          </a:r>
          <a:r>
            <a:rPr lang="en-US" sz="2800" kern="1200"/>
            <a:t>  Village Districts, Main Street Design</a:t>
          </a:r>
        </a:p>
      </dsp:txBody>
      <dsp:txXfrm rot="-5400000">
        <a:off x="3785616" y="2812199"/>
        <a:ext cx="6680980" cy="905841"/>
      </dsp:txXfrm>
    </dsp:sp>
    <dsp:sp modelId="{A2648EE5-8CCA-4B13-B9CD-7CAE9B3227CC}">
      <dsp:nvSpPr>
        <dsp:cNvPr id="0" name=""/>
        <dsp:cNvSpPr/>
      </dsp:nvSpPr>
      <dsp:spPr>
        <a:xfrm>
          <a:off x="0" y="2637713"/>
          <a:ext cx="3785616" cy="125481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Intra-District  Zones</a:t>
          </a:r>
          <a:endParaRPr lang="en-US" sz="2400" kern="1200"/>
        </a:p>
      </dsp:txBody>
      <dsp:txXfrm>
        <a:off x="61255" y="2698968"/>
        <a:ext cx="3663106" cy="1132301"/>
      </dsp:txXfrm>
    </dsp:sp>
    <dsp:sp modelId="{0B0423B9-F04E-4D4C-B6F3-D7C74D6BD723}">
      <dsp:nvSpPr>
        <dsp:cNvPr id="0" name=""/>
        <dsp:cNvSpPr/>
      </dsp:nvSpPr>
      <dsp:spPr>
        <a:xfrm rot="5400000">
          <a:off x="6648683" y="1217680"/>
          <a:ext cx="1003849"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b="1" kern="1200"/>
            <a:t>Examples</a:t>
          </a:r>
          <a:r>
            <a:rPr lang="en-US" sz="2800" kern="1200"/>
            <a:t>: Planned Residential Development</a:t>
          </a:r>
        </a:p>
      </dsp:txBody>
      <dsp:txXfrm rot="-5400000">
        <a:off x="3785616" y="4129751"/>
        <a:ext cx="6680980" cy="905841"/>
      </dsp:txXfrm>
    </dsp:sp>
    <dsp:sp modelId="{DA8F221D-6206-4E3D-A116-7441CF73E018}">
      <dsp:nvSpPr>
        <dsp:cNvPr id="0" name=""/>
        <dsp:cNvSpPr/>
      </dsp:nvSpPr>
      <dsp:spPr>
        <a:xfrm>
          <a:off x="0" y="3955266"/>
          <a:ext cx="3785616" cy="125481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Multi-District Zones</a:t>
          </a:r>
          <a:endParaRPr lang="en-US" sz="2400" kern="1200"/>
        </a:p>
      </dsp:txBody>
      <dsp:txXfrm>
        <a:off x="61255" y="4016521"/>
        <a:ext cx="3663106" cy="11323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0C5DD-2E6B-41C6-BFC0-0FA447E8B1FA}">
      <dsp:nvSpPr>
        <dsp:cNvPr id="0" name=""/>
        <dsp:cNvSpPr/>
      </dsp:nvSpPr>
      <dsp:spPr>
        <a:xfrm>
          <a:off x="0" y="3809"/>
          <a:ext cx="10515600" cy="11067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F82080-21CC-4527-A9D1-343C2B70F3A2}">
      <dsp:nvSpPr>
        <dsp:cNvPr id="0" name=""/>
        <dsp:cNvSpPr/>
      </dsp:nvSpPr>
      <dsp:spPr>
        <a:xfrm>
          <a:off x="334792" y="252829"/>
          <a:ext cx="609309" cy="6087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7CF9F7-0F02-4A1E-B9AC-BE18FB2E76CF}">
      <dsp:nvSpPr>
        <dsp:cNvPr id="0" name=""/>
        <dsp:cNvSpPr/>
      </dsp:nvSpPr>
      <dsp:spPr>
        <a:xfrm>
          <a:off x="1166368" y="0"/>
          <a:ext cx="4898113"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1066800">
            <a:lnSpc>
              <a:spcPct val="100000"/>
            </a:lnSpc>
            <a:spcBef>
              <a:spcPct val="0"/>
            </a:spcBef>
            <a:spcAft>
              <a:spcPct val="35000"/>
            </a:spcAft>
            <a:buNone/>
          </a:pPr>
          <a:r>
            <a:rPr lang="en-US" sz="2400" kern="1200"/>
            <a:t>Public Act 21-29, An Act Concerning the Zoning Enabling Act</a:t>
          </a:r>
        </a:p>
      </dsp:txBody>
      <dsp:txXfrm>
        <a:off x="1166368" y="0"/>
        <a:ext cx="4898113" cy="1256447"/>
      </dsp:txXfrm>
    </dsp:sp>
    <dsp:sp modelId="{E0905BD2-0E8C-4575-ACFC-476108630AC1}">
      <dsp:nvSpPr>
        <dsp:cNvPr id="0" name=""/>
        <dsp:cNvSpPr/>
      </dsp:nvSpPr>
      <dsp:spPr>
        <a:xfrm>
          <a:off x="6010915" y="3809"/>
          <a:ext cx="4421617" cy="1106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31" tIns="117131" rIns="117131" bIns="117131" numCol="1" spcCol="1270" anchor="ctr" anchorCtr="0">
          <a:noAutofit/>
        </a:bodyPr>
        <a:lstStyle/>
        <a:p>
          <a:pPr marL="0" lvl="0" indent="0" algn="l" defTabSz="889000">
            <a:lnSpc>
              <a:spcPct val="100000"/>
            </a:lnSpc>
            <a:spcBef>
              <a:spcPct val="0"/>
            </a:spcBef>
            <a:spcAft>
              <a:spcPct val="35000"/>
            </a:spcAft>
            <a:buNone/>
          </a:pPr>
          <a:r>
            <a:rPr lang="en-US" sz="2000" kern="1200"/>
            <a:t>Authorized use of floating zones</a:t>
          </a:r>
        </a:p>
      </dsp:txBody>
      <dsp:txXfrm>
        <a:off x="6010915" y="3809"/>
        <a:ext cx="4421617" cy="1106753"/>
      </dsp:txXfrm>
    </dsp:sp>
    <dsp:sp modelId="{BBD5CEFC-BBBA-40ED-B631-70960AE32DA0}">
      <dsp:nvSpPr>
        <dsp:cNvPr id="0" name=""/>
        <dsp:cNvSpPr/>
      </dsp:nvSpPr>
      <dsp:spPr>
        <a:xfrm>
          <a:off x="0" y="1547445"/>
          <a:ext cx="10515600" cy="11067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F650ED-8E8F-43D5-A478-B447FC16BCC6}">
      <dsp:nvSpPr>
        <dsp:cNvPr id="0" name=""/>
        <dsp:cNvSpPr/>
      </dsp:nvSpPr>
      <dsp:spPr>
        <a:xfrm>
          <a:off x="334792" y="1796464"/>
          <a:ext cx="609309" cy="60871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B8D13-0E0A-462E-84AB-C2E0E91DC20F}">
      <dsp:nvSpPr>
        <dsp:cNvPr id="0" name=""/>
        <dsp:cNvSpPr/>
      </dsp:nvSpPr>
      <dsp:spPr>
        <a:xfrm>
          <a:off x="1278895" y="1547445"/>
          <a:ext cx="4732020"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t" anchorCtr="0">
          <a:noAutofit/>
        </a:bodyPr>
        <a:lstStyle/>
        <a:p>
          <a:pPr marL="0" lvl="0" indent="0" algn="l" defTabSz="1066800">
            <a:lnSpc>
              <a:spcPct val="100000"/>
            </a:lnSpc>
            <a:spcBef>
              <a:spcPct val="0"/>
            </a:spcBef>
            <a:spcAft>
              <a:spcPct val="35000"/>
            </a:spcAft>
            <a:buNone/>
          </a:pPr>
          <a:r>
            <a:rPr lang="en-US" sz="2400" kern="1200"/>
            <a:t>Connecticut Supreme Court Upheld Validity of Floating Zones</a:t>
          </a:r>
        </a:p>
      </dsp:txBody>
      <dsp:txXfrm>
        <a:off x="1278895" y="1547445"/>
        <a:ext cx="4732020" cy="1256447"/>
      </dsp:txXfrm>
    </dsp:sp>
    <dsp:sp modelId="{60B10238-02AE-4AC0-8836-AFA68C8B6624}">
      <dsp:nvSpPr>
        <dsp:cNvPr id="0" name=""/>
        <dsp:cNvSpPr/>
      </dsp:nvSpPr>
      <dsp:spPr>
        <a:xfrm>
          <a:off x="6010915" y="1547445"/>
          <a:ext cx="4421617" cy="1106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31" tIns="117131" rIns="117131" bIns="117131" numCol="1" spcCol="1270" anchor="ctr" anchorCtr="0">
          <a:noAutofit/>
        </a:bodyPr>
        <a:lstStyle/>
        <a:p>
          <a:pPr marL="0" lvl="0" indent="0" algn="l" defTabSz="889000">
            <a:lnSpc>
              <a:spcPct val="100000"/>
            </a:lnSpc>
            <a:spcBef>
              <a:spcPct val="0"/>
            </a:spcBef>
            <a:spcAft>
              <a:spcPct val="35000"/>
            </a:spcAft>
            <a:buNone/>
          </a:pPr>
          <a:r>
            <a:rPr lang="en-US" sz="2000" kern="1200"/>
            <a:t>Sheridan v. Stamford Planning Board (1969)</a:t>
          </a:r>
        </a:p>
      </dsp:txBody>
      <dsp:txXfrm>
        <a:off x="6010915" y="1547445"/>
        <a:ext cx="4421617" cy="1106753"/>
      </dsp:txXfrm>
    </dsp:sp>
    <dsp:sp modelId="{62A8A86E-4C5E-4B6C-9E3D-50A3A40D399C}">
      <dsp:nvSpPr>
        <dsp:cNvPr id="0" name=""/>
        <dsp:cNvSpPr/>
      </dsp:nvSpPr>
      <dsp:spPr>
        <a:xfrm>
          <a:off x="0" y="3091080"/>
          <a:ext cx="10515600" cy="11067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8087E1-E0D8-4A3D-9EF5-5C5E15B49179}">
      <dsp:nvSpPr>
        <dsp:cNvPr id="0" name=""/>
        <dsp:cNvSpPr/>
      </dsp:nvSpPr>
      <dsp:spPr>
        <a:xfrm>
          <a:off x="334792" y="3340100"/>
          <a:ext cx="609309" cy="6087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EB6245-DD4A-4E99-BE22-BA0D5876E761}">
      <dsp:nvSpPr>
        <dsp:cNvPr id="0" name=""/>
        <dsp:cNvSpPr/>
      </dsp:nvSpPr>
      <dsp:spPr>
        <a:xfrm>
          <a:off x="1197646" y="3091080"/>
          <a:ext cx="4894517"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t" anchorCtr="0">
          <a:noAutofit/>
        </a:bodyPr>
        <a:lstStyle/>
        <a:p>
          <a:pPr marL="0" lvl="0" indent="0" algn="l" defTabSz="1022350">
            <a:lnSpc>
              <a:spcPct val="100000"/>
            </a:lnSpc>
            <a:spcBef>
              <a:spcPct val="0"/>
            </a:spcBef>
            <a:spcAft>
              <a:spcPct val="35000"/>
            </a:spcAft>
            <a:buNone/>
          </a:pPr>
          <a:r>
            <a:rPr lang="en-US" sz="2300" kern="1200"/>
            <a:t>Connecticut Supreme Court holds floating zones not for one property</a:t>
          </a:r>
        </a:p>
      </dsp:txBody>
      <dsp:txXfrm>
        <a:off x="1197646" y="3091080"/>
        <a:ext cx="4894517" cy="1256447"/>
      </dsp:txXfrm>
    </dsp:sp>
    <dsp:sp modelId="{AC750D3D-86CC-45F8-BFEA-FFB0328E1AA1}">
      <dsp:nvSpPr>
        <dsp:cNvPr id="0" name=""/>
        <dsp:cNvSpPr/>
      </dsp:nvSpPr>
      <dsp:spPr>
        <a:xfrm>
          <a:off x="6010915" y="3091080"/>
          <a:ext cx="4421617" cy="1106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31" tIns="117131" rIns="117131" bIns="117131" numCol="1" spcCol="1270" anchor="ctr" anchorCtr="0">
          <a:noAutofit/>
        </a:bodyPr>
        <a:lstStyle/>
        <a:p>
          <a:pPr marL="0" lvl="0" indent="0" algn="l" defTabSz="800100">
            <a:lnSpc>
              <a:spcPct val="100000"/>
            </a:lnSpc>
            <a:spcBef>
              <a:spcPct val="0"/>
            </a:spcBef>
            <a:spcAft>
              <a:spcPct val="35000"/>
            </a:spcAft>
            <a:buNone/>
          </a:pPr>
          <a:r>
            <a:rPr lang="en-US" sz="1800" kern="1200"/>
            <a:t>River Bend v Simsbury Zoning Commission (2004)</a:t>
          </a:r>
        </a:p>
      </dsp:txBody>
      <dsp:txXfrm>
        <a:off x="6010915" y="3091080"/>
        <a:ext cx="4421617" cy="11067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CED27-40A0-485C-BA33-A960422E4DAC}">
      <dsp:nvSpPr>
        <dsp:cNvPr id="0" name=""/>
        <dsp:cNvSpPr/>
      </dsp:nvSpPr>
      <dsp:spPr>
        <a:xfrm>
          <a:off x="4068" y="708732"/>
          <a:ext cx="2446213" cy="695454"/>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Like Floating Zones: </a:t>
          </a:r>
          <a:endParaRPr lang="en-US" sz="1900" kern="1200"/>
        </a:p>
      </dsp:txBody>
      <dsp:txXfrm>
        <a:off x="4068" y="708732"/>
        <a:ext cx="2446213" cy="695454"/>
      </dsp:txXfrm>
    </dsp:sp>
    <dsp:sp modelId="{3FA8E3C2-CB18-4D4B-B115-98156C8B8541}">
      <dsp:nvSpPr>
        <dsp:cNvPr id="0" name=""/>
        <dsp:cNvSpPr/>
      </dsp:nvSpPr>
      <dsp:spPr>
        <a:xfrm>
          <a:off x="4068" y="1404186"/>
          <a:ext cx="2446213" cy="162087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PDDs provide flexible design &amp; development options.</a:t>
          </a:r>
        </a:p>
      </dsp:txBody>
      <dsp:txXfrm>
        <a:off x="4068" y="1404186"/>
        <a:ext cx="2446213" cy="1620879"/>
      </dsp:txXfrm>
    </dsp:sp>
    <dsp:sp modelId="{C24EBD75-215B-4B48-BD2C-1BA6A92E4FBE}">
      <dsp:nvSpPr>
        <dsp:cNvPr id="0" name=""/>
        <dsp:cNvSpPr/>
      </dsp:nvSpPr>
      <dsp:spPr>
        <a:xfrm>
          <a:off x="2792751" y="708732"/>
          <a:ext cx="2446213" cy="695454"/>
        </a:xfrm>
        <a:prstGeom prst="rect">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Unlike Floating Zones</a:t>
          </a:r>
          <a:r>
            <a:rPr lang="en-US" sz="1900" kern="1200"/>
            <a:t>:</a:t>
          </a:r>
        </a:p>
      </dsp:txBody>
      <dsp:txXfrm>
        <a:off x="2792751" y="708732"/>
        <a:ext cx="2446213" cy="695454"/>
      </dsp:txXfrm>
    </dsp:sp>
    <dsp:sp modelId="{2003EAFE-E319-4763-AC96-2C277F401FE7}">
      <dsp:nvSpPr>
        <dsp:cNvPr id="0" name=""/>
        <dsp:cNvSpPr/>
      </dsp:nvSpPr>
      <dsp:spPr>
        <a:xfrm>
          <a:off x="2792751" y="1404186"/>
          <a:ext cx="2446213" cy="1620879"/>
        </a:xfrm>
        <a:prstGeom prst="rect">
          <a:avLst/>
        </a:prstGeom>
        <a:solidFill>
          <a:schemeClr val="accent2">
            <a:tint val="40000"/>
            <a:alpha val="90000"/>
            <a:hueOff val="2244906"/>
            <a:satOff val="-20744"/>
            <a:lumOff val="-2338"/>
            <a:alphaOff val="0"/>
          </a:schemeClr>
        </a:solidFill>
        <a:ln w="19050" cap="flat" cmpd="sng" algn="ctr">
          <a:solidFill>
            <a:schemeClr val="accent2">
              <a:tint val="40000"/>
              <a:alpha val="90000"/>
              <a:hueOff val="2244906"/>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PDDs can be created without tethers</a:t>
          </a:r>
        </a:p>
      </dsp:txBody>
      <dsp:txXfrm>
        <a:off x="2792751" y="1404186"/>
        <a:ext cx="2446213" cy="1620879"/>
      </dsp:txXfrm>
    </dsp:sp>
    <dsp:sp modelId="{19CFD634-9BCB-49EF-A3BC-0BA2CF75C687}">
      <dsp:nvSpPr>
        <dsp:cNvPr id="0" name=""/>
        <dsp:cNvSpPr/>
      </dsp:nvSpPr>
      <dsp:spPr>
        <a:xfrm>
          <a:off x="5581434" y="708732"/>
          <a:ext cx="2446213" cy="695454"/>
        </a:xfrm>
        <a:prstGeom prst="rect">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One Step Activation Process</a:t>
          </a:r>
          <a:r>
            <a:rPr lang="en-US" sz="1900" kern="1200"/>
            <a:t>: </a:t>
          </a:r>
        </a:p>
      </dsp:txBody>
      <dsp:txXfrm>
        <a:off x="5581434" y="708732"/>
        <a:ext cx="2446213" cy="695454"/>
      </dsp:txXfrm>
    </dsp:sp>
    <dsp:sp modelId="{CE7CE6CF-4D68-4142-83D3-6B4E1429BB54}">
      <dsp:nvSpPr>
        <dsp:cNvPr id="0" name=""/>
        <dsp:cNvSpPr/>
      </dsp:nvSpPr>
      <dsp:spPr>
        <a:xfrm>
          <a:off x="5581434" y="1404186"/>
          <a:ext cx="2446213" cy="1620879"/>
        </a:xfrm>
        <a:prstGeom prst="rect">
          <a:avLst/>
        </a:prstGeom>
        <a:solidFill>
          <a:schemeClr val="accent2">
            <a:tint val="40000"/>
            <a:alpha val="90000"/>
            <a:hueOff val="4489812"/>
            <a:satOff val="-41488"/>
            <a:lumOff val="-4677"/>
            <a:alphaOff val="0"/>
          </a:schemeClr>
        </a:solidFill>
        <a:ln w="19050" cap="flat" cmpd="sng" algn="ctr">
          <a:solidFill>
            <a:schemeClr val="accent2">
              <a:tint val="40000"/>
              <a:alpha val="90000"/>
              <a:hueOff val="4489812"/>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PDDs are created and mapped in a one step process like any Euclidean zone.</a:t>
          </a:r>
        </a:p>
      </dsp:txBody>
      <dsp:txXfrm>
        <a:off x="5581434" y="1404186"/>
        <a:ext cx="2446213" cy="1620879"/>
      </dsp:txXfrm>
    </dsp:sp>
    <dsp:sp modelId="{6460D5E0-E1B2-4BD0-B72A-92AB3C8CB888}">
      <dsp:nvSpPr>
        <dsp:cNvPr id="0" name=""/>
        <dsp:cNvSpPr/>
      </dsp:nvSpPr>
      <dsp:spPr>
        <a:xfrm>
          <a:off x="8370118" y="708732"/>
          <a:ext cx="2446213" cy="695454"/>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Once Established</a:t>
          </a:r>
          <a:r>
            <a:rPr lang="en-US" sz="1900" kern="1200"/>
            <a:t>: </a:t>
          </a:r>
        </a:p>
      </dsp:txBody>
      <dsp:txXfrm>
        <a:off x="8370118" y="708732"/>
        <a:ext cx="2446213" cy="695454"/>
      </dsp:txXfrm>
    </dsp:sp>
    <dsp:sp modelId="{46951760-3C21-4531-8933-CA62B3E68550}">
      <dsp:nvSpPr>
        <dsp:cNvPr id="0" name=""/>
        <dsp:cNvSpPr/>
      </dsp:nvSpPr>
      <dsp:spPr>
        <a:xfrm>
          <a:off x="8370118" y="1404186"/>
          <a:ext cx="2446213" cy="1620879"/>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PDDs are generally managed by special permit &amp; site plan review processes</a:t>
          </a:r>
        </a:p>
      </dsp:txBody>
      <dsp:txXfrm>
        <a:off x="8370118" y="1404186"/>
        <a:ext cx="2446213" cy="16208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40D68-A17D-405F-A84C-4E1A795A55FD}">
      <dsp:nvSpPr>
        <dsp:cNvPr id="0" name=""/>
        <dsp:cNvSpPr/>
      </dsp:nvSpPr>
      <dsp:spPr>
        <a:xfrm>
          <a:off x="0" y="5520"/>
          <a:ext cx="10750236" cy="6613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17572F-8FB7-44DD-A288-181FE9A4FDED}">
      <dsp:nvSpPr>
        <dsp:cNvPr id="0" name=""/>
        <dsp:cNvSpPr/>
      </dsp:nvSpPr>
      <dsp:spPr>
        <a:xfrm>
          <a:off x="200066" y="154330"/>
          <a:ext cx="364113" cy="3637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438850-2EB6-4320-B60B-0683ACA6D7BB}">
      <dsp:nvSpPr>
        <dsp:cNvPr id="0" name=""/>
        <dsp:cNvSpPr/>
      </dsp:nvSpPr>
      <dsp:spPr>
        <a:xfrm>
          <a:off x="764247" y="5520"/>
          <a:ext cx="9951461"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89000">
            <a:lnSpc>
              <a:spcPct val="100000"/>
            </a:lnSpc>
            <a:spcBef>
              <a:spcPct val="0"/>
            </a:spcBef>
            <a:spcAft>
              <a:spcPct val="35000"/>
            </a:spcAft>
            <a:buNone/>
          </a:pPr>
          <a:r>
            <a:rPr lang="en-US" sz="2000" kern="1200"/>
            <a:t>Overlay zones provide flexibility to address unique environmental, design, and housing issues not well aligned with traditional Euclidean zoning boundaries</a:t>
          </a:r>
          <a:r>
            <a:rPr lang="en-US" sz="1800" kern="1200"/>
            <a:t>.</a:t>
          </a:r>
        </a:p>
      </dsp:txBody>
      <dsp:txXfrm>
        <a:off x="764247" y="5520"/>
        <a:ext cx="9951461" cy="723382"/>
      </dsp:txXfrm>
    </dsp:sp>
    <dsp:sp modelId="{7E00DC54-1E76-4849-BDAD-257AC7498A93}">
      <dsp:nvSpPr>
        <dsp:cNvPr id="0" name=""/>
        <dsp:cNvSpPr/>
      </dsp:nvSpPr>
      <dsp:spPr>
        <a:xfrm>
          <a:off x="0" y="909749"/>
          <a:ext cx="10750236" cy="6613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C8F99D-33C2-47B2-ACB4-904BDE289226}">
      <dsp:nvSpPr>
        <dsp:cNvPr id="0" name=""/>
        <dsp:cNvSpPr/>
      </dsp:nvSpPr>
      <dsp:spPr>
        <a:xfrm>
          <a:off x="200066" y="1058559"/>
          <a:ext cx="364113" cy="3637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988D67-C5C0-4E08-87DA-5DBE97C6B725}">
      <dsp:nvSpPr>
        <dsp:cNvPr id="0" name=""/>
        <dsp:cNvSpPr/>
      </dsp:nvSpPr>
      <dsp:spPr>
        <a:xfrm>
          <a:off x="764247" y="909749"/>
          <a:ext cx="9951461"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89000">
            <a:lnSpc>
              <a:spcPct val="100000"/>
            </a:lnSpc>
            <a:spcBef>
              <a:spcPct val="0"/>
            </a:spcBef>
            <a:spcAft>
              <a:spcPct val="35000"/>
            </a:spcAft>
            <a:buNone/>
          </a:pPr>
          <a:r>
            <a:rPr lang="en-US" sz="2000" b="1" kern="1200"/>
            <a:t>Unique Boundary Lines</a:t>
          </a:r>
          <a:r>
            <a:rPr lang="en-US" sz="2000" kern="1200"/>
            <a:t>: Floodplains, Watersheds, Aquifers, Ridgelines</a:t>
          </a:r>
        </a:p>
      </dsp:txBody>
      <dsp:txXfrm>
        <a:off x="764247" y="909749"/>
        <a:ext cx="9951461" cy="723382"/>
      </dsp:txXfrm>
    </dsp:sp>
    <dsp:sp modelId="{F8F6C166-8345-4F4A-9C35-8BEA1E6138EB}">
      <dsp:nvSpPr>
        <dsp:cNvPr id="0" name=""/>
        <dsp:cNvSpPr/>
      </dsp:nvSpPr>
      <dsp:spPr>
        <a:xfrm>
          <a:off x="0" y="1813977"/>
          <a:ext cx="10750236" cy="6613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FDF502-576D-492B-B59F-C3D9ABC82E62}">
      <dsp:nvSpPr>
        <dsp:cNvPr id="0" name=""/>
        <dsp:cNvSpPr/>
      </dsp:nvSpPr>
      <dsp:spPr>
        <a:xfrm>
          <a:off x="200066" y="1962787"/>
          <a:ext cx="364113" cy="3637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C209E0-159C-4B08-A6E2-E189AFBA6FC4}">
      <dsp:nvSpPr>
        <dsp:cNvPr id="0" name=""/>
        <dsp:cNvSpPr/>
      </dsp:nvSpPr>
      <dsp:spPr>
        <a:xfrm>
          <a:off x="764247" y="1813977"/>
          <a:ext cx="9951461"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89000">
            <a:lnSpc>
              <a:spcPct val="100000"/>
            </a:lnSpc>
            <a:spcBef>
              <a:spcPct val="0"/>
            </a:spcBef>
            <a:spcAft>
              <a:spcPct val="35000"/>
            </a:spcAft>
            <a:buNone/>
          </a:pPr>
          <a:r>
            <a:rPr lang="en-US" sz="2000" b="1" kern="1200"/>
            <a:t>Unique Neighborhood Design</a:t>
          </a:r>
          <a:r>
            <a:rPr lang="en-US" sz="2000" kern="1200"/>
            <a:t>: Village Districts, Preservation Zones, Neighborhood Transition Zones, Adaptive Reuse Zones</a:t>
          </a:r>
        </a:p>
      </dsp:txBody>
      <dsp:txXfrm>
        <a:off x="764247" y="1813977"/>
        <a:ext cx="9951461" cy="723382"/>
      </dsp:txXfrm>
    </dsp:sp>
    <dsp:sp modelId="{FF6A0A36-BC69-476C-87E8-34673A7D8A61}">
      <dsp:nvSpPr>
        <dsp:cNvPr id="0" name=""/>
        <dsp:cNvSpPr/>
      </dsp:nvSpPr>
      <dsp:spPr>
        <a:xfrm>
          <a:off x="0" y="2718206"/>
          <a:ext cx="10750236" cy="6613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9B9355-CDD9-4315-B4ED-77142AB3B095}">
      <dsp:nvSpPr>
        <dsp:cNvPr id="0" name=""/>
        <dsp:cNvSpPr/>
      </dsp:nvSpPr>
      <dsp:spPr>
        <a:xfrm>
          <a:off x="200066" y="2867016"/>
          <a:ext cx="364113" cy="3637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455EEC-4A4A-4966-9C5C-9DD1D8FF40BF}">
      <dsp:nvSpPr>
        <dsp:cNvPr id="0" name=""/>
        <dsp:cNvSpPr/>
      </dsp:nvSpPr>
      <dsp:spPr>
        <a:xfrm>
          <a:off x="764247" y="2718206"/>
          <a:ext cx="9951461"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89000">
            <a:lnSpc>
              <a:spcPct val="100000"/>
            </a:lnSpc>
            <a:spcBef>
              <a:spcPct val="0"/>
            </a:spcBef>
            <a:spcAft>
              <a:spcPct val="35000"/>
            </a:spcAft>
            <a:buNone/>
          </a:pPr>
          <a:r>
            <a:rPr lang="en-US" sz="2000" b="1" kern="1200"/>
            <a:t>Unique Development or Housing Issues: </a:t>
          </a:r>
          <a:r>
            <a:rPr lang="en-US" sz="2000" kern="1200"/>
            <a:t>Professional Offices, Planned Commercial Development</a:t>
          </a:r>
        </a:p>
      </dsp:txBody>
      <dsp:txXfrm>
        <a:off x="764247" y="2718206"/>
        <a:ext cx="9951461" cy="723382"/>
      </dsp:txXfrm>
    </dsp:sp>
    <dsp:sp modelId="{20986CC9-8BC4-4E93-97D4-BC625B55EF1B}">
      <dsp:nvSpPr>
        <dsp:cNvPr id="0" name=""/>
        <dsp:cNvSpPr/>
      </dsp:nvSpPr>
      <dsp:spPr>
        <a:xfrm>
          <a:off x="0" y="3622434"/>
          <a:ext cx="10750236" cy="6613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2CD779-E0B1-4664-A33D-5D980B1FB093}">
      <dsp:nvSpPr>
        <dsp:cNvPr id="0" name=""/>
        <dsp:cNvSpPr/>
      </dsp:nvSpPr>
      <dsp:spPr>
        <a:xfrm>
          <a:off x="200066" y="3771244"/>
          <a:ext cx="364113" cy="36375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EEE711-FAD7-4604-B5FA-DFE04D15AC13}">
      <dsp:nvSpPr>
        <dsp:cNvPr id="0" name=""/>
        <dsp:cNvSpPr/>
      </dsp:nvSpPr>
      <dsp:spPr>
        <a:xfrm>
          <a:off x="764247" y="3622434"/>
          <a:ext cx="9951461"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89000">
            <a:lnSpc>
              <a:spcPct val="100000"/>
            </a:lnSpc>
            <a:spcBef>
              <a:spcPct val="0"/>
            </a:spcBef>
            <a:spcAft>
              <a:spcPct val="35000"/>
            </a:spcAft>
            <a:buNone/>
          </a:pPr>
          <a:r>
            <a:rPr lang="en-US" sz="2000" b="1" kern="1200"/>
            <a:t>Unique Traffic Issues</a:t>
          </a:r>
          <a:r>
            <a:rPr lang="en-US" sz="2000" kern="1200"/>
            <a:t>: Transit Oriented Development, Highway Interchanges, Highway Access Management</a:t>
          </a:r>
        </a:p>
      </dsp:txBody>
      <dsp:txXfrm>
        <a:off x="764247" y="3622434"/>
        <a:ext cx="9951461" cy="7233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DropPinTimeline#2">
  <dgm:title val="Drop Pin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h" for="ch" forName="L2TextContainer1" refType="h" op="gte" fact="0.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h" for="ch" forName="L2TextContainer1" refType="h" op="gte" fact="0.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h" for="ch" forName="L2TextContainer1" refType="h" op="gte" fact="0.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h" for="ch" forName="L2TextContainer1" refType="h" op="gte" fact="0.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L1TextContainer">
                <dgm:alg type="sp"/>
                <dgm:shape xmlns:r="http://schemas.openxmlformats.org/officeDocument/2006/relationships" type="ellipse" r:blip="" zOrderOff="10">
                  <dgm:adjLst/>
                </dgm:shape>
                <dgm:presOf/>
                <dgm:constrLst/>
              </dgm:layoutNode>
              <dgm:layoutNode name="DropPinPlaceHolder1" moveWith="L1TextContainer">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if>
                  <dgm:else name="Name881">
                    <dgm:alg type="tx">
                      <dgm:param type="txAnchorVert" val="b"/>
                      <dgm:param type="parTxLTRAlign" val="l"/>
                      <dgm:param type="parTxRTLAlign" val="l"/>
                      <dgm:param type="txAnchorVertCh" val="b"/>
                      <dgm:param type="shpTxRTLAlignCh" val="l"/>
                      <dgm:param type="shpTxLTRAlignCh" val="l"/>
                    </dgm:alg>
                  </dgm:else>
                </dgm:choose>
                <dgm:shape xmlns:r="http://schemas.openxmlformats.org/officeDocument/2006/relationships" type="rect" r:blip="">
                  <dgm:adjLst/>
                </dgm:shape>
                <dgm:presOf axis="des" ptType="node"/>
                <dgm:constrLst>
                  <dgm:constr type="lMarg"/>
                  <dgm:constr type="rMarg"/>
                  <dgm:constr type="tMarg" refType="h" fact="0.06"/>
                  <dgm:constr type="bMarg" refType="h" fact="0.06"/>
                </dgm:constrLst>
                <dgm:ruleLst>
                  <dgm:rule type="h" val="INF"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13" fact="NaN" max="NaN"/>
                </dgm:ruleLst>
              </dgm:layoutNode>
              <dgm:layoutNode name="ConnectLine1" styleLbl="sibTrans1D1" moveWith="L1TextContainer">
                <dgm:alg type="sp"/>
                <dgm:shape xmlns:r="http://schemas.openxmlformats.org/officeDocument/2006/relationships" type="line" r:blip="">
                  <dgm:adj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h" for="ch" forName="L2TextContainer" refType="h" op="gte" fact="0.1"/>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h" for="ch" forName="L2TextContainer" refType="h" op="gte" fact="0.1"/>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h" for="ch" forName="L2TextContainer" refType="h" op="gte" fact="0.1"/>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h" for="ch" forName="L2TextContainer" refType="h" op="gte" fact="0.1"/>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L1TextContainer">
                <dgm:alg type="sp"/>
                <dgm:shape xmlns:r="http://schemas.openxmlformats.org/officeDocument/2006/relationships" type="ellipse" r:blip="" zOrderOff="10">
                  <dgm:adjLst/>
                </dgm:shape>
                <dgm:presOf/>
                <dgm:constrLst/>
              </dgm:layoutNode>
              <dgm:layoutNode name="DropPinPlaceHolder" moveWith="L1TextContain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if>
                  <dgm:else name="Name88">
                    <dgm:alg type="tx">
                      <dgm:param type="txAnchorVert" val="b"/>
                      <dgm:param type="parTxLTRAlign" val="l"/>
                      <dgm:param type="parTxRTLAlign" val="l"/>
                      <dgm:param type="txAnchorVertCh" val="b"/>
                      <dgm:param type="shpTxRTLAlignCh" val="l"/>
                      <dgm:param type="shpTxLTRAlignCh" val="l"/>
                    </dgm:alg>
                  </dgm:else>
                </dgm:choose>
                <dgm:shape xmlns:r="http://schemas.openxmlformats.org/officeDocument/2006/relationships" type="rect" r:blip="">
                  <dgm:adjLst/>
                </dgm:shape>
                <dgm:presOf axis="des" ptType="node"/>
                <dgm:constrLst>
                  <dgm:constr type="lMarg"/>
                  <dgm:constr type="rMarg"/>
                  <dgm:constr type="tMarg" refType="h" fact="0.06"/>
                  <dgm:constr type="bMarg" refType="h" fact="0.06"/>
                </dgm:constrLst>
                <dgm:ruleLst>
                  <dgm:rule type="h" val="INF"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13" fact="NaN" max="NaN"/>
                </dgm:ruleLst>
              </dgm:layoutNode>
              <dgm:layoutNode name="ConnectLine" styleLbl="sibTrans1D1" moveWith="L1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0.56895</cdr:x>
      <cdr:y>0.13319</cdr:y>
    </cdr:from>
    <cdr:to>
      <cdr:x>0.97203</cdr:x>
      <cdr:y>0.251</cdr:y>
    </cdr:to>
    <cdr:sp macro="" textlink="">
      <cdr:nvSpPr>
        <cdr:cNvPr id="2" name="TextBox 1">
          <a:extLst xmlns:a="http://schemas.openxmlformats.org/drawingml/2006/main">
            <a:ext uri="{FF2B5EF4-FFF2-40B4-BE49-F238E27FC236}">
              <a16:creationId xmlns:a16="http://schemas.microsoft.com/office/drawing/2014/main" id="{BFF5632B-010D-8719-D83A-EB98413E458B}"/>
            </a:ext>
          </a:extLst>
        </cdr:cNvPr>
        <cdr:cNvSpPr txBox="1"/>
      </cdr:nvSpPr>
      <cdr:spPr>
        <a:xfrm xmlns:a="http://schemas.openxmlformats.org/drawingml/2006/main">
          <a:off x="6204437" y="741989"/>
          <a:ext cx="4395614" cy="656350"/>
        </a:xfrm>
        <a:prstGeom xmlns:a="http://schemas.openxmlformats.org/drawingml/2006/main" prst="rect">
          <a:avLst/>
        </a:prstGeom>
        <a:solidFill xmlns:a="http://schemas.openxmlformats.org/drawingml/2006/main">
          <a:srgbClr val="FFFF00"/>
        </a:solidFill>
        <a:ln xmlns:a="http://schemas.openxmlformats.org/drawingml/2006/main">
          <a:solidFill>
            <a:srgbClr val="C00000"/>
          </a:solidFill>
        </a:ln>
      </cdr:spPr>
      <cdr:txBody>
        <a:bodyPr xmlns:a="http://schemas.openxmlformats.org/drawingml/2006/main" vertOverflow="clip" wrap="none" rtlCol="0"/>
        <a:lstStyle xmlns:a="http://schemas.openxmlformats.org/drawingml/2006/main"/>
        <a:p xmlns:a="http://schemas.openxmlformats.org/drawingml/2006/main">
          <a:r>
            <a:rPr lang="en-US" sz="1800" dirty="0"/>
            <a:t>Housing</a:t>
          </a:r>
          <a:r>
            <a:rPr lang="en-US" sz="1800" baseline="0" dirty="0"/>
            <a:t> is the </a:t>
          </a:r>
          <a:r>
            <a:rPr lang="en-US" sz="1800" dirty="0"/>
            <a:t>most common use</a:t>
          </a:r>
        </a:p>
        <a:p xmlns:a="http://schemas.openxmlformats.org/drawingml/2006/main">
          <a:r>
            <a:rPr lang="en-US" sz="1800" dirty="0"/>
            <a:t>of</a:t>
          </a:r>
          <a:r>
            <a:rPr lang="en-US" sz="1800" baseline="0" dirty="0"/>
            <a:t> Planned Development Districts</a:t>
          </a:r>
        </a:p>
        <a:p xmlns:a="http://schemas.openxmlformats.org/drawingml/2006/main">
          <a:endParaRPr lang="en-US" sz="1100" dirty="0"/>
        </a:p>
      </cdr:txBody>
    </cdr:sp>
  </cdr:relSizeAnchor>
  <cdr:relSizeAnchor xmlns:cdr="http://schemas.openxmlformats.org/drawingml/2006/chartDrawing">
    <cdr:from>
      <cdr:x>0.30984</cdr:x>
      <cdr:y>0.25434</cdr:y>
    </cdr:from>
    <cdr:to>
      <cdr:x>0.67049</cdr:x>
      <cdr:y>0.45814</cdr:y>
    </cdr:to>
    <cdr:cxnSp macro="">
      <cdr:nvCxnSpPr>
        <cdr:cNvPr id="4" name="Straight Arrow Connector 3">
          <a:extLst xmlns:a="http://schemas.openxmlformats.org/drawingml/2006/main">
            <a:ext uri="{FF2B5EF4-FFF2-40B4-BE49-F238E27FC236}">
              <a16:creationId xmlns:a16="http://schemas.microsoft.com/office/drawing/2014/main" id="{FC2F89F7-7062-0F7C-ACDE-E8A87C8EFE34}"/>
            </a:ext>
          </a:extLst>
        </cdr:cNvPr>
        <cdr:cNvCxnSpPr/>
      </cdr:nvCxnSpPr>
      <cdr:spPr>
        <a:xfrm xmlns:a="http://schemas.openxmlformats.org/drawingml/2006/main" flipH="1">
          <a:off x="3378785" y="1416945"/>
          <a:ext cx="3932912" cy="1135383"/>
        </a:xfrm>
        <a:prstGeom xmlns:a="http://schemas.openxmlformats.org/drawingml/2006/main" prst="straightConnector1">
          <a:avLst/>
        </a:prstGeom>
        <a:ln xmlns:a="http://schemas.openxmlformats.org/drawingml/2006/main">
          <a:solidFill>
            <a:srgbClr val="C00000"/>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0.34331</cdr:x>
      <cdr:y>0.25232</cdr:y>
    </cdr:from>
    <cdr:to>
      <cdr:x>0.6702</cdr:x>
      <cdr:y>0.56093</cdr:y>
    </cdr:to>
    <cdr:cxnSp macro="">
      <cdr:nvCxnSpPr>
        <cdr:cNvPr id="5" name="Straight Arrow Connector 4">
          <a:extLst xmlns:a="http://schemas.openxmlformats.org/drawingml/2006/main">
            <a:ext uri="{FF2B5EF4-FFF2-40B4-BE49-F238E27FC236}">
              <a16:creationId xmlns:a16="http://schemas.microsoft.com/office/drawing/2014/main" id="{3B884ACC-A6A7-69D1-BF92-D884F0C5368E}"/>
            </a:ext>
          </a:extLst>
        </cdr:cNvPr>
        <cdr:cNvCxnSpPr/>
      </cdr:nvCxnSpPr>
      <cdr:spPr>
        <a:xfrm xmlns:a="http://schemas.openxmlformats.org/drawingml/2006/main" flipH="1">
          <a:off x="3743806" y="1405691"/>
          <a:ext cx="3564769" cy="1719278"/>
        </a:xfrm>
        <a:prstGeom xmlns:a="http://schemas.openxmlformats.org/drawingml/2006/main" prst="straightConnector1">
          <a:avLst/>
        </a:prstGeom>
        <a:ln xmlns:a="http://schemas.openxmlformats.org/drawingml/2006/main">
          <a:solidFill>
            <a:srgbClr val="C00000"/>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0.41107</cdr:x>
      <cdr:y>0.25498</cdr:y>
    </cdr:from>
    <cdr:to>
      <cdr:x>0.66924</cdr:x>
      <cdr:y>0.69688</cdr:y>
    </cdr:to>
    <cdr:cxnSp macro="">
      <cdr:nvCxnSpPr>
        <cdr:cNvPr id="7" name="Straight Arrow Connector 6">
          <a:extLst xmlns:a="http://schemas.openxmlformats.org/drawingml/2006/main">
            <a:ext uri="{FF2B5EF4-FFF2-40B4-BE49-F238E27FC236}">
              <a16:creationId xmlns:a16="http://schemas.microsoft.com/office/drawing/2014/main" id="{3B884ACC-A6A7-69D1-BF92-D884F0C5368E}"/>
            </a:ext>
          </a:extLst>
        </cdr:cNvPr>
        <cdr:cNvCxnSpPr/>
      </cdr:nvCxnSpPr>
      <cdr:spPr>
        <a:xfrm xmlns:a="http://schemas.openxmlformats.org/drawingml/2006/main" flipH="1">
          <a:off x="4482715" y="1420510"/>
          <a:ext cx="2815391" cy="2461841"/>
        </a:xfrm>
        <a:prstGeom xmlns:a="http://schemas.openxmlformats.org/drawingml/2006/main" prst="straightConnector1">
          <a:avLst/>
        </a:prstGeom>
        <a:ln xmlns:a="http://schemas.openxmlformats.org/drawingml/2006/main">
          <a:solidFill>
            <a:srgbClr val="C00000"/>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0.44664</cdr:x>
      <cdr:y>0.25283</cdr:y>
    </cdr:from>
    <cdr:to>
      <cdr:x>0.66949</cdr:x>
      <cdr:y>0.76651</cdr:y>
    </cdr:to>
    <cdr:cxnSp macro="">
      <cdr:nvCxnSpPr>
        <cdr:cNvPr id="9" name="Straight Arrow Connector 8">
          <a:extLst xmlns:a="http://schemas.openxmlformats.org/drawingml/2006/main">
            <a:ext uri="{FF2B5EF4-FFF2-40B4-BE49-F238E27FC236}">
              <a16:creationId xmlns:a16="http://schemas.microsoft.com/office/drawing/2014/main" id="{3B884ACC-A6A7-69D1-BF92-D884F0C5368E}"/>
            </a:ext>
          </a:extLst>
        </cdr:cNvPr>
        <cdr:cNvCxnSpPr/>
      </cdr:nvCxnSpPr>
      <cdr:spPr>
        <a:xfrm xmlns:a="http://schemas.openxmlformats.org/drawingml/2006/main" flipH="1">
          <a:off x="4870642" y="1408533"/>
          <a:ext cx="2430191" cy="2861745"/>
        </a:xfrm>
        <a:prstGeom xmlns:a="http://schemas.openxmlformats.org/drawingml/2006/main" prst="straightConnector1">
          <a:avLst/>
        </a:prstGeom>
        <a:ln xmlns:a="http://schemas.openxmlformats.org/drawingml/2006/main">
          <a:solidFill>
            <a:srgbClr val="C00000"/>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0.66894</cdr:x>
      <cdr:y>0.25434</cdr:y>
    </cdr:from>
    <cdr:to>
      <cdr:x>0.75514</cdr:x>
      <cdr:y>0.81153</cdr:y>
    </cdr:to>
    <cdr:cxnSp macro="">
      <cdr:nvCxnSpPr>
        <cdr:cNvPr id="11" name="Straight Arrow Connector 10">
          <a:extLst xmlns:a="http://schemas.openxmlformats.org/drawingml/2006/main">
            <a:ext uri="{FF2B5EF4-FFF2-40B4-BE49-F238E27FC236}">
              <a16:creationId xmlns:a16="http://schemas.microsoft.com/office/drawing/2014/main" id="{3B884ACC-A6A7-69D1-BF92-D884F0C5368E}"/>
            </a:ext>
          </a:extLst>
        </cdr:cNvPr>
        <cdr:cNvCxnSpPr/>
      </cdr:nvCxnSpPr>
      <cdr:spPr>
        <a:xfrm xmlns:a="http://schemas.openxmlformats.org/drawingml/2006/main">
          <a:off x="5795963" y="1600200"/>
          <a:ext cx="746876" cy="3505534"/>
        </a:xfrm>
        <a:prstGeom xmlns:a="http://schemas.openxmlformats.org/drawingml/2006/main" prst="straightConnector1">
          <a:avLst/>
        </a:prstGeom>
        <a:ln xmlns:a="http://schemas.openxmlformats.org/drawingml/2006/main">
          <a:solidFill>
            <a:srgbClr val="C00000"/>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0.30774</cdr:x>
      <cdr:y>0.25359</cdr:y>
    </cdr:from>
    <cdr:to>
      <cdr:x>0.66839</cdr:x>
      <cdr:y>0.27577</cdr:y>
    </cdr:to>
    <cdr:cxnSp macro="">
      <cdr:nvCxnSpPr>
        <cdr:cNvPr id="17" name="Straight Arrow Connector 16">
          <a:extLst xmlns:a="http://schemas.openxmlformats.org/drawingml/2006/main">
            <a:ext uri="{FF2B5EF4-FFF2-40B4-BE49-F238E27FC236}">
              <a16:creationId xmlns:a16="http://schemas.microsoft.com/office/drawing/2014/main" id="{3B884ACC-A6A7-69D1-BF92-D884F0C5368E}"/>
            </a:ext>
          </a:extLst>
        </cdr:cNvPr>
        <cdr:cNvCxnSpPr/>
      </cdr:nvCxnSpPr>
      <cdr:spPr>
        <a:xfrm xmlns:a="http://schemas.openxmlformats.org/drawingml/2006/main" flipH="1">
          <a:off x="3355878" y="1412767"/>
          <a:ext cx="3932959" cy="123548"/>
        </a:xfrm>
        <a:prstGeom xmlns:a="http://schemas.openxmlformats.org/drawingml/2006/main" prst="straightConnector1">
          <a:avLst/>
        </a:prstGeom>
        <a:ln xmlns:a="http://schemas.openxmlformats.org/drawingml/2006/main">
          <a:solidFill>
            <a:srgbClr val="C00000"/>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0.17573</cdr:x>
      <cdr:y>0.21449</cdr:y>
    </cdr:from>
    <cdr:to>
      <cdr:x>0.39203</cdr:x>
      <cdr:y>0.23709</cdr:y>
    </cdr:to>
    <cdr:cxnSp macro="">
      <cdr:nvCxnSpPr>
        <cdr:cNvPr id="3" name="Straight Arrow Connector 2">
          <a:extLst xmlns:a="http://schemas.openxmlformats.org/drawingml/2006/main">
            <a:ext uri="{FF2B5EF4-FFF2-40B4-BE49-F238E27FC236}">
              <a16:creationId xmlns:a16="http://schemas.microsoft.com/office/drawing/2014/main" id="{9E3BFB38-3511-F636-EB1B-4F6932C7152D}"/>
            </a:ext>
          </a:extLst>
        </cdr:cNvPr>
        <cdr:cNvCxnSpPr/>
      </cdr:nvCxnSpPr>
      <cdr:spPr>
        <a:xfrm xmlns:a="http://schemas.openxmlformats.org/drawingml/2006/main" flipH="1">
          <a:off x="1522612" y="1289372"/>
          <a:ext cx="1874068" cy="135863"/>
        </a:xfrm>
        <a:prstGeom xmlns:a="http://schemas.openxmlformats.org/drawingml/2006/main" prst="straightConnector1">
          <a:avLst/>
        </a:prstGeom>
        <a:ln xmlns:a="http://schemas.openxmlformats.org/drawingml/2006/main" w="25400">
          <a:solidFill>
            <a:srgbClr val="C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37E3916-68BE-44F1-A4D3-CD6D31C5F617}" type="datetimeFigureOut">
              <a:rPr lang="en-US" smtClean="0"/>
              <a:t>6/23/2025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7DE6220-53CB-4C53-9C52-59779993655F}" type="slidenum">
              <a:rPr lang="en-US" smtClean="0"/>
              <a:t>‹#›</a:t>
            </a:fld>
            <a:endParaRPr lang="en-US"/>
          </a:p>
        </p:txBody>
      </p:sp>
    </p:spTree>
    <p:extLst>
      <p:ext uri="{BB962C8B-B14F-4D97-AF65-F5344CB8AC3E}">
        <p14:creationId xmlns:p14="http://schemas.microsoft.com/office/powerpoint/2010/main" val="3020893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30028"/>
          </a:xfrm>
        </p:spPr>
        <p:txBody>
          <a:bodyPr/>
          <a:lstStyle/>
          <a:p>
            <a:r>
              <a:rPr lang="en-US" dirty="0"/>
              <a:t>My Name is Charles Vidich and I am the senior project manager at the Western Connecticut Council of Governments. I am joined by my colleague Tucker Beckett, Senior Planner at </a:t>
            </a:r>
            <a:r>
              <a:rPr lang="en-US" dirty="0" err="1"/>
              <a:t>WestCOG</a:t>
            </a:r>
            <a:r>
              <a:rPr lang="en-US" dirty="0"/>
              <a:t>. Today we will review special development zones and their role in addressing a range of land management needs faced by municipalities in Connecticut. This training course reviews the types f special development zones used , their common applications, the legislative and case law authority for their use and their strengths and weaknesses. The goal of this presentation is to familiarize you with innovative zoning approaches to addressing a wide range of economic development, housing, village design and environmental responsibilities you have as a planning and zoning commission member or member of a zoning board of appeals in Connecticut.</a:t>
            </a:r>
          </a:p>
          <a:p>
            <a:endParaRPr lang="en-US" dirty="0"/>
          </a:p>
          <a:p>
            <a:r>
              <a:rPr lang="en-US" dirty="0"/>
              <a:t>This one-hour training session fulfills your requirement to receive at least one of the four hours of training relevant to your role as a planning and zoning commission or zoning board of appeals member every four years. If your term is longer than four years, then you must receive the required training during the term of your service on the commission.</a:t>
            </a:r>
          </a:p>
          <a:p>
            <a:endParaRPr lang="en-US" dirty="0"/>
          </a:p>
          <a:p>
            <a:r>
              <a:rPr lang="en-US" dirty="0"/>
              <a:t>This training is the first to provide a statewide analysis of current special zoning district practices based on a very comprehensive study completed by </a:t>
            </a:r>
            <a:r>
              <a:rPr lang="en-US" dirty="0" err="1"/>
              <a:t>WestCOG</a:t>
            </a:r>
            <a:r>
              <a:rPr lang="en-US" dirty="0"/>
              <a:t>.</a:t>
            </a:r>
          </a:p>
        </p:txBody>
      </p:sp>
      <p:sp>
        <p:nvSpPr>
          <p:cNvPr id="4" name="Slide Number Placeholder 3"/>
          <p:cNvSpPr>
            <a:spLocks noGrp="1"/>
          </p:cNvSpPr>
          <p:nvPr>
            <p:ph type="sldNum" sz="quarter" idx="5"/>
          </p:nvPr>
        </p:nvSpPr>
        <p:spPr/>
        <p:txBody>
          <a:bodyPr/>
          <a:lstStyle/>
          <a:p>
            <a:fld id="{C7DE6220-53CB-4C53-9C52-59779993655F}" type="slidenum">
              <a:rPr lang="en-US" smtClean="0"/>
              <a:t>1</a:t>
            </a:fld>
            <a:endParaRPr lang="en-US"/>
          </a:p>
        </p:txBody>
      </p:sp>
    </p:spTree>
    <p:extLst>
      <p:ext uri="{BB962C8B-B14F-4D97-AF65-F5344CB8AC3E}">
        <p14:creationId xmlns:p14="http://schemas.microsoft.com/office/powerpoint/2010/main" val="2390776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Zoning has evolved to address the rapid pace of development and the need for large scale approaches to development at the neighborhood and urban levels. </a:t>
            </a:r>
          </a:p>
          <a:p>
            <a:endParaRPr lang="en-US"/>
          </a:p>
          <a:p>
            <a:r>
              <a:rPr lang="en-US"/>
              <a:t>Environmental protection, transit supporting development and mixed-use development are some of the most prominent zoning concepts to emerge in the last 75 years. These ideas were poorly addressed in the standard zoning enabling act of 1925. Innovative zoning has occurred in three different levels of government: the state legislature, the court system and municipal zoning itself.</a:t>
            </a:r>
          </a:p>
          <a:p>
            <a:endParaRPr lang="en-US"/>
          </a:p>
          <a:p>
            <a:r>
              <a:rPr lang="en-US"/>
              <a:t>Euclidean zoning is often misunderstood to be based on the famous Greek named Euclid who developed a system of geometry primarily addressing flat two- dimensional planes. In reality, Euclidean zoning refers to the U.S. Supreme Court case that established the constitutional basis for zoning in America. The case, decided in 1926, is called Village of Euclid et. al. v. Ambler Realty Company.</a:t>
            </a:r>
          </a:p>
        </p:txBody>
      </p:sp>
      <p:sp>
        <p:nvSpPr>
          <p:cNvPr id="4" name="Slide Number Placeholder 3"/>
          <p:cNvSpPr>
            <a:spLocks noGrp="1"/>
          </p:cNvSpPr>
          <p:nvPr>
            <p:ph type="sldNum" sz="quarter" idx="5"/>
          </p:nvPr>
        </p:nvSpPr>
        <p:spPr/>
        <p:txBody>
          <a:bodyPr/>
          <a:lstStyle/>
          <a:p>
            <a:fld id="{C7DE6220-53CB-4C53-9C52-59779993655F}" type="slidenum">
              <a:rPr lang="en-US" smtClean="0"/>
              <a:t>10</a:t>
            </a:fld>
            <a:endParaRPr lang="en-US"/>
          </a:p>
        </p:txBody>
      </p:sp>
    </p:spTree>
    <p:extLst>
      <p:ext uri="{BB962C8B-B14F-4D97-AF65-F5344CB8AC3E}">
        <p14:creationId xmlns:p14="http://schemas.microsoft.com/office/powerpoint/2010/main" val="282265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a review of floating zones.</a:t>
            </a:r>
          </a:p>
        </p:txBody>
      </p:sp>
      <p:sp>
        <p:nvSpPr>
          <p:cNvPr id="4" name="Slide Number Placeholder 3"/>
          <p:cNvSpPr>
            <a:spLocks noGrp="1"/>
          </p:cNvSpPr>
          <p:nvPr>
            <p:ph type="sldNum" sz="quarter" idx="5"/>
          </p:nvPr>
        </p:nvSpPr>
        <p:spPr/>
        <p:txBody>
          <a:bodyPr/>
          <a:lstStyle/>
          <a:p>
            <a:fld id="{C7DE6220-53CB-4C53-9C52-59779993655F}" type="slidenum">
              <a:rPr lang="en-US" smtClean="0"/>
              <a:t>11</a:t>
            </a:fld>
            <a:endParaRPr lang="en-US"/>
          </a:p>
        </p:txBody>
      </p:sp>
    </p:spTree>
    <p:extLst>
      <p:ext uri="{BB962C8B-B14F-4D97-AF65-F5344CB8AC3E}">
        <p14:creationId xmlns:p14="http://schemas.microsoft.com/office/powerpoint/2010/main" val="2792826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Floating zones offer flexible development approaches that are not possible within Euclidean zoning. Except for Bethlehem and Eastford every Connecticut municipality has wall to wall zones that pigeon-hole every type of development into either a permitted or prohibited category. Floating zones are used to address a wide range of mixed-use development needs, higher density housing, transit supporting density strategies or even special land uses that require long range planning such as assisted living facilities for an aging population.  </a:t>
            </a:r>
          </a:p>
          <a:p>
            <a:endParaRPr lang="en-US" dirty="0"/>
          </a:p>
          <a:p>
            <a:r>
              <a:rPr lang="en-US" dirty="0"/>
              <a:t>While a commission could enable these uses through a special permit process, as many municipalities have historically done, a floating zone enables the commission to tether controversial or less compatible uses to specific locations within a community best suited to handle traffic, and other infrastructure requirements. When and where a floating zones lands, within the authorized tether sites, is determined by the marketplace not by the wishes of the zoning commission.</a:t>
            </a:r>
          </a:p>
        </p:txBody>
      </p:sp>
      <p:sp>
        <p:nvSpPr>
          <p:cNvPr id="4" name="Slide Number Placeholder 3"/>
          <p:cNvSpPr>
            <a:spLocks noGrp="1"/>
          </p:cNvSpPr>
          <p:nvPr>
            <p:ph type="sldNum" sz="quarter" idx="5"/>
          </p:nvPr>
        </p:nvSpPr>
        <p:spPr/>
        <p:txBody>
          <a:bodyPr/>
          <a:lstStyle/>
          <a:p>
            <a:fld id="{C7DE6220-53CB-4C53-9C52-59779993655F}" type="slidenum">
              <a:rPr lang="en-US" smtClean="0"/>
              <a:t>12</a:t>
            </a:fld>
            <a:endParaRPr lang="en-US"/>
          </a:p>
        </p:txBody>
      </p:sp>
    </p:spTree>
    <p:extLst>
      <p:ext uri="{BB962C8B-B14F-4D97-AF65-F5344CB8AC3E}">
        <p14:creationId xmlns:p14="http://schemas.microsoft.com/office/powerpoint/2010/main" val="1059756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 two-step process to create a floating zone. First a text change is made to the zoning regulations that establishes the tethering standards, design and development rules. Second an application is made to land the floating zone on a qualifying parcel using special permit or master plan review procedures. Once adopted the zone is added to the town zoning map. There are public hearings for the first and second steps in the process.</a:t>
            </a:r>
          </a:p>
        </p:txBody>
      </p:sp>
      <p:sp>
        <p:nvSpPr>
          <p:cNvPr id="4" name="Slide Number Placeholder 3"/>
          <p:cNvSpPr>
            <a:spLocks noGrp="1"/>
          </p:cNvSpPr>
          <p:nvPr>
            <p:ph type="sldNum" sz="quarter" idx="5"/>
          </p:nvPr>
        </p:nvSpPr>
        <p:spPr/>
        <p:txBody>
          <a:bodyPr/>
          <a:lstStyle/>
          <a:p>
            <a:fld id="{C7DE6220-53CB-4C53-9C52-59779993655F}" type="slidenum">
              <a:rPr lang="en-US" smtClean="0"/>
              <a:t>13</a:t>
            </a:fld>
            <a:endParaRPr lang="en-US"/>
          </a:p>
        </p:txBody>
      </p:sp>
    </p:spTree>
    <p:extLst>
      <p:ext uri="{BB962C8B-B14F-4D97-AF65-F5344CB8AC3E}">
        <p14:creationId xmlns:p14="http://schemas.microsoft.com/office/powerpoint/2010/main" val="1494516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any process that has developed over time, tethers have evolved to address hard and soft-landing techniques for a floating zone.  A hard landing is one associated with precise factors that link the floating zone to specific roadways, specific parcel sizes, specific road frontage requirements, access to public water and sewers, or even specific zones. The advantage of the hard tether is that it provides “bread-crumbs” that tell the developer and the public where the zone is likely to land. To the extent that tethers are created to address long-term development needs of the community, they operate in the public interest.</a:t>
            </a:r>
          </a:p>
          <a:p>
            <a:endParaRPr lang="en-US"/>
          </a:p>
          <a:p>
            <a:r>
              <a:rPr lang="en-US"/>
              <a:t>In contrast soft tethers are based on broad policy objective such as protecting historic buildings, ensuring neighborhood compatibility or protection of groundwater resources.  These soft tethers rarely provide a clue to the possible landing sites for the floating zone. They are most useful after an applicant makes a request to land the floating zone – not beforehand.</a:t>
            </a:r>
          </a:p>
          <a:p>
            <a:endParaRPr lang="en-US"/>
          </a:p>
          <a:p>
            <a:r>
              <a:rPr lang="en-US"/>
              <a:t>It is useful to conceptualize soft and hard tether as a two-step review process where soft tethers (step 2) are used to refine the locational factors identified by the hard tethers (step 1).</a:t>
            </a:r>
          </a:p>
        </p:txBody>
      </p:sp>
      <p:sp>
        <p:nvSpPr>
          <p:cNvPr id="4" name="Slide Number Placeholder 3"/>
          <p:cNvSpPr>
            <a:spLocks noGrp="1"/>
          </p:cNvSpPr>
          <p:nvPr>
            <p:ph type="sldNum" sz="quarter" idx="5"/>
          </p:nvPr>
        </p:nvSpPr>
        <p:spPr/>
        <p:txBody>
          <a:bodyPr/>
          <a:lstStyle/>
          <a:p>
            <a:fld id="{C7DE6220-53CB-4C53-9C52-59779993655F}" type="slidenum">
              <a:rPr lang="en-US" smtClean="0"/>
              <a:t>14</a:t>
            </a:fld>
            <a:endParaRPr lang="en-US"/>
          </a:p>
        </p:txBody>
      </p:sp>
    </p:spTree>
    <p:extLst>
      <p:ext uri="{BB962C8B-B14F-4D97-AF65-F5344CB8AC3E}">
        <p14:creationId xmlns:p14="http://schemas.microsoft.com/office/powerpoint/2010/main" val="2622945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3874706"/>
          </a:xfrm>
        </p:spPr>
        <p:txBody>
          <a:bodyPr/>
          <a:lstStyle/>
          <a:p>
            <a:r>
              <a:rPr lang="en-US" dirty="0"/>
              <a:t>This slide summarizes the uses of floating zones in Connecticut. Based on a complete inventory of all floating zones that exist in Connecticut as of 2024 we find that mixed use development including planned development as well as age restricted housing are by far the most popular uses for floating zones. Yet it is important to note that floating zones are also used for a range of housing, medical research, golf courses and even agricultural preservation strategies. </a:t>
            </a:r>
          </a:p>
          <a:p>
            <a:endParaRPr lang="en-US" dirty="0"/>
          </a:p>
          <a:p>
            <a:r>
              <a:rPr lang="en-US" dirty="0"/>
              <a:t>Floating zones can be used for strategic land planning for those municipalities that use their plan of conservation and development to forecast future development needs. For example, aging communities may wish to “bake” a floating zone concept for elderly housing or assisted living into their zoning regulations and then promote its simplified approval process in the marketplace. The types of services needed in any given community change with time. To the extent a planning and zoning commission can anticipate these future needs the better it can serve its community.</a:t>
            </a:r>
          </a:p>
          <a:p>
            <a:endParaRPr lang="en-US" dirty="0"/>
          </a:p>
          <a:p>
            <a:r>
              <a:rPr lang="en-US" dirty="0"/>
              <a:t>To be useful, a floating zone needs to be flexible, easily implemented and transparent in its tethering standards. This trifecta goal is not always achieved in practice- especially the need for transparency and public awareness of the purpose, scope and potential landing locations.</a:t>
            </a:r>
          </a:p>
        </p:txBody>
      </p:sp>
      <p:sp>
        <p:nvSpPr>
          <p:cNvPr id="4" name="Slide Number Placeholder 3"/>
          <p:cNvSpPr>
            <a:spLocks noGrp="1"/>
          </p:cNvSpPr>
          <p:nvPr>
            <p:ph type="sldNum" sz="quarter" idx="5"/>
          </p:nvPr>
        </p:nvSpPr>
        <p:spPr/>
        <p:txBody>
          <a:bodyPr/>
          <a:lstStyle/>
          <a:p>
            <a:fld id="{C7DE6220-53CB-4C53-9C52-59779993655F}" type="slidenum">
              <a:rPr lang="en-US" smtClean="0"/>
              <a:t>15</a:t>
            </a:fld>
            <a:endParaRPr lang="en-US"/>
          </a:p>
        </p:txBody>
      </p:sp>
    </p:spTree>
    <p:extLst>
      <p:ext uri="{BB962C8B-B14F-4D97-AF65-F5344CB8AC3E}">
        <p14:creationId xmlns:p14="http://schemas.microsoft.com/office/powerpoint/2010/main" val="172302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tethering practices. The most common tethers are 1) requiring minimum acreage for the floating zone, 2) ensuring consistency with the POCD, 3) linking the landing site to specific zones, 4) requiring public sewer and water and 5) linking the zone to specific highways or highway classes.</a:t>
            </a:r>
          </a:p>
          <a:p>
            <a:endParaRPr lang="en-US"/>
          </a:p>
          <a:p>
            <a:r>
              <a:rPr lang="en-US"/>
              <a:t>In many cases the POCD may already identify areas suitable for future development and can serve as a guide for landing a floating zone. </a:t>
            </a:r>
          </a:p>
          <a:p>
            <a:endParaRPr lang="en-US"/>
          </a:p>
          <a:p>
            <a:r>
              <a:rPr lang="en-US"/>
              <a:t>Not all municipalities have understood the need for regulatory transparency. As you can see five municipalities have no hard tether standards. This creates public concerns when a floating zone lands and no advanced warning exists of the zone change. </a:t>
            </a:r>
          </a:p>
        </p:txBody>
      </p:sp>
      <p:sp>
        <p:nvSpPr>
          <p:cNvPr id="4" name="Slide Number Placeholder 3"/>
          <p:cNvSpPr>
            <a:spLocks noGrp="1"/>
          </p:cNvSpPr>
          <p:nvPr>
            <p:ph type="sldNum" sz="quarter" idx="5"/>
          </p:nvPr>
        </p:nvSpPr>
        <p:spPr/>
        <p:txBody>
          <a:bodyPr/>
          <a:lstStyle/>
          <a:p>
            <a:fld id="{C7DE6220-53CB-4C53-9C52-59779993655F}" type="slidenum">
              <a:rPr lang="en-US" smtClean="0"/>
              <a:t>16</a:t>
            </a:fld>
            <a:endParaRPr lang="en-US"/>
          </a:p>
        </p:txBody>
      </p:sp>
    </p:spTree>
    <p:extLst>
      <p:ext uri="{BB962C8B-B14F-4D97-AF65-F5344CB8AC3E}">
        <p14:creationId xmlns:p14="http://schemas.microsoft.com/office/powerpoint/2010/main" val="4283478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soft tethers used in Connecticut. By far the most common soft tethers are requiring a Master Plan to guide development and requiring the landing zone to meet compatibility standards – whatever that might mean in practice. Soft tethers are, by definition, more subjective approaches to ensuring the floating zone works where it lands. Since a zoning commission is unlikely to know where a floating zone will land, the soft tethers may sometime operate as “feel good” or subjective factors with little technical or scientific foundation in specific facts or studies about any given location. When supported by evidence- based land use practice they carry more clout. Nonetheless, soft tethers tend to be points of negotiation with developers.</a:t>
            </a:r>
          </a:p>
          <a:p>
            <a:endParaRPr lang="en-US" dirty="0"/>
          </a:p>
          <a:p>
            <a:r>
              <a:rPr lang="en-US" dirty="0"/>
              <a:t>Neighborhood compatibility represents the critical soft tether and is often addressed through stringent buffer and setback standards along the perimeter of the selected site – sometimes referred to as the landing site for the floating zone.</a:t>
            </a:r>
          </a:p>
        </p:txBody>
      </p:sp>
      <p:sp>
        <p:nvSpPr>
          <p:cNvPr id="4" name="Slide Number Placeholder 3"/>
          <p:cNvSpPr>
            <a:spLocks noGrp="1"/>
          </p:cNvSpPr>
          <p:nvPr>
            <p:ph type="sldNum" sz="quarter" idx="5"/>
          </p:nvPr>
        </p:nvSpPr>
        <p:spPr/>
        <p:txBody>
          <a:bodyPr/>
          <a:lstStyle/>
          <a:p>
            <a:fld id="{C7DE6220-53CB-4C53-9C52-59779993655F}" type="slidenum">
              <a:rPr lang="en-US" smtClean="0"/>
              <a:t>17</a:t>
            </a:fld>
            <a:endParaRPr lang="en-US"/>
          </a:p>
        </p:txBody>
      </p:sp>
    </p:spTree>
    <p:extLst>
      <p:ext uri="{BB962C8B-B14F-4D97-AF65-F5344CB8AC3E}">
        <p14:creationId xmlns:p14="http://schemas.microsoft.com/office/powerpoint/2010/main" val="3445250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advantages and disadvantages to the use of floating zones. Design flexibility is one of the key benefits. However, in the land of steady habits public expectations may perceive any change as a bad one. For this reason, one of the most important paths to success must rely on transparent and well communicated notices to the community about the creation as well as the landing of floating zones.</a:t>
            </a:r>
          </a:p>
          <a:p>
            <a:endParaRPr lang="en-US"/>
          </a:p>
          <a:p>
            <a:r>
              <a:rPr lang="en-US"/>
              <a:t>Landing factors are almost always opaque to the public and this is often a cause for community backlash when the landing site is identified. The solution to this challenge rests  on the use of hard tethers that make the location or locations more transparent as to where the floating zone will likely land.</a:t>
            </a:r>
          </a:p>
          <a:p>
            <a:endParaRPr lang="en-US"/>
          </a:p>
          <a:p>
            <a:r>
              <a:rPr lang="en-US"/>
              <a:t>It is important to recognize that a floating zone can not be tied to one parcel. Such an approach is akin to contract zoning and violates the legal foundation of a floating zone – it must float – meaning there must be more than one landing site.</a:t>
            </a:r>
          </a:p>
        </p:txBody>
      </p:sp>
      <p:sp>
        <p:nvSpPr>
          <p:cNvPr id="4" name="Slide Number Placeholder 3"/>
          <p:cNvSpPr>
            <a:spLocks noGrp="1"/>
          </p:cNvSpPr>
          <p:nvPr>
            <p:ph type="sldNum" sz="quarter" idx="5"/>
          </p:nvPr>
        </p:nvSpPr>
        <p:spPr/>
        <p:txBody>
          <a:bodyPr/>
          <a:lstStyle/>
          <a:p>
            <a:fld id="{C7DE6220-53CB-4C53-9C52-59779993655F}" type="slidenum">
              <a:rPr lang="en-US" smtClean="0"/>
              <a:t>18</a:t>
            </a:fld>
            <a:endParaRPr lang="en-US"/>
          </a:p>
        </p:txBody>
      </p:sp>
    </p:spTree>
    <p:extLst>
      <p:ext uri="{BB962C8B-B14F-4D97-AF65-F5344CB8AC3E}">
        <p14:creationId xmlns:p14="http://schemas.microsoft.com/office/powerpoint/2010/main" val="2038866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Floating zones may land on sites that are as small as a few acres or hover over multiple zones with large parcel requirements.  The tethering standards are strongly influenced by the type and intensity of anticipated development. For example, a regional shopping mall will generally require far more land for development than a floating zone used to develop an elderly housing complex. A floating zone has even been created for potential village districts in Trumbull. The floating village district could land in multiple village locations in that community. </a:t>
            </a:r>
          </a:p>
        </p:txBody>
      </p:sp>
      <p:sp>
        <p:nvSpPr>
          <p:cNvPr id="4" name="Slide Number Placeholder 3"/>
          <p:cNvSpPr>
            <a:spLocks noGrp="1"/>
          </p:cNvSpPr>
          <p:nvPr>
            <p:ph type="sldNum" sz="quarter" idx="5"/>
          </p:nvPr>
        </p:nvSpPr>
        <p:spPr/>
        <p:txBody>
          <a:bodyPr/>
          <a:lstStyle/>
          <a:p>
            <a:fld id="{C7DE6220-53CB-4C53-9C52-59779993655F}" type="slidenum">
              <a:rPr lang="en-US" smtClean="0"/>
              <a:t>19</a:t>
            </a:fld>
            <a:endParaRPr lang="en-US"/>
          </a:p>
        </p:txBody>
      </p:sp>
    </p:spTree>
    <p:extLst>
      <p:ext uri="{BB962C8B-B14F-4D97-AF65-F5344CB8AC3E}">
        <p14:creationId xmlns:p14="http://schemas.microsoft.com/office/powerpoint/2010/main" val="2212879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can see from our agenda, this training session will address the purpose and application of four special development techniques; floating zones, overlay zones, planned developments and village districts. We start with a review of basic definitions for these zoning techniques and their legislative history in Connecticut.</a:t>
            </a:r>
          </a:p>
        </p:txBody>
      </p:sp>
      <p:sp>
        <p:nvSpPr>
          <p:cNvPr id="4" name="Slide Number Placeholder 3"/>
          <p:cNvSpPr>
            <a:spLocks noGrp="1"/>
          </p:cNvSpPr>
          <p:nvPr>
            <p:ph type="sldNum" sz="quarter" idx="5"/>
          </p:nvPr>
        </p:nvSpPr>
        <p:spPr/>
        <p:txBody>
          <a:bodyPr/>
          <a:lstStyle/>
          <a:p>
            <a:fld id="{C7DE6220-53CB-4C53-9C52-59779993655F}" type="slidenum">
              <a:rPr lang="en-US" smtClean="0"/>
              <a:t>2</a:t>
            </a:fld>
            <a:endParaRPr lang="en-US"/>
          </a:p>
        </p:txBody>
      </p:sp>
    </p:spTree>
    <p:extLst>
      <p:ext uri="{BB962C8B-B14F-4D97-AF65-F5344CB8AC3E}">
        <p14:creationId xmlns:p14="http://schemas.microsoft.com/office/powerpoint/2010/main" val="4294151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strongest motivations for using floating zones is that they are an exercise of the legislative powers of the zoning commission and therefore are subject to far less scrutiny by the Connecticut judicial system.</a:t>
            </a:r>
          </a:p>
        </p:txBody>
      </p:sp>
      <p:sp>
        <p:nvSpPr>
          <p:cNvPr id="4" name="Slide Number Placeholder 3"/>
          <p:cNvSpPr>
            <a:spLocks noGrp="1"/>
          </p:cNvSpPr>
          <p:nvPr>
            <p:ph type="sldNum" sz="quarter" idx="5"/>
          </p:nvPr>
        </p:nvSpPr>
        <p:spPr/>
        <p:txBody>
          <a:bodyPr/>
          <a:lstStyle/>
          <a:p>
            <a:fld id="{C7DE6220-53CB-4C53-9C52-59779993655F}" type="slidenum">
              <a:rPr lang="en-US" smtClean="0"/>
              <a:t>20</a:t>
            </a:fld>
            <a:endParaRPr lang="en-US"/>
          </a:p>
        </p:txBody>
      </p:sp>
    </p:spTree>
    <p:extLst>
      <p:ext uri="{BB962C8B-B14F-4D97-AF65-F5344CB8AC3E}">
        <p14:creationId xmlns:p14="http://schemas.microsoft.com/office/powerpoint/2010/main" val="3023776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Floating zones, as we have discussed, have been valid zoning techniques since 1969 in the case of Sheridan versus the Stamford Planning Board.  It is important to recognize that a floating zone is not designed for one property, there must be multiple locations where the zone can land to be consistent with the Supreme Court’s 2004 decision in River Bend v. Simsbury Zoning Commission.</a:t>
            </a:r>
          </a:p>
        </p:txBody>
      </p:sp>
      <p:sp>
        <p:nvSpPr>
          <p:cNvPr id="4" name="Slide Number Placeholder 3"/>
          <p:cNvSpPr>
            <a:spLocks noGrp="1"/>
          </p:cNvSpPr>
          <p:nvPr>
            <p:ph type="sldNum" sz="quarter" idx="5"/>
          </p:nvPr>
        </p:nvSpPr>
        <p:spPr/>
        <p:txBody>
          <a:bodyPr/>
          <a:lstStyle/>
          <a:p>
            <a:fld id="{C7DE6220-53CB-4C53-9C52-59779993655F}" type="slidenum">
              <a:rPr lang="en-US" smtClean="0"/>
              <a:t>21</a:t>
            </a:fld>
            <a:endParaRPr lang="en-US"/>
          </a:p>
        </p:txBody>
      </p:sp>
    </p:spTree>
    <p:extLst>
      <p:ext uri="{BB962C8B-B14F-4D97-AF65-F5344CB8AC3E}">
        <p14:creationId xmlns:p14="http://schemas.microsoft.com/office/powerpoint/2010/main" val="3910127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review the use of planned developments - how they are created and what they share in common with floating zones.</a:t>
            </a:r>
          </a:p>
        </p:txBody>
      </p:sp>
      <p:sp>
        <p:nvSpPr>
          <p:cNvPr id="4" name="Slide Number Placeholder 3"/>
          <p:cNvSpPr>
            <a:spLocks noGrp="1"/>
          </p:cNvSpPr>
          <p:nvPr>
            <p:ph type="sldNum" sz="quarter" idx="5"/>
          </p:nvPr>
        </p:nvSpPr>
        <p:spPr/>
        <p:txBody>
          <a:bodyPr/>
          <a:lstStyle/>
          <a:p>
            <a:fld id="{C7DE6220-53CB-4C53-9C52-59779993655F}" type="slidenum">
              <a:rPr lang="en-US" smtClean="0"/>
              <a:t>22</a:t>
            </a:fld>
            <a:endParaRPr lang="en-US"/>
          </a:p>
        </p:txBody>
      </p:sp>
    </p:spTree>
    <p:extLst>
      <p:ext uri="{BB962C8B-B14F-4D97-AF65-F5344CB8AC3E}">
        <p14:creationId xmlns:p14="http://schemas.microsoft.com/office/powerpoint/2010/main" val="3259867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floating zones, planned development districts provide much needed flexibility for a wide range of housing, commercial and industrial applications. Unlike floating zones, PDDs do not need to be created using tether concepts even though that is often one of its applications.  A key distinction, according to the CT Supreme Court is that PDDs are established through a one step activation process whereas floating zones require a two-step process.</a:t>
            </a:r>
          </a:p>
          <a:p>
            <a:endParaRPr lang="en-US"/>
          </a:p>
          <a:p>
            <a:r>
              <a:rPr lang="en-US"/>
              <a:t>While, this may sound like a </a:t>
            </a:r>
            <a:r>
              <a:rPr lang="en-US" err="1"/>
              <a:t>a</a:t>
            </a:r>
            <a:r>
              <a:rPr lang="en-US"/>
              <a:t> useful distinction, in reality PDDs often are created using phased development approvals where the change to the text of the zoning regulation is approved before the change to the zoning map is approved. In effect, some municipalities, in order to comply with the Supreme Court’s interpretation of what constitutes a PDD, will approve the text and map change but not place it on the map until the special permit and site plan approval process has been successfully completed. While this may be a small distinction, it reveals the practical subtleties faced by zoning commissions  that may decide to deny a PDD proposal at the administrative level – whether that be the special permit or site plan review phase.</a:t>
            </a:r>
          </a:p>
        </p:txBody>
      </p:sp>
      <p:sp>
        <p:nvSpPr>
          <p:cNvPr id="4" name="Slide Number Placeholder 3"/>
          <p:cNvSpPr>
            <a:spLocks noGrp="1"/>
          </p:cNvSpPr>
          <p:nvPr>
            <p:ph type="sldNum" sz="quarter" idx="5"/>
          </p:nvPr>
        </p:nvSpPr>
        <p:spPr/>
        <p:txBody>
          <a:bodyPr/>
          <a:lstStyle/>
          <a:p>
            <a:fld id="{C7DE6220-53CB-4C53-9C52-59779993655F}" type="slidenum">
              <a:rPr lang="en-US" smtClean="0"/>
              <a:t>23</a:t>
            </a:fld>
            <a:endParaRPr lang="en-US"/>
          </a:p>
        </p:txBody>
      </p:sp>
    </p:spTree>
    <p:extLst>
      <p:ext uri="{BB962C8B-B14F-4D97-AF65-F5344CB8AC3E}">
        <p14:creationId xmlns:p14="http://schemas.microsoft.com/office/powerpoint/2010/main" val="4181806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discussed, PDDs can be created through various approaches. The three basic ways are through a special permit process, through simultaneous changes to the zoning text, zoning map and administrative review procedures or by phasing the approval process to approve the zoning text change and making the final approval contingent on the special permit review process before mapping the zone.</a:t>
            </a:r>
          </a:p>
        </p:txBody>
      </p:sp>
      <p:sp>
        <p:nvSpPr>
          <p:cNvPr id="4" name="Slide Number Placeholder 3"/>
          <p:cNvSpPr>
            <a:spLocks noGrp="1"/>
          </p:cNvSpPr>
          <p:nvPr>
            <p:ph type="sldNum" sz="quarter" idx="5"/>
          </p:nvPr>
        </p:nvSpPr>
        <p:spPr/>
        <p:txBody>
          <a:bodyPr/>
          <a:lstStyle/>
          <a:p>
            <a:fld id="{C7DE6220-53CB-4C53-9C52-59779993655F}" type="slidenum">
              <a:rPr lang="en-US" smtClean="0"/>
              <a:t>24</a:t>
            </a:fld>
            <a:endParaRPr lang="en-US"/>
          </a:p>
        </p:txBody>
      </p:sp>
    </p:spTree>
    <p:extLst>
      <p:ext uri="{BB962C8B-B14F-4D97-AF65-F5344CB8AC3E}">
        <p14:creationId xmlns:p14="http://schemas.microsoft.com/office/powerpoint/2010/main" val="2474316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Planned Development districts are primarily used to address multi-family and inclusionary housing needs. They are also used for economic development and transportation management purposes as well. The uses of PDDs are remarkably similar to the uses found for floating zones. There is very little difference in the uses served by PDDs and floating zones. The real differences are the procedures used to adopt these zoning techniques. Indeed, in many cases, it is hard to distinguish the two special development zone concepts until an analysis is made of how the two types are placed on the ground.  The tether concept being a key distinction between the two types.</a:t>
            </a:r>
          </a:p>
        </p:txBody>
      </p:sp>
      <p:sp>
        <p:nvSpPr>
          <p:cNvPr id="4" name="Slide Number Placeholder 3"/>
          <p:cNvSpPr>
            <a:spLocks noGrp="1"/>
          </p:cNvSpPr>
          <p:nvPr>
            <p:ph type="sldNum" sz="quarter" idx="5"/>
          </p:nvPr>
        </p:nvSpPr>
        <p:spPr/>
        <p:txBody>
          <a:bodyPr/>
          <a:lstStyle/>
          <a:p>
            <a:fld id="{C7DE6220-53CB-4C53-9C52-59779993655F}" type="slidenum">
              <a:rPr lang="en-US" smtClean="0"/>
              <a:t>25</a:t>
            </a:fld>
            <a:endParaRPr lang="en-US"/>
          </a:p>
        </p:txBody>
      </p:sp>
    </p:spTree>
    <p:extLst>
      <p:ext uri="{BB962C8B-B14F-4D97-AF65-F5344CB8AC3E}">
        <p14:creationId xmlns:p14="http://schemas.microsoft.com/office/powerpoint/2010/main" val="3617287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special development concept we will now review is overlay zoning. It is the most popular special development technique in Connecticut. We will now review its applications.</a:t>
            </a:r>
          </a:p>
        </p:txBody>
      </p:sp>
      <p:sp>
        <p:nvSpPr>
          <p:cNvPr id="4" name="Slide Number Placeholder 3"/>
          <p:cNvSpPr>
            <a:spLocks noGrp="1"/>
          </p:cNvSpPr>
          <p:nvPr>
            <p:ph type="sldNum" sz="quarter" idx="5"/>
          </p:nvPr>
        </p:nvSpPr>
        <p:spPr/>
        <p:txBody>
          <a:bodyPr/>
          <a:lstStyle/>
          <a:p>
            <a:fld id="{C7DE6220-53CB-4C53-9C52-59779993655F}" type="slidenum">
              <a:rPr lang="en-US" smtClean="0"/>
              <a:t>26</a:t>
            </a:fld>
            <a:endParaRPr lang="en-US"/>
          </a:p>
        </p:txBody>
      </p:sp>
    </p:spTree>
    <p:extLst>
      <p:ext uri="{BB962C8B-B14F-4D97-AF65-F5344CB8AC3E}">
        <p14:creationId xmlns:p14="http://schemas.microsoft.com/office/powerpoint/2010/main" val="173525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floating zones, overlay zones provide flexibility in addressing unique environmental, design and housing issues that do not align with Euclidean zoning boundaries. For example, the boundaries of floodplains, watersheds, aquifer protection areas and ridgeline protection areas never coincide with the underlying zoning boundaries in any given town. Overlay zones are especially useful for environmental protection purposes but also are used to address housing, traffic and neighborhood design issues.</a:t>
            </a:r>
          </a:p>
        </p:txBody>
      </p:sp>
      <p:sp>
        <p:nvSpPr>
          <p:cNvPr id="4" name="Slide Number Placeholder 3"/>
          <p:cNvSpPr>
            <a:spLocks noGrp="1"/>
          </p:cNvSpPr>
          <p:nvPr>
            <p:ph type="sldNum" sz="quarter" idx="5"/>
          </p:nvPr>
        </p:nvSpPr>
        <p:spPr/>
        <p:txBody>
          <a:bodyPr/>
          <a:lstStyle/>
          <a:p>
            <a:fld id="{C7DE6220-53CB-4C53-9C52-59779993655F}" type="slidenum">
              <a:rPr lang="en-US" smtClean="0"/>
              <a:t>27</a:t>
            </a:fld>
            <a:endParaRPr lang="en-US"/>
          </a:p>
        </p:txBody>
      </p:sp>
    </p:spTree>
    <p:extLst>
      <p:ext uri="{BB962C8B-B14F-4D97-AF65-F5344CB8AC3E}">
        <p14:creationId xmlns:p14="http://schemas.microsoft.com/office/powerpoint/2010/main" val="2550854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type of overlay zones in Connecticut; the first are those that are mandatory and establish supplemental regulations to those found in the underlying zone. The best examples are flood hazard overlay zones, watershed management zones, and aquifer protection area zones.</a:t>
            </a:r>
          </a:p>
          <a:p>
            <a:endParaRPr lang="en-US" dirty="0"/>
          </a:p>
          <a:p>
            <a:r>
              <a:rPr lang="en-US" dirty="0"/>
              <a:t>In other cases, overlay zones create discretionary standards that do not change the underlying zoning unless a developer decides to adopt the discretionary standards. The incentive housing overlay regulations established by the State legislature in 2004 are an excellent example; these zones actually replace many of the underlying zoning requirements once a developer chooses to apply for them. In this sense, incentive housing overlays operate much like a floating zone except that there is not a two-step legislative approval process. The zoning commission simply creates the housing incentive overlay zone in their legislative role, and then a developer applies to use the existing overlay zone for a specific property.</a:t>
            </a:r>
          </a:p>
        </p:txBody>
      </p:sp>
      <p:sp>
        <p:nvSpPr>
          <p:cNvPr id="4" name="Slide Number Placeholder 3"/>
          <p:cNvSpPr>
            <a:spLocks noGrp="1"/>
          </p:cNvSpPr>
          <p:nvPr>
            <p:ph type="sldNum" sz="quarter" idx="5"/>
          </p:nvPr>
        </p:nvSpPr>
        <p:spPr/>
        <p:txBody>
          <a:bodyPr/>
          <a:lstStyle/>
          <a:p>
            <a:fld id="{C7DE6220-53CB-4C53-9C52-59779993655F}" type="slidenum">
              <a:rPr lang="en-US" smtClean="0"/>
              <a:t>28</a:t>
            </a:fld>
            <a:endParaRPr lang="en-US"/>
          </a:p>
        </p:txBody>
      </p:sp>
    </p:spTree>
    <p:extLst>
      <p:ext uri="{BB962C8B-B14F-4D97-AF65-F5344CB8AC3E}">
        <p14:creationId xmlns:p14="http://schemas.microsoft.com/office/powerpoint/2010/main" val="399231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Overlay zones are by far the most popular and most widely used of all the special development techniques.  As you can see more than 50% of all overlay zones are dedicated to environmental protections addressing a wide range of concerns. Overlay zones are also commonly used for neighborhood design and inclusionary housing. More recently, overlay zones have been used to address traffic management and transit supporting density strategies.</a:t>
            </a:r>
          </a:p>
          <a:p>
            <a:endParaRPr lang="en-US" dirty="0"/>
          </a:p>
          <a:p>
            <a:r>
              <a:rPr lang="en-US" dirty="0"/>
              <a:t>There are 421 distinct overlay zones in Connecticut within the 139 municipalities that use them. The 28 municipalities that do not use overlay zones are primarily located in the most rural parts of Connecticut.</a:t>
            </a:r>
          </a:p>
        </p:txBody>
      </p:sp>
      <p:sp>
        <p:nvSpPr>
          <p:cNvPr id="4" name="Slide Number Placeholder 3"/>
          <p:cNvSpPr>
            <a:spLocks noGrp="1"/>
          </p:cNvSpPr>
          <p:nvPr>
            <p:ph type="sldNum" sz="quarter" idx="5"/>
          </p:nvPr>
        </p:nvSpPr>
        <p:spPr/>
        <p:txBody>
          <a:bodyPr/>
          <a:lstStyle/>
          <a:p>
            <a:fld id="{C7DE6220-53CB-4C53-9C52-59779993655F}" type="slidenum">
              <a:rPr lang="en-US" smtClean="0"/>
              <a:t>29</a:t>
            </a:fld>
            <a:endParaRPr lang="en-US"/>
          </a:p>
        </p:txBody>
      </p:sp>
    </p:spTree>
    <p:extLst>
      <p:ext uri="{BB962C8B-B14F-4D97-AF65-F5344CB8AC3E}">
        <p14:creationId xmlns:p14="http://schemas.microsoft.com/office/powerpoint/2010/main" val="97774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Floating zones are a special development zone that do not apply to any given property until an application is made to land the zone in one or more locations for parcels that meet the eligibility criteria. The key eligibility criteria are called tethers since they determine where a floating zone can land. For example, specific zones, specific highways or specific parcels greater than a  certain size are examples of commonly used tethers in Connecticut</a:t>
            </a:r>
          </a:p>
        </p:txBody>
      </p:sp>
      <p:sp>
        <p:nvSpPr>
          <p:cNvPr id="4" name="Slide Number Placeholder 3"/>
          <p:cNvSpPr>
            <a:spLocks noGrp="1"/>
          </p:cNvSpPr>
          <p:nvPr>
            <p:ph type="sldNum" sz="quarter" idx="5"/>
          </p:nvPr>
        </p:nvSpPr>
        <p:spPr/>
        <p:txBody>
          <a:bodyPr/>
          <a:lstStyle/>
          <a:p>
            <a:fld id="{C7DE6220-53CB-4C53-9C52-59779993655F}" type="slidenum">
              <a:rPr lang="en-US" smtClean="0"/>
              <a:t>3</a:t>
            </a:fld>
            <a:endParaRPr lang="en-US"/>
          </a:p>
        </p:txBody>
      </p:sp>
    </p:spTree>
    <p:extLst>
      <p:ext uri="{BB962C8B-B14F-4D97-AF65-F5344CB8AC3E}">
        <p14:creationId xmlns:p14="http://schemas.microsoft.com/office/powerpoint/2010/main" val="241293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most frequently used overlay zones.  It is important to note that river protection zones, while not specifically authorized by federal or state legislation, are enabled by Public Act 21-29. It is the third most common overlay zoning technique in Connecticut and helps to close the gap left by our state’s weak riparian protections.</a:t>
            </a:r>
          </a:p>
        </p:txBody>
      </p:sp>
      <p:sp>
        <p:nvSpPr>
          <p:cNvPr id="4" name="Slide Number Placeholder 3"/>
          <p:cNvSpPr>
            <a:spLocks noGrp="1"/>
          </p:cNvSpPr>
          <p:nvPr>
            <p:ph type="sldNum" sz="quarter" idx="5"/>
          </p:nvPr>
        </p:nvSpPr>
        <p:spPr/>
        <p:txBody>
          <a:bodyPr/>
          <a:lstStyle/>
          <a:p>
            <a:fld id="{C7DE6220-53CB-4C53-9C52-59779993655F}" type="slidenum">
              <a:rPr lang="en-US" smtClean="0"/>
              <a:t>30</a:t>
            </a:fld>
            <a:endParaRPr lang="en-US"/>
          </a:p>
        </p:txBody>
      </p:sp>
    </p:spTree>
    <p:extLst>
      <p:ext uri="{BB962C8B-B14F-4D97-AF65-F5344CB8AC3E}">
        <p14:creationId xmlns:p14="http://schemas.microsoft.com/office/powerpoint/2010/main" val="1753288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floating zones, overlay zones provide needed flexibility to address a wide range of emerging environmental and development issues. Their strength is the ability to deal with issues that transcend the boundaries of Euclidean zoning.  Municipalities that use overlay zones tend to have the technical support of professional planners. </a:t>
            </a:r>
          </a:p>
          <a:p>
            <a:endParaRPr lang="en-US" dirty="0"/>
          </a:p>
          <a:p>
            <a:r>
              <a:rPr lang="en-US" dirty="0"/>
              <a:t>One of the drawbacks of overlay zones is that they create a more complex regulatory review process. Furthermore, overlay zones often overlap or are poorly depicted on zoning maps resulting in public misconceptions concerning their compliance responsibilities with municipal zoning. Overlay zones may also not follow parcel boundaries and this may also lead to confusion as to the jurisdiction of the zoning commission concerning properties that are bisected by an overlay zone.</a:t>
            </a:r>
          </a:p>
        </p:txBody>
      </p:sp>
      <p:sp>
        <p:nvSpPr>
          <p:cNvPr id="4" name="Slide Number Placeholder 3"/>
          <p:cNvSpPr>
            <a:spLocks noGrp="1"/>
          </p:cNvSpPr>
          <p:nvPr>
            <p:ph type="sldNum" sz="quarter" idx="5"/>
          </p:nvPr>
        </p:nvSpPr>
        <p:spPr/>
        <p:txBody>
          <a:bodyPr/>
          <a:lstStyle/>
          <a:p>
            <a:fld id="{C7DE6220-53CB-4C53-9C52-59779993655F}" type="slidenum">
              <a:rPr lang="en-US" smtClean="0"/>
              <a:t>31</a:t>
            </a:fld>
            <a:endParaRPr lang="en-US"/>
          </a:p>
        </p:txBody>
      </p:sp>
    </p:spTree>
    <p:extLst>
      <p:ext uri="{BB962C8B-B14F-4D97-AF65-F5344CB8AC3E}">
        <p14:creationId xmlns:p14="http://schemas.microsoft.com/office/powerpoint/2010/main" val="1779445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floating zones, overlay zones may operate at an intra-district or inter-district level or even be limited to specific parcels within a community.  Unlike floating zones, an overlay zone is almost always mapped once established. We will discuss the exceptions later in this training session.</a:t>
            </a:r>
          </a:p>
        </p:txBody>
      </p:sp>
      <p:sp>
        <p:nvSpPr>
          <p:cNvPr id="4" name="Slide Number Placeholder 3"/>
          <p:cNvSpPr>
            <a:spLocks noGrp="1"/>
          </p:cNvSpPr>
          <p:nvPr>
            <p:ph type="sldNum" sz="quarter" idx="5"/>
          </p:nvPr>
        </p:nvSpPr>
        <p:spPr/>
        <p:txBody>
          <a:bodyPr/>
          <a:lstStyle/>
          <a:p>
            <a:fld id="{C7DE6220-53CB-4C53-9C52-59779993655F}" type="slidenum">
              <a:rPr lang="en-US" smtClean="0"/>
              <a:t>32</a:t>
            </a:fld>
            <a:endParaRPr lang="en-US"/>
          </a:p>
        </p:txBody>
      </p:sp>
    </p:spTree>
    <p:extLst>
      <p:ext uri="{BB962C8B-B14F-4D97-AF65-F5344CB8AC3E}">
        <p14:creationId xmlns:p14="http://schemas.microsoft.com/office/powerpoint/2010/main" val="1362906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overlay zones to address flood hazard management was initially established in 1969; expanded for coastal zone management purposes since 1979 and for broader usage since 1985.  The CT Supreme Court upheld the use of overlay zones in its 2021 decision concerning Tillman versus the Shelton Planning and Zoning Commission.</a:t>
            </a:r>
          </a:p>
        </p:txBody>
      </p:sp>
      <p:sp>
        <p:nvSpPr>
          <p:cNvPr id="4" name="Slide Number Placeholder 3"/>
          <p:cNvSpPr>
            <a:spLocks noGrp="1"/>
          </p:cNvSpPr>
          <p:nvPr>
            <p:ph type="sldNum" sz="quarter" idx="5"/>
          </p:nvPr>
        </p:nvSpPr>
        <p:spPr/>
        <p:txBody>
          <a:bodyPr/>
          <a:lstStyle/>
          <a:p>
            <a:fld id="{C7DE6220-53CB-4C53-9C52-59779993655F}" type="slidenum">
              <a:rPr lang="en-US" smtClean="0"/>
              <a:t>33</a:t>
            </a:fld>
            <a:endParaRPr lang="en-US"/>
          </a:p>
        </p:txBody>
      </p:sp>
    </p:spTree>
    <p:extLst>
      <p:ext uri="{BB962C8B-B14F-4D97-AF65-F5344CB8AC3E}">
        <p14:creationId xmlns:p14="http://schemas.microsoft.com/office/powerpoint/2010/main" val="2801627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more recent special development zone is the village district. It offers design opportunities for New England’s villages without the restrictions imposed by historic district regulations. Let review their purpose and how they have been applied across Connecticut.</a:t>
            </a:r>
          </a:p>
        </p:txBody>
      </p:sp>
      <p:sp>
        <p:nvSpPr>
          <p:cNvPr id="4" name="Slide Number Placeholder 3"/>
          <p:cNvSpPr>
            <a:spLocks noGrp="1"/>
          </p:cNvSpPr>
          <p:nvPr>
            <p:ph type="sldNum" sz="quarter" idx="5"/>
          </p:nvPr>
        </p:nvSpPr>
        <p:spPr/>
        <p:txBody>
          <a:bodyPr/>
          <a:lstStyle/>
          <a:p>
            <a:fld id="{C7DE6220-53CB-4C53-9C52-59779993655F}" type="slidenum">
              <a:rPr lang="en-US" smtClean="0"/>
              <a:t>34</a:t>
            </a:fld>
            <a:endParaRPr lang="en-US"/>
          </a:p>
        </p:txBody>
      </p:sp>
    </p:spTree>
    <p:extLst>
      <p:ext uri="{BB962C8B-B14F-4D97-AF65-F5344CB8AC3E}">
        <p14:creationId xmlns:p14="http://schemas.microsoft.com/office/powerpoint/2010/main" val="2819886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Village districts are designed to protect and enhance the design and placement of buildings to unify the appearance of a portion of a community that has special landscape, building or design features.</a:t>
            </a:r>
          </a:p>
          <a:p>
            <a:endParaRPr lang="en-US" dirty="0"/>
          </a:p>
          <a:p>
            <a:r>
              <a:rPr lang="en-US" dirty="0"/>
              <a:t>Despite its name, village districts are used to protect landscapes, building clusters and streetscapes that are unique to a community. Some center on traditional town greens, some are associated with fashionable retail centers, some are connected to central business districts and others are used to maintain the character of development along specific culturally and historically significant roads.</a:t>
            </a:r>
          </a:p>
        </p:txBody>
      </p:sp>
      <p:sp>
        <p:nvSpPr>
          <p:cNvPr id="4" name="Slide Number Placeholder 3"/>
          <p:cNvSpPr>
            <a:spLocks noGrp="1"/>
          </p:cNvSpPr>
          <p:nvPr>
            <p:ph type="sldNum" sz="quarter" idx="5"/>
          </p:nvPr>
        </p:nvSpPr>
        <p:spPr/>
        <p:txBody>
          <a:bodyPr/>
          <a:lstStyle/>
          <a:p>
            <a:fld id="{C7DE6220-53CB-4C53-9C52-59779993655F}" type="slidenum">
              <a:rPr lang="en-US" smtClean="0"/>
              <a:t>35</a:t>
            </a:fld>
            <a:endParaRPr lang="en-US"/>
          </a:p>
        </p:txBody>
      </p:sp>
    </p:spTree>
    <p:extLst>
      <p:ext uri="{BB962C8B-B14F-4D97-AF65-F5344CB8AC3E}">
        <p14:creationId xmlns:p14="http://schemas.microsoft.com/office/powerpoint/2010/main" val="2387276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historic districts, village district regulations are a part of municipal zoning regulations and must be created/modified like any other zone change procedure. Since village districts may impact numerous existing buildings selected to become a village under section 8-2J of the statutes, it is critical the activation process start by involving affected property owners. Without their support, a village district regulation is likely to fail.</a:t>
            </a:r>
          </a:p>
          <a:p>
            <a:endParaRPr lang="en-US" dirty="0"/>
          </a:p>
          <a:p>
            <a:r>
              <a:rPr lang="en-US" dirty="0"/>
              <a:t>(Note HB 5002)</a:t>
            </a:r>
          </a:p>
        </p:txBody>
      </p:sp>
      <p:sp>
        <p:nvSpPr>
          <p:cNvPr id="4" name="Slide Number Placeholder 3"/>
          <p:cNvSpPr>
            <a:spLocks noGrp="1"/>
          </p:cNvSpPr>
          <p:nvPr>
            <p:ph type="sldNum" sz="quarter" idx="5"/>
          </p:nvPr>
        </p:nvSpPr>
        <p:spPr/>
        <p:txBody>
          <a:bodyPr/>
          <a:lstStyle/>
          <a:p>
            <a:fld id="{C7DE6220-53CB-4C53-9C52-59779993655F}" type="slidenum">
              <a:rPr lang="en-US" smtClean="0"/>
              <a:t>36</a:t>
            </a:fld>
            <a:endParaRPr lang="en-US"/>
          </a:p>
        </p:txBody>
      </p:sp>
    </p:spTree>
    <p:extLst>
      <p:ext uri="{BB962C8B-B14F-4D97-AF65-F5344CB8AC3E}">
        <p14:creationId xmlns:p14="http://schemas.microsoft.com/office/powerpoint/2010/main" val="1553545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other special development zones in Connecticut, a village district created under Section 8-2J of the statutes must adopt seven design objectives shown on this slide. As you can see, building layout and orientation are important for any new development to ensure consistency with existing neighborhood patterns of development. Micro-scale issues are also important including lighting and signage as these can affect the quality of the village district appearance. Unlike Euclidean zoning where permits are granted to individuals to do as they see fit from a design perspective, under village district rules, individual design and placement decision are a team decision – relying on the expertise of the commission and the expert guidance provided by the advisory opinions of architects and/or American Institute of Certified Planners.</a:t>
            </a:r>
          </a:p>
        </p:txBody>
      </p:sp>
      <p:sp>
        <p:nvSpPr>
          <p:cNvPr id="4" name="Slide Number Placeholder 3"/>
          <p:cNvSpPr>
            <a:spLocks noGrp="1"/>
          </p:cNvSpPr>
          <p:nvPr>
            <p:ph type="sldNum" sz="quarter" idx="5"/>
          </p:nvPr>
        </p:nvSpPr>
        <p:spPr/>
        <p:txBody>
          <a:bodyPr/>
          <a:lstStyle/>
          <a:p>
            <a:fld id="{C7DE6220-53CB-4C53-9C52-59779993655F}" type="slidenum">
              <a:rPr lang="en-US" smtClean="0"/>
              <a:t>37</a:t>
            </a:fld>
            <a:endParaRPr lang="en-US"/>
          </a:p>
        </p:txBody>
      </p:sp>
    </p:spTree>
    <p:extLst>
      <p:ext uri="{BB962C8B-B14F-4D97-AF65-F5344CB8AC3E}">
        <p14:creationId xmlns:p14="http://schemas.microsoft.com/office/powerpoint/2010/main" val="741147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objectives together form the framework of a Distinctive Character as defined in the Village district statutes (Section 8-2J), which requires zoning commissions to establish regulations that protect this character.</a:t>
            </a:r>
          </a:p>
          <a:p>
            <a:endParaRPr lang="en-US" dirty="0"/>
          </a:p>
          <a:p>
            <a:r>
              <a:rPr lang="en-US" dirty="0"/>
              <a:t>The concept of distinctive character is associated with two concepts; the surrounding landscape and the historic structures within a designated village district.  Yet the range of elements defining “distinctive character” must be interpreted within the seven key statutory authorities of section 8-2J.</a:t>
            </a:r>
          </a:p>
        </p:txBody>
      </p:sp>
      <p:sp>
        <p:nvSpPr>
          <p:cNvPr id="4" name="Slide Number Placeholder 3"/>
          <p:cNvSpPr>
            <a:spLocks noGrp="1"/>
          </p:cNvSpPr>
          <p:nvPr>
            <p:ph type="sldNum" sz="quarter" idx="5"/>
          </p:nvPr>
        </p:nvSpPr>
        <p:spPr/>
        <p:txBody>
          <a:bodyPr/>
          <a:lstStyle/>
          <a:p>
            <a:fld id="{C7DE6220-53CB-4C53-9C52-59779993655F}" type="slidenum">
              <a:rPr lang="en-US" smtClean="0"/>
              <a:t>38</a:t>
            </a:fld>
            <a:endParaRPr lang="en-US"/>
          </a:p>
        </p:txBody>
      </p:sp>
    </p:spTree>
    <p:extLst>
      <p:ext uri="{BB962C8B-B14F-4D97-AF65-F5344CB8AC3E}">
        <p14:creationId xmlns:p14="http://schemas.microsoft.com/office/powerpoint/2010/main" val="4132281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Act 21-29 placed constraints on the use of the word “character” due to concerns the term was being used to exclude protected classes of people seeking affordable housing.  The effect of this legislation effectively qualifies the use of the term “distinctive character” found under Section 8-2J to ensure consistency with the phrase “physical site characteristics” as seen in Section 8-2(b) of the Connecticut zoning enabling statutes.</a:t>
            </a:r>
          </a:p>
          <a:p>
            <a:endParaRPr lang="en-US" dirty="0"/>
          </a:p>
          <a:p>
            <a:r>
              <a:rPr lang="en-US" dirty="0"/>
              <a:t>To avoid misperceptions and maintain consistency with the zoning enabling legislation authorized by PA 21-29, physical site characteristics should be defined by the seven design principles authorized by Section 8-2J. However, in the case of developments that are not proposed in village districts, the term “physical site characteristics” should be explicitly defined in the glossary of the municipal zoning regulations and must address the terms “site work” and “structures.”</a:t>
            </a:r>
          </a:p>
        </p:txBody>
      </p:sp>
      <p:sp>
        <p:nvSpPr>
          <p:cNvPr id="4" name="Slide Number Placeholder 3"/>
          <p:cNvSpPr>
            <a:spLocks noGrp="1"/>
          </p:cNvSpPr>
          <p:nvPr>
            <p:ph type="sldNum" sz="quarter" idx="5"/>
          </p:nvPr>
        </p:nvSpPr>
        <p:spPr/>
        <p:txBody>
          <a:bodyPr/>
          <a:lstStyle/>
          <a:p>
            <a:fld id="{C7DE6220-53CB-4C53-9C52-59779993655F}" type="slidenum">
              <a:rPr lang="en-US" smtClean="0"/>
              <a:t>39</a:t>
            </a:fld>
            <a:endParaRPr lang="en-US"/>
          </a:p>
        </p:txBody>
      </p:sp>
    </p:spTree>
    <p:extLst>
      <p:ext uri="{BB962C8B-B14F-4D97-AF65-F5344CB8AC3E}">
        <p14:creationId xmlns:p14="http://schemas.microsoft.com/office/powerpoint/2010/main" val="22829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contrast to a floating zone, overlay zones supplement and generally do not replace the regulations found in the underlying zone. Overlay zones are often used to address unique environmental or watershed protection concerns that do not align with the base zoning districts. They may exist within one base zone or cover multiple underlying zoning districts within a municipality.</a:t>
            </a:r>
          </a:p>
          <a:p>
            <a:endParaRPr lang="en-US"/>
          </a:p>
          <a:p>
            <a:r>
              <a:rPr lang="en-US"/>
              <a:t>Planned Development zones are created to meet unique housing or economic development needs that are not properly met by the underlying Euclidean zones. Planned Developments create new districts with their own height, bulk, setback and development standards independent of the underlying zone which they replace.</a:t>
            </a:r>
          </a:p>
          <a:p>
            <a:endParaRPr lang="en-US"/>
          </a:p>
        </p:txBody>
      </p:sp>
      <p:sp>
        <p:nvSpPr>
          <p:cNvPr id="4" name="Slide Number Placeholder 3"/>
          <p:cNvSpPr>
            <a:spLocks noGrp="1"/>
          </p:cNvSpPr>
          <p:nvPr>
            <p:ph type="sldNum" sz="quarter" idx="5"/>
          </p:nvPr>
        </p:nvSpPr>
        <p:spPr/>
        <p:txBody>
          <a:bodyPr/>
          <a:lstStyle/>
          <a:p>
            <a:fld id="{C7DE6220-53CB-4C53-9C52-59779993655F}" type="slidenum">
              <a:rPr lang="en-US" smtClean="0"/>
              <a:t>4</a:t>
            </a:fld>
            <a:endParaRPr lang="en-US"/>
          </a:p>
        </p:txBody>
      </p:sp>
    </p:spTree>
    <p:extLst>
      <p:ext uri="{BB962C8B-B14F-4D97-AF65-F5344CB8AC3E}">
        <p14:creationId xmlns:p14="http://schemas.microsoft.com/office/powerpoint/2010/main" val="31552093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1162050"/>
            <a:ext cx="5575300" cy="3136900"/>
          </a:xfrm>
        </p:spPr>
      </p:sp>
      <p:sp>
        <p:nvSpPr>
          <p:cNvPr id="3" name="Notes Placeholder 2"/>
          <p:cNvSpPr>
            <a:spLocks noGrp="1"/>
          </p:cNvSpPr>
          <p:nvPr>
            <p:ph type="body" idx="1"/>
          </p:nvPr>
        </p:nvSpPr>
        <p:spPr/>
        <p:txBody>
          <a:bodyPr/>
          <a:lstStyle/>
          <a:p>
            <a:r>
              <a:rPr lang="en-US" dirty="0"/>
              <a:t>Presented here is a model definition for the term “physical site characteristics” that can be used for any development.  Except for the addition of the term “site work” this definition carries statutory authority since it represents the language establishing the authority of zoning commissions to regulate land uses in Connecticut under Section 8-2 (a) of the Connecticut General Statutes. The advantage of this definition is that it applies to all development  coming before the commission. </a:t>
            </a:r>
          </a:p>
          <a:p>
            <a:endParaRPr lang="en-US" dirty="0"/>
          </a:p>
          <a:p>
            <a:r>
              <a:rPr lang="en-US" dirty="0"/>
              <a:t>However, it is not precise enough to work for development within a village district. In this case, the term physical site characteristics must be based on the seven design principles we previously reviewed. </a:t>
            </a:r>
          </a:p>
          <a:p>
            <a:endParaRPr lang="en-US" dirty="0"/>
          </a:p>
          <a:p>
            <a:r>
              <a:rPr lang="en-US" b="1" dirty="0"/>
              <a:t>Distinctive Characteristics</a:t>
            </a:r>
            <a:r>
              <a:rPr lang="en-US" dirty="0"/>
              <a:t>:  Building layout &amp; orientation with respect to the  neighborhood road network, open space patterns; locally distinctive vistas, and capacity to support compatible landscape and exterior lighting &amp; sign themes including compatible scale, proportion &amp; massing within the village district.</a:t>
            </a:r>
          </a:p>
          <a:p>
            <a:endParaRPr lang="en-US" dirty="0"/>
          </a:p>
        </p:txBody>
      </p:sp>
      <p:sp>
        <p:nvSpPr>
          <p:cNvPr id="4" name="Slide Number Placeholder 3"/>
          <p:cNvSpPr>
            <a:spLocks noGrp="1"/>
          </p:cNvSpPr>
          <p:nvPr>
            <p:ph type="sldNum" sz="quarter" idx="5"/>
          </p:nvPr>
        </p:nvSpPr>
        <p:spPr/>
        <p:txBody>
          <a:bodyPr/>
          <a:lstStyle/>
          <a:p>
            <a:fld id="{C7DE6220-53CB-4C53-9C52-59779993655F}" type="slidenum">
              <a:rPr lang="en-US" smtClean="0"/>
              <a:t>40</a:t>
            </a:fld>
            <a:endParaRPr lang="en-US"/>
          </a:p>
        </p:txBody>
      </p:sp>
    </p:spTree>
    <p:extLst>
      <p:ext uri="{BB962C8B-B14F-4D97-AF65-F5344CB8AC3E}">
        <p14:creationId xmlns:p14="http://schemas.microsoft.com/office/powerpoint/2010/main" val="1800033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71 municipalities that have adopted village district regulations and virtually all have applied them to village/town centers or other areas considered village districts not only in name but by tradition.</a:t>
            </a:r>
          </a:p>
          <a:p>
            <a:endParaRPr lang="en-US" dirty="0"/>
          </a:p>
          <a:p>
            <a:r>
              <a:rPr lang="en-US" dirty="0"/>
              <a:t>Despite the typical applications of 8-2J regulations there are a wide range of other innovative applications including enhancing scenic roadways, support economic development with a flair for design, and even to create a “gateway” zone at the entrance to a community. </a:t>
            </a:r>
          </a:p>
          <a:p>
            <a:endParaRPr lang="en-US" dirty="0"/>
          </a:p>
          <a:p>
            <a:r>
              <a:rPr lang="en-US" dirty="0"/>
              <a:t>There is no legal limitation on how a village district can be applied as long as it adheres to the seven design and planning principles set forth in the village district statutes. For example, strip commercial development areas could be governed by a village district if the area in question had distinctive characteristics. </a:t>
            </a:r>
          </a:p>
        </p:txBody>
      </p:sp>
      <p:sp>
        <p:nvSpPr>
          <p:cNvPr id="4" name="Slide Number Placeholder 3"/>
          <p:cNvSpPr>
            <a:spLocks noGrp="1"/>
          </p:cNvSpPr>
          <p:nvPr>
            <p:ph type="sldNum" sz="quarter" idx="5"/>
          </p:nvPr>
        </p:nvSpPr>
        <p:spPr/>
        <p:txBody>
          <a:bodyPr/>
          <a:lstStyle/>
          <a:p>
            <a:fld id="{C7DE6220-53CB-4C53-9C52-59779993655F}" type="slidenum">
              <a:rPr lang="en-US" smtClean="0"/>
              <a:t>41</a:t>
            </a:fld>
            <a:endParaRPr lang="en-US"/>
          </a:p>
        </p:txBody>
      </p:sp>
    </p:spTree>
    <p:extLst>
      <p:ext uri="{BB962C8B-B14F-4D97-AF65-F5344CB8AC3E}">
        <p14:creationId xmlns:p14="http://schemas.microsoft.com/office/powerpoint/2010/main" val="1577771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Village districts appeal to many Connecticut towns that still have intact village centers. Despite the design benefits they offer, not all municipalities have the resources to manage the regulatory requirements or to acquire architects and certified planners to assist in the review process.</a:t>
            </a:r>
          </a:p>
          <a:p>
            <a:endParaRPr lang="en-US" dirty="0"/>
          </a:p>
          <a:p>
            <a:r>
              <a:rPr lang="en-US" dirty="0"/>
              <a:t>Overlay zones may also be used to implement village districts – an unusual synergistic advantage utilized by Trumbull, allowing for a more deliberative approach to convincing properties to join the village district at some point in the future.</a:t>
            </a:r>
          </a:p>
          <a:p>
            <a:endParaRPr lang="en-US" dirty="0"/>
          </a:p>
          <a:p>
            <a:endParaRPr lang="en-US" dirty="0"/>
          </a:p>
        </p:txBody>
      </p:sp>
      <p:sp>
        <p:nvSpPr>
          <p:cNvPr id="4" name="Slide Number Placeholder 3"/>
          <p:cNvSpPr>
            <a:spLocks noGrp="1"/>
          </p:cNvSpPr>
          <p:nvPr>
            <p:ph type="sldNum" sz="quarter" idx="5"/>
          </p:nvPr>
        </p:nvSpPr>
        <p:spPr/>
        <p:txBody>
          <a:bodyPr/>
          <a:lstStyle/>
          <a:p>
            <a:fld id="{C7DE6220-53CB-4C53-9C52-59779993655F}" type="slidenum">
              <a:rPr lang="en-US" smtClean="0"/>
              <a:t>42</a:t>
            </a:fld>
            <a:endParaRPr lang="en-US"/>
          </a:p>
        </p:txBody>
      </p:sp>
    </p:spTree>
    <p:extLst>
      <p:ext uri="{BB962C8B-B14F-4D97-AF65-F5344CB8AC3E}">
        <p14:creationId xmlns:p14="http://schemas.microsoft.com/office/powerpoint/2010/main" val="4018683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floating zones and overlay zones, village districts can be deployed at virtually any level including as base zones, intra-district overlay zones or for specific areas within one underlying zone.</a:t>
            </a:r>
          </a:p>
        </p:txBody>
      </p:sp>
      <p:sp>
        <p:nvSpPr>
          <p:cNvPr id="4" name="Slide Number Placeholder 3"/>
          <p:cNvSpPr>
            <a:spLocks noGrp="1"/>
          </p:cNvSpPr>
          <p:nvPr>
            <p:ph type="sldNum" sz="quarter" idx="5"/>
          </p:nvPr>
        </p:nvSpPr>
        <p:spPr/>
        <p:txBody>
          <a:bodyPr/>
          <a:lstStyle/>
          <a:p>
            <a:fld id="{C7DE6220-53CB-4C53-9C52-59779993655F}" type="slidenum">
              <a:rPr lang="en-US" smtClean="0"/>
              <a:t>43</a:t>
            </a:fld>
            <a:endParaRPr lang="en-US"/>
          </a:p>
        </p:txBody>
      </p:sp>
    </p:spTree>
    <p:extLst>
      <p:ext uri="{BB962C8B-B14F-4D97-AF65-F5344CB8AC3E}">
        <p14:creationId xmlns:p14="http://schemas.microsoft.com/office/powerpoint/2010/main" val="3687495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Act 98-116 authorized Village Districts in 1998. This authority was modified in 2000 for greater flexibility in design guidelines.  Village district regulations have been upheld by the CT Supreme Court in 2016 in a case involving a village district in Newtown, Connecticut.</a:t>
            </a:r>
          </a:p>
          <a:p>
            <a:endParaRPr lang="en-US" dirty="0"/>
          </a:p>
          <a:p>
            <a:r>
              <a:rPr lang="en-US" dirty="0"/>
              <a:t>More widespread use of village district regulations is limited by several factors including the more detailed review procedures required to address architectural design issues, the availability of architects and AICP planners and the level of community interest in protecting the character of Connecticut’s charming, and in some cases vanishing, village squares and village centers.</a:t>
            </a:r>
          </a:p>
          <a:p>
            <a:endParaRPr lang="en-US" dirty="0"/>
          </a:p>
        </p:txBody>
      </p:sp>
      <p:sp>
        <p:nvSpPr>
          <p:cNvPr id="4" name="Slide Number Placeholder 3"/>
          <p:cNvSpPr>
            <a:spLocks noGrp="1"/>
          </p:cNvSpPr>
          <p:nvPr>
            <p:ph type="sldNum" sz="quarter" idx="5"/>
          </p:nvPr>
        </p:nvSpPr>
        <p:spPr/>
        <p:txBody>
          <a:bodyPr/>
          <a:lstStyle/>
          <a:p>
            <a:fld id="{C7DE6220-53CB-4C53-9C52-59779993655F}" type="slidenum">
              <a:rPr lang="en-US" smtClean="0"/>
              <a:t>44</a:t>
            </a:fld>
            <a:endParaRPr lang="en-US"/>
          </a:p>
        </p:txBody>
      </p:sp>
    </p:spTree>
    <p:extLst>
      <p:ext uri="{BB962C8B-B14F-4D97-AF65-F5344CB8AC3E}">
        <p14:creationId xmlns:p14="http://schemas.microsoft.com/office/powerpoint/2010/main" val="1997833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Village districts have precise design guidelines that apply to any district created under Section 8-2J.  The statutory revisions made in 2000 to the Village District statutes allows the zoning commission to use its Plan of Conservation of Development to guide design decisions in lieu of reliance on the Secretary of the Interior’s Rehabilitation Standards. </a:t>
            </a:r>
            <a:r>
              <a:rPr lang="en-US" b="1" dirty="0"/>
              <a:t>This is a  significant improvement that simplifies the use of the village district design options.</a:t>
            </a:r>
          </a:p>
          <a:p>
            <a:endParaRPr lang="en-US" dirty="0"/>
          </a:p>
          <a:p>
            <a:r>
              <a:rPr lang="en-US" dirty="0"/>
              <a:t>You should know that not all villages in Connecticut are protected by Village District regulations. To achieve greater use of the 8-2J statute, will require increased public participation in the formulation of village district regulations. As a zoning commission you can play an important role in educating your community and fellow commission members on its benefits – both aesthetic as well as economic.</a:t>
            </a:r>
          </a:p>
        </p:txBody>
      </p:sp>
      <p:sp>
        <p:nvSpPr>
          <p:cNvPr id="4" name="Slide Number Placeholder 3"/>
          <p:cNvSpPr>
            <a:spLocks noGrp="1"/>
          </p:cNvSpPr>
          <p:nvPr>
            <p:ph type="sldNum" sz="quarter" idx="5"/>
          </p:nvPr>
        </p:nvSpPr>
        <p:spPr/>
        <p:txBody>
          <a:bodyPr/>
          <a:lstStyle/>
          <a:p>
            <a:fld id="{C7DE6220-53CB-4C53-9C52-59779993655F}" type="slidenum">
              <a:rPr lang="en-US" smtClean="0"/>
              <a:t>45</a:t>
            </a:fld>
            <a:endParaRPr lang="en-US"/>
          </a:p>
        </p:txBody>
      </p:sp>
    </p:spTree>
    <p:extLst>
      <p:ext uri="{BB962C8B-B14F-4D97-AF65-F5344CB8AC3E}">
        <p14:creationId xmlns:p14="http://schemas.microsoft.com/office/powerpoint/2010/main" val="629997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06853"/>
          </a:xfrm>
        </p:spPr>
        <p:txBody>
          <a:bodyPr/>
          <a:lstStyle/>
          <a:p>
            <a:r>
              <a:rPr lang="en-US" dirty="0"/>
              <a:t>Here is a summary table of what we have discussed today. While the special development zones are similar in many respects there are also many differences. One major difference is that floating zones require a two-step legislative approval process and the Planned Development Districts generally require a one step approval process. In contrast, the other special development zones do not. Only floating zones require a tethering procedure.</a:t>
            </a:r>
          </a:p>
          <a:p>
            <a:endParaRPr lang="en-US" dirty="0"/>
          </a:p>
          <a:p>
            <a:r>
              <a:rPr lang="en-US" dirty="0"/>
              <a:t>While Floating zones and PDDs do not require design considerations, many  of the municipalities that use these two special development zones include detailed design standards within the scope of their legislative authority – often in the form of incentives for design or urban design features.</a:t>
            </a:r>
          </a:p>
          <a:p>
            <a:endParaRPr lang="en-US" dirty="0"/>
          </a:p>
          <a:p>
            <a:r>
              <a:rPr lang="en-US" dirty="0"/>
              <a:t>In all cases, the Plan of Conservation and Development is an important planning tool to implement special development zones across Connecticut. </a:t>
            </a:r>
            <a:r>
              <a:rPr lang="en-US" b="1" i="1" dirty="0"/>
              <a:t>Behind all these special development techniques is the need to customize the regulations to meet neighborhood compatibility.</a:t>
            </a:r>
          </a:p>
          <a:p>
            <a:endParaRPr lang="en-US" dirty="0"/>
          </a:p>
          <a:p>
            <a:r>
              <a:rPr lang="en-US" dirty="0"/>
              <a:t>We have learned that village districts are uniquely authorized to address architectural, landscaping and viewshed issues.  We have also learned that floating zones have created standards that fall within their legislative authority to negotiate design conscious development outside of traditional zoning and special permit procedures.</a:t>
            </a:r>
          </a:p>
        </p:txBody>
      </p:sp>
      <p:sp>
        <p:nvSpPr>
          <p:cNvPr id="4" name="Slide Number Placeholder 3"/>
          <p:cNvSpPr>
            <a:spLocks noGrp="1"/>
          </p:cNvSpPr>
          <p:nvPr>
            <p:ph type="sldNum" sz="quarter" idx="5"/>
          </p:nvPr>
        </p:nvSpPr>
        <p:spPr/>
        <p:txBody>
          <a:bodyPr/>
          <a:lstStyle/>
          <a:p>
            <a:fld id="{C7DE6220-53CB-4C53-9C52-59779993655F}" type="slidenum">
              <a:rPr lang="en-US" smtClean="0"/>
              <a:t>46</a:t>
            </a:fld>
            <a:endParaRPr lang="en-US"/>
          </a:p>
        </p:txBody>
      </p:sp>
    </p:spTree>
    <p:extLst>
      <p:ext uri="{BB962C8B-B14F-4D97-AF65-F5344CB8AC3E}">
        <p14:creationId xmlns:p14="http://schemas.microsoft.com/office/powerpoint/2010/main" val="3366520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development zones are important tools to address developments that do easily fit into Euclidean zoning. Concerns with uniformity of zoning rules within a district have been replaced with concerns with inter-district compatibility  including appropriate buffers, setbacks, traffic issues and infrastructure impacts.</a:t>
            </a:r>
          </a:p>
          <a:p>
            <a:endParaRPr lang="en-US" dirty="0"/>
          </a:p>
          <a:p>
            <a:r>
              <a:rPr lang="en-US" dirty="0"/>
              <a:t>Overlay zones are an important tool to protect natural resources and their widespread popularity is an indication that many zoning commissions now recognize their </a:t>
            </a:r>
            <a:r>
              <a:rPr lang="en-US" dirty="0" err="1"/>
              <a:t>responsbility</a:t>
            </a:r>
            <a:r>
              <a:rPr lang="en-US" dirty="0"/>
              <a:t> to address sustainable patterns of development.</a:t>
            </a:r>
          </a:p>
          <a:p>
            <a:endParaRPr lang="en-US" dirty="0"/>
          </a:p>
        </p:txBody>
      </p:sp>
      <p:sp>
        <p:nvSpPr>
          <p:cNvPr id="4" name="Slide Number Placeholder 3"/>
          <p:cNvSpPr>
            <a:spLocks noGrp="1"/>
          </p:cNvSpPr>
          <p:nvPr>
            <p:ph type="sldNum" sz="quarter" idx="5"/>
          </p:nvPr>
        </p:nvSpPr>
        <p:spPr/>
        <p:txBody>
          <a:bodyPr/>
          <a:lstStyle/>
          <a:p>
            <a:fld id="{C7DE6220-53CB-4C53-9C52-59779993655F}" type="slidenum">
              <a:rPr lang="en-US" smtClean="0"/>
              <a:t>47</a:t>
            </a:fld>
            <a:endParaRPr lang="en-US"/>
          </a:p>
        </p:txBody>
      </p:sp>
    </p:spTree>
    <p:extLst>
      <p:ext uri="{BB962C8B-B14F-4D97-AF65-F5344CB8AC3E}">
        <p14:creationId xmlns:p14="http://schemas.microsoft.com/office/powerpoint/2010/main" val="3738581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let’s now forget the cross fertilization occurring between these four special development zones. An overlay zone can be deployed as a floating zone; a village district can be deployed as an overlay zone and a planned development district can be deployed through a special permit.  These permutations of zoning techniques reflect the growing awareness that Euclidean zoning, while still an integral part of all zoning regulations, do not have the flexibility to solve more complex, large scale and mixed use development proposals.</a:t>
            </a:r>
          </a:p>
        </p:txBody>
      </p:sp>
      <p:sp>
        <p:nvSpPr>
          <p:cNvPr id="4" name="Slide Number Placeholder 3"/>
          <p:cNvSpPr>
            <a:spLocks noGrp="1"/>
          </p:cNvSpPr>
          <p:nvPr>
            <p:ph type="sldNum" sz="quarter" idx="5"/>
          </p:nvPr>
        </p:nvSpPr>
        <p:spPr/>
        <p:txBody>
          <a:bodyPr/>
          <a:lstStyle/>
          <a:p>
            <a:fld id="{C7DE6220-53CB-4C53-9C52-59779993655F}" type="slidenum">
              <a:rPr lang="en-US" smtClean="0"/>
              <a:t>48</a:t>
            </a:fld>
            <a:endParaRPr lang="en-US"/>
          </a:p>
        </p:txBody>
      </p:sp>
    </p:spTree>
    <p:extLst>
      <p:ext uri="{BB962C8B-B14F-4D97-AF65-F5344CB8AC3E}">
        <p14:creationId xmlns:p14="http://schemas.microsoft.com/office/powerpoint/2010/main" val="3698370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learn more about special development zones from numerous short articles relevant to Connecticut’s zoning commissioners. </a:t>
            </a:r>
          </a:p>
          <a:p>
            <a:endParaRPr lang="en-US" dirty="0"/>
          </a:p>
          <a:p>
            <a:r>
              <a:rPr lang="en-US" dirty="0"/>
              <a:t>Thanks for attending and we hope this one-hour training session gave you a basic orientation to innovative approaches to managing land development in your municipality.</a:t>
            </a:r>
          </a:p>
          <a:p>
            <a:endParaRPr lang="en-US" dirty="0"/>
          </a:p>
          <a:p>
            <a:r>
              <a:rPr lang="en-US" dirty="0"/>
              <a:t>You can also accessed all of the land use training presentations available to planning and zoning commission and zoning board of appeals members at the following </a:t>
            </a:r>
            <a:r>
              <a:rPr lang="en-US" dirty="0" err="1"/>
              <a:t>WestCOG</a:t>
            </a:r>
            <a:r>
              <a:rPr lang="en-US" dirty="0"/>
              <a:t> website.</a:t>
            </a:r>
          </a:p>
          <a:p>
            <a:r>
              <a:rPr lang="en-US" dirty="0"/>
              <a:t>https://westcog.org/land-use-commissioner-trainings/</a:t>
            </a:r>
          </a:p>
        </p:txBody>
      </p:sp>
      <p:sp>
        <p:nvSpPr>
          <p:cNvPr id="4" name="Slide Number Placeholder 3"/>
          <p:cNvSpPr>
            <a:spLocks noGrp="1"/>
          </p:cNvSpPr>
          <p:nvPr>
            <p:ph type="sldNum" sz="quarter" idx="5"/>
          </p:nvPr>
        </p:nvSpPr>
        <p:spPr/>
        <p:txBody>
          <a:bodyPr/>
          <a:lstStyle/>
          <a:p>
            <a:fld id="{C7DE6220-53CB-4C53-9C52-59779993655F}" type="slidenum">
              <a:rPr lang="en-US" smtClean="0"/>
              <a:t>49</a:t>
            </a:fld>
            <a:endParaRPr lang="en-US"/>
          </a:p>
        </p:txBody>
      </p:sp>
    </p:spTree>
    <p:extLst>
      <p:ext uri="{BB962C8B-B14F-4D97-AF65-F5344CB8AC3E}">
        <p14:creationId xmlns:p14="http://schemas.microsoft.com/office/powerpoint/2010/main" val="1862925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Village districts is the fourth special development zone we will discuss today. Unlike the other special development zones, village districts created under Section 8-2J of the Connecticut General Statutes are subject to landscaping, building design and architectural review standards. They may be adopted as overlay zones or as a replacement for existing zoning districts where village character or special architectural or landscape design are desirable features to be protected.</a:t>
            </a:r>
          </a:p>
        </p:txBody>
      </p:sp>
      <p:sp>
        <p:nvSpPr>
          <p:cNvPr id="4" name="Slide Number Placeholder 3"/>
          <p:cNvSpPr>
            <a:spLocks noGrp="1"/>
          </p:cNvSpPr>
          <p:nvPr>
            <p:ph type="sldNum" sz="quarter" idx="5"/>
          </p:nvPr>
        </p:nvSpPr>
        <p:spPr/>
        <p:txBody>
          <a:bodyPr/>
          <a:lstStyle/>
          <a:p>
            <a:fld id="{C7DE6220-53CB-4C53-9C52-59779993655F}" type="slidenum">
              <a:rPr lang="en-US" smtClean="0"/>
              <a:t>5</a:t>
            </a:fld>
            <a:endParaRPr lang="en-US"/>
          </a:p>
        </p:txBody>
      </p:sp>
    </p:spTree>
    <p:extLst>
      <p:ext uri="{BB962C8B-B14F-4D97-AF65-F5344CB8AC3E}">
        <p14:creationId xmlns:p14="http://schemas.microsoft.com/office/powerpoint/2010/main" val="349191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8457"/>
            <a:ext cx="5732949" cy="3808619"/>
          </a:xfrm>
        </p:spPr>
        <p:txBody>
          <a:bodyPr/>
          <a:lstStyle/>
          <a:p>
            <a:r>
              <a:rPr lang="en-US" dirty="0"/>
              <a:t>The Connecticut legislature authorized the use of zoning in 1925. In 1959 when Euclidean zoning was modified to allow for special permit uses within any given zoning district. The zoning enabling act of 1925 did not provide for any incompatible uses but it soon became apparent that some uses might be compatible if they were managed under special permit standards. Soon other innovations emerged with the National Flood Insurance Program in 1968 creating floodplain zones. In 1969 the CT Supreme Court upheld the use of floating zones in Stamford and then in 1985 the legislature enabled the use of overlay zones to expand its use beyond that limited to the coastal zone management program. </a:t>
            </a:r>
          </a:p>
          <a:p>
            <a:r>
              <a:rPr lang="en-US" dirty="0"/>
              <a:t>In 1998 the legislature added village districts as a new zoning tool to expand architectural protections from the exclusive domain of historic districts to be a tool for innovative village and urban design.  Nine years later incentive housing overlay zones were added to the list of special development techniques. In 2013 the CT Supreme Court put guard rails on some special development practices in the Mackenzie case to ensure the  principles of uniformity – otherwise known as the equal protection act – were complied with.</a:t>
            </a:r>
          </a:p>
          <a:p>
            <a:endParaRPr lang="en-US" dirty="0"/>
          </a:p>
          <a:p>
            <a:r>
              <a:rPr lang="en-US" dirty="0"/>
              <a:t>In 2021 the legislature codified  the CT Supreme Court’s holding that floating zones are a valid zoning tool. We will go into more detail on a number of these important laws during this training sessions.</a:t>
            </a:r>
          </a:p>
        </p:txBody>
      </p:sp>
      <p:sp>
        <p:nvSpPr>
          <p:cNvPr id="4" name="Slide Number Placeholder 3"/>
          <p:cNvSpPr>
            <a:spLocks noGrp="1"/>
          </p:cNvSpPr>
          <p:nvPr>
            <p:ph type="sldNum" sz="quarter" idx="5"/>
          </p:nvPr>
        </p:nvSpPr>
        <p:spPr/>
        <p:txBody>
          <a:bodyPr/>
          <a:lstStyle/>
          <a:p>
            <a:pPr defTabSz="931774">
              <a:defRPr/>
            </a:pPr>
            <a:fld id="{89E3F049-54A9-4E04-982E-43FF3D559508}"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354703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diagram provides a bird’s eye view of how zoning has evolved over the last  100 years. When the zoning enabling act was adopted in Connecticut there were only two types of land uses – those that were permitted and those that were prohibited in any given district.  Because the world is not black and white and has shades of gray, in 1959 the legislature authorized the use of special permits to address uses that could be compatible within any given zone and meet the uniformity rule, provided they meet more exacting conditions of compatibility. </a:t>
            </a:r>
          </a:p>
          <a:p>
            <a:endParaRPr lang="en-US"/>
          </a:p>
          <a:p>
            <a:r>
              <a:rPr lang="en-US"/>
              <a:t>As we discussed a few minutes ago, by 1969 the floating zone emerged as a flexible zoning tool that enabled a more negotiated approach to large scale development. Since then, we have seen the use of master plans used to design specific districts using the flexibility of floating zone techniques.</a:t>
            </a:r>
          </a:p>
          <a:p>
            <a:endParaRPr lang="en-US"/>
          </a:p>
          <a:p>
            <a:r>
              <a:rPr lang="en-US"/>
              <a:t>The point to be emphasized here is that the uniformity rule – the principle that like uses are treated equally – has lost much of its historic meaning. Planned zoning districts, like floating zones, have landed and created new independent zones that are not judged for consistency with the zones they replace – merely for  consistency within the ones they have now created.</a:t>
            </a:r>
          </a:p>
        </p:txBody>
      </p:sp>
      <p:sp>
        <p:nvSpPr>
          <p:cNvPr id="4" name="Slide Number Placeholder 3"/>
          <p:cNvSpPr>
            <a:spLocks noGrp="1"/>
          </p:cNvSpPr>
          <p:nvPr>
            <p:ph type="sldNum" sz="quarter" idx="5"/>
          </p:nvPr>
        </p:nvSpPr>
        <p:spPr/>
        <p:txBody>
          <a:bodyPr/>
          <a:lstStyle/>
          <a:p>
            <a:fld id="{C7DE6220-53CB-4C53-9C52-59779993655F}" type="slidenum">
              <a:rPr lang="en-US" smtClean="0"/>
              <a:t>7</a:t>
            </a:fld>
            <a:endParaRPr lang="en-US"/>
          </a:p>
        </p:txBody>
      </p:sp>
    </p:spTree>
    <p:extLst>
      <p:ext uri="{BB962C8B-B14F-4D97-AF65-F5344CB8AC3E}">
        <p14:creationId xmlns:p14="http://schemas.microsoft.com/office/powerpoint/2010/main" val="169490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733098" cy="4198621"/>
          </a:xfrm>
        </p:spPr>
        <p:txBody>
          <a:bodyPr/>
          <a:lstStyle/>
          <a:p>
            <a:r>
              <a:rPr lang="en-US" dirty="0"/>
              <a:t>Today, Connecticut’s zoning commissions have five key special development tools to address proposals that have inter-district and/or intra-district impacts not effectively addressed by traditional Euclidean zoning.  These five special development zones are not equally well used across Connecticut. The most common tool is the special permit which is near universally used by all zoning commissions. This slide shows the number of zones that exist in Connecticut for each type of special development district – not the number of municipalities that use them.  There are 61 municipalities with 102 floating zones; 51 municipalities with 70 PDDs; 73 municipalities with 106 village districts and139 municipalities with 421 overlay zones.</a:t>
            </a:r>
          </a:p>
          <a:p>
            <a:endParaRPr lang="en-US" dirty="0"/>
          </a:p>
          <a:p>
            <a:r>
              <a:rPr lang="en-US" dirty="0"/>
              <a:t>While each of these five tools has distinct regulatory and legal applications many of them bleed into each other based on the specific way in which tool is applied. The important point to understand is that there are many examples where these tools are used jointly to achieve specific objectives. For example, there are thirty-two municipalities that have adopted a village district regulation as an overlay zone rather than as a separate base zone.  Similarly, one municipality provides planned developments through an overlay zone. We will discuss some of the strengths and limitations of these zoning tools in our discussions of each special development approach.  It is important to remember that with the exception of special permit driven development strategies, all of the four zoning tools require changes to the zoning regulations and the zoning map.</a:t>
            </a:r>
          </a:p>
          <a:p>
            <a:endParaRPr lang="en-US" dirty="0"/>
          </a:p>
        </p:txBody>
      </p:sp>
      <p:sp>
        <p:nvSpPr>
          <p:cNvPr id="4" name="Slide Number Placeholder 3"/>
          <p:cNvSpPr>
            <a:spLocks noGrp="1"/>
          </p:cNvSpPr>
          <p:nvPr>
            <p:ph type="sldNum" sz="quarter" idx="5"/>
          </p:nvPr>
        </p:nvSpPr>
        <p:spPr/>
        <p:txBody>
          <a:bodyPr/>
          <a:lstStyle/>
          <a:p>
            <a:fld id="{C7DE6220-53CB-4C53-9C52-59779993655F}" type="slidenum">
              <a:rPr lang="en-US" smtClean="0"/>
              <a:t>8</a:t>
            </a:fld>
            <a:endParaRPr lang="en-US"/>
          </a:p>
        </p:txBody>
      </p:sp>
    </p:spTree>
    <p:extLst>
      <p:ext uri="{BB962C8B-B14F-4D97-AF65-F5344CB8AC3E}">
        <p14:creationId xmlns:p14="http://schemas.microsoft.com/office/powerpoint/2010/main" val="1497996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for the answer to the question raised on the previous slide. All five zoning strategies overcome the requirement of the uniformity rule. As you can see from Section 8-2 of the Connecticut General Statutes the uniformity rule requires each class of buildings, structures or use of the land throughout the district to be uniform.  The only exception to that rule is the special permit process.</a:t>
            </a:r>
          </a:p>
          <a:p>
            <a:endParaRPr lang="en-US"/>
          </a:p>
          <a:p>
            <a:r>
              <a:rPr lang="en-US"/>
              <a:t>Since the four special development techniques constitute a change of zoning district, the creation of a new district or a modification of the underlying base zoning district, they have been held to be consistent with the uniformity rule as long as these districts are created in the public interest. </a:t>
            </a:r>
          </a:p>
        </p:txBody>
      </p:sp>
      <p:sp>
        <p:nvSpPr>
          <p:cNvPr id="4" name="Slide Number Placeholder 3"/>
          <p:cNvSpPr>
            <a:spLocks noGrp="1"/>
          </p:cNvSpPr>
          <p:nvPr>
            <p:ph type="sldNum" sz="quarter" idx="5"/>
          </p:nvPr>
        </p:nvSpPr>
        <p:spPr/>
        <p:txBody>
          <a:bodyPr/>
          <a:lstStyle/>
          <a:p>
            <a:fld id="{C7DE6220-53CB-4C53-9C52-59779993655F}" type="slidenum">
              <a:rPr lang="en-US" smtClean="0"/>
              <a:t>9</a:t>
            </a:fld>
            <a:endParaRPr lang="en-US"/>
          </a:p>
        </p:txBody>
      </p:sp>
    </p:spTree>
    <p:extLst>
      <p:ext uri="{BB962C8B-B14F-4D97-AF65-F5344CB8AC3E}">
        <p14:creationId xmlns:p14="http://schemas.microsoft.com/office/powerpoint/2010/main" val="95885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67CE-D88B-D2CD-2851-9592498E38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AA4585-EC68-94E7-32EC-885AAC950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A3C0D-23F2-66AC-D4BC-39465E3F7463}"/>
              </a:ext>
            </a:extLst>
          </p:cNvPr>
          <p:cNvSpPr>
            <a:spLocks noGrp="1"/>
          </p:cNvSpPr>
          <p:nvPr>
            <p:ph type="dt" sz="half" idx="10"/>
          </p:nvPr>
        </p:nvSpPr>
        <p:spPr/>
        <p:txBody>
          <a:bodyPr/>
          <a:lstStyle/>
          <a:p>
            <a:fld id="{D2AF5B18-2863-4DD0-80EF-9378E435C915}" type="datetimeFigureOut">
              <a:rPr lang="en-US" smtClean="0"/>
              <a:t>6/23/2025</a:t>
            </a:fld>
            <a:endParaRPr lang="en-US"/>
          </a:p>
        </p:txBody>
      </p:sp>
      <p:sp>
        <p:nvSpPr>
          <p:cNvPr id="5" name="Footer Placeholder 4">
            <a:extLst>
              <a:ext uri="{FF2B5EF4-FFF2-40B4-BE49-F238E27FC236}">
                <a16:creationId xmlns:a16="http://schemas.microsoft.com/office/drawing/2014/main" id="{8888B8B4-7586-AF54-B91F-0381F86A0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2079B-0F2E-D60D-75F3-C8AA933FC419}"/>
              </a:ext>
            </a:extLst>
          </p:cNvPr>
          <p:cNvSpPr>
            <a:spLocks noGrp="1"/>
          </p:cNvSpPr>
          <p:nvPr>
            <p:ph type="sldNum" sz="quarter" idx="12"/>
          </p:nvPr>
        </p:nvSpPr>
        <p:spPr/>
        <p:txBody>
          <a:bodyPr/>
          <a:lstStyle/>
          <a:p>
            <a:fld id="{E62043E1-D7EC-400A-B6BA-DD314B339AE4}" type="slidenum">
              <a:rPr lang="en-US" smtClean="0"/>
              <a:t>‹#›</a:t>
            </a:fld>
            <a:endParaRPr lang="en-US"/>
          </a:p>
        </p:txBody>
      </p:sp>
    </p:spTree>
    <p:extLst>
      <p:ext uri="{BB962C8B-B14F-4D97-AF65-F5344CB8AC3E}">
        <p14:creationId xmlns:p14="http://schemas.microsoft.com/office/powerpoint/2010/main" val="873534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4CBB-6F52-A7D1-A556-B60DA15FDE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37ED0E-8607-93A5-173D-5BC512B13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DEE61-23C3-06F4-58E3-CD21AD156DE7}"/>
              </a:ext>
            </a:extLst>
          </p:cNvPr>
          <p:cNvSpPr>
            <a:spLocks noGrp="1"/>
          </p:cNvSpPr>
          <p:nvPr>
            <p:ph type="dt" sz="half" idx="10"/>
          </p:nvPr>
        </p:nvSpPr>
        <p:spPr/>
        <p:txBody>
          <a:bodyPr/>
          <a:lstStyle/>
          <a:p>
            <a:fld id="{D2AF5B18-2863-4DD0-80EF-9378E435C915}" type="datetimeFigureOut">
              <a:rPr lang="en-US" smtClean="0"/>
              <a:t>6/23/2025</a:t>
            </a:fld>
            <a:endParaRPr lang="en-US"/>
          </a:p>
        </p:txBody>
      </p:sp>
      <p:sp>
        <p:nvSpPr>
          <p:cNvPr id="5" name="Footer Placeholder 4">
            <a:extLst>
              <a:ext uri="{FF2B5EF4-FFF2-40B4-BE49-F238E27FC236}">
                <a16:creationId xmlns:a16="http://schemas.microsoft.com/office/drawing/2014/main" id="{BC7AD2D3-7B3D-0DEF-8458-3D68C2281D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89250-C87F-A9AD-A59C-3A16EEFCC37E}"/>
              </a:ext>
            </a:extLst>
          </p:cNvPr>
          <p:cNvSpPr>
            <a:spLocks noGrp="1"/>
          </p:cNvSpPr>
          <p:nvPr>
            <p:ph type="sldNum" sz="quarter" idx="12"/>
          </p:nvPr>
        </p:nvSpPr>
        <p:spPr/>
        <p:txBody>
          <a:bodyPr/>
          <a:lstStyle/>
          <a:p>
            <a:fld id="{E62043E1-D7EC-400A-B6BA-DD314B339AE4}" type="slidenum">
              <a:rPr lang="en-US" smtClean="0"/>
              <a:t>‹#›</a:t>
            </a:fld>
            <a:endParaRPr lang="en-US"/>
          </a:p>
        </p:txBody>
      </p:sp>
    </p:spTree>
    <p:extLst>
      <p:ext uri="{BB962C8B-B14F-4D97-AF65-F5344CB8AC3E}">
        <p14:creationId xmlns:p14="http://schemas.microsoft.com/office/powerpoint/2010/main" val="1143512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CC155D-820D-28AF-88D1-1695D828D0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3DC7F4-14B5-64FD-7E09-453DE722A2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0476-22EE-11DA-E8BD-7C07D363C093}"/>
              </a:ext>
            </a:extLst>
          </p:cNvPr>
          <p:cNvSpPr>
            <a:spLocks noGrp="1"/>
          </p:cNvSpPr>
          <p:nvPr>
            <p:ph type="dt" sz="half" idx="10"/>
          </p:nvPr>
        </p:nvSpPr>
        <p:spPr/>
        <p:txBody>
          <a:bodyPr/>
          <a:lstStyle/>
          <a:p>
            <a:fld id="{D2AF5B18-2863-4DD0-80EF-9378E435C915}" type="datetimeFigureOut">
              <a:rPr lang="en-US" smtClean="0"/>
              <a:t>6/23/2025</a:t>
            </a:fld>
            <a:endParaRPr lang="en-US"/>
          </a:p>
        </p:txBody>
      </p:sp>
      <p:sp>
        <p:nvSpPr>
          <p:cNvPr id="5" name="Footer Placeholder 4">
            <a:extLst>
              <a:ext uri="{FF2B5EF4-FFF2-40B4-BE49-F238E27FC236}">
                <a16:creationId xmlns:a16="http://schemas.microsoft.com/office/drawing/2014/main" id="{9E9B9171-B628-08AE-0DCE-E2BDD632C9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CACBB-8622-578C-69ED-F8885FCAABD3}"/>
              </a:ext>
            </a:extLst>
          </p:cNvPr>
          <p:cNvSpPr>
            <a:spLocks noGrp="1"/>
          </p:cNvSpPr>
          <p:nvPr>
            <p:ph type="sldNum" sz="quarter" idx="12"/>
          </p:nvPr>
        </p:nvSpPr>
        <p:spPr/>
        <p:txBody>
          <a:bodyPr/>
          <a:lstStyle/>
          <a:p>
            <a:fld id="{E62043E1-D7EC-400A-B6BA-DD314B339AE4}" type="slidenum">
              <a:rPr lang="en-US" smtClean="0"/>
              <a:t>‹#›</a:t>
            </a:fld>
            <a:endParaRPr lang="en-US"/>
          </a:p>
        </p:txBody>
      </p:sp>
    </p:spTree>
    <p:extLst>
      <p:ext uri="{BB962C8B-B14F-4D97-AF65-F5344CB8AC3E}">
        <p14:creationId xmlns:p14="http://schemas.microsoft.com/office/powerpoint/2010/main" val="415530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9108-03D3-125F-3B59-6D00013D1F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C9491C-69E0-C33C-A687-9C20CE5FE1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9BD25-1648-000F-4306-162A5B3BEBCF}"/>
              </a:ext>
            </a:extLst>
          </p:cNvPr>
          <p:cNvSpPr>
            <a:spLocks noGrp="1"/>
          </p:cNvSpPr>
          <p:nvPr>
            <p:ph type="dt" sz="half" idx="10"/>
          </p:nvPr>
        </p:nvSpPr>
        <p:spPr/>
        <p:txBody>
          <a:bodyPr/>
          <a:lstStyle/>
          <a:p>
            <a:fld id="{D2AF5B18-2863-4DD0-80EF-9378E435C915}" type="datetimeFigureOut">
              <a:rPr lang="en-US" smtClean="0"/>
              <a:t>6/23/2025</a:t>
            </a:fld>
            <a:endParaRPr lang="en-US"/>
          </a:p>
        </p:txBody>
      </p:sp>
      <p:sp>
        <p:nvSpPr>
          <p:cNvPr id="5" name="Footer Placeholder 4">
            <a:extLst>
              <a:ext uri="{FF2B5EF4-FFF2-40B4-BE49-F238E27FC236}">
                <a16:creationId xmlns:a16="http://schemas.microsoft.com/office/drawing/2014/main" id="{1C597A34-C1B5-5077-153E-51546E1BE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6DFAAE-7006-1ED5-4CD9-3F3D8E678404}"/>
              </a:ext>
            </a:extLst>
          </p:cNvPr>
          <p:cNvSpPr>
            <a:spLocks noGrp="1"/>
          </p:cNvSpPr>
          <p:nvPr>
            <p:ph type="sldNum" sz="quarter" idx="12"/>
          </p:nvPr>
        </p:nvSpPr>
        <p:spPr/>
        <p:txBody>
          <a:bodyPr/>
          <a:lstStyle/>
          <a:p>
            <a:fld id="{E62043E1-D7EC-400A-B6BA-DD314B339AE4}" type="slidenum">
              <a:rPr lang="en-US" smtClean="0"/>
              <a:t>‹#›</a:t>
            </a:fld>
            <a:endParaRPr lang="en-US"/>
          </a:p>
        </p:txBody>
      </p:sp>
    </p:spTree>
    <p:extLst>
      <p:ext uri="{BB962C8B-B14F-4D97-AF65-F5344CB8AC3E}">
        <p14:creationId xmlns:p14="http://schemas.microsoft.com/office/powerpoint/2010/main" val="245579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3183-7678-E45A-39FA-01F81EFEF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4F350E-4167-DF7C-B2A3-99EA498169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3BAA26-4282-842D-8353-2C40B08EA942}"/>
              </a:ext>
            </a:extLst>
          </p:cNvPr>
          <p:cNvSpPr>
            <a:spLocks noGrp="1"/>
          </p:cNvSpPr>
          <p:nvPr>
            <p:ph type="dt" sz="half" idx="10"/>
          </p:nvPr>
        </p:nvSpPr>
        <p:spPr/>
        <p:txBody>
          <a:bodyPr/>
          <a:lstStyle/>
          <a:p>
            <a:fld id="{D2AF5B18-2863-4DD0-80EF-9378E435C915}" type="datetimeFigureOut">
              <a:rPr lang="en-US" smtClean="0"/>
              <a:t>6/23/2025</a:t>
            </a:fld>
            <a:endParaRPr lang="en-US"/>
          </a:p>
        </p:txBody>
      </p:sp>
      <p:sp>
        <p:nvSpPr>
          <p:cNvPr id="5" name="Footer Placeholder 4">
            <a:extLst>
              <a:ext uri="{FF2B5EF4-FFF2-40B4-BE49-F238E27FC236}">
                <a16:creationId xmlns:a16="http://schemas.microsoft.com/office/drawing/2014/main" id="{B21BCB39-8AEA-D218-EC43-F25822295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46A9F-2087-F253-A87F-1C2F56D0F248}"/>
              </a:ext>
            </a:extLst>
          </p:cNvPr>
          <p:cNvSpPr>
            <a:spLocks noGrp="1"/>
          </p:cNvSpPr>
          <p:nvPr>
            <p:ph type="sldNum" sz="quarter" idx="12"/>
          </p:nvPr>
        </p:nvSpPr>
        <p:spPr/>
        <p:txBody>
          <a:bodyPr/>
          <a:lstStyle/>
          <a:p>
            <a:fld id="{E62043E1-D7EC-400A-B6BA-DD314B339AE4}" type="slidenum">
              <a:rPr lang="en-US" smtClean="0"/>
              <a:t>‹#›</a:t>
            </a:fld>
            <a:endParaRPr lang="en-US"/>
          </a:p>
        </p:txBody>
      </p:sp>
    </p:spTree>
    <p:extLst>
      <p:ext uri="{BB962C8B-B14F-4D97-AF65-F5344CB8AC3E}">
        <p14:creationId xmlns:p14="http://schemas.microsoft.com/office/powerpoint/2010/main" val="3439870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A2BA-9522-8BA5-51E5-C0FDD895E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D81996-F086-7599-BA14-10E745470C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318239-BA77-A4D9-52D8-226A9E6781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E101EB-7481-9551-A674-ECA2E4F38760}"/>
              </a:ext>
            </a:extLst>
          </p:cNvPr>
          <p:cNvSpPr>
            <a:spLocks noGrp="1"/>
          </p:cNvSpPr>
          <p:nvPr>
            <p:ph type="dt" sz="half" idx="10"/>
          </p:nvPr>
        </p:nvSpPr>
        <p:spPr/>
        <p:txBody>
          <a:bodyPr/>
          <a:lstStyle/>
          <a:p>
            <a:fld id="{D2AF5B18-2863-4DD0-80EF-9378E435C915}" type="datetimeFigureOut">
              <a:rPr lang="en-US" smtClean="0"/>
              <a:t>6/23/2025</a:t>
            </a:fld>
            <a:endParaRPr lang="en-US"/>
          </a:p>
        </p:txBody>
      </p:sp>
      <p:sp>
        <p:nvSpPr>
          <p:cNvPr id="6" name="Footer Placeholder 5">
            <a:extLst>
              <a:ext uri="{FF2B5EF4-FFF2-40B4-BE49-F238E27FC236}">
                <a16:creationId xmlns:a16="http://schemas.microsoft.com/office/drawing/2014/main" id="{BBAFD3EA-02B3-CA39-49B2-2419DC09E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C35CC3-3B04-B844-58CB-8F4625DED358}"/>
              </a:ext>
            </a:extLst>
          </p:cNvPr>
          <p:cNvSpPr>
            <a:spLocks noGrp="1"/>
          </p:cNvSpPr>
          <p:nvPr>
            <p:ph type="sldNum" sz="quarter" idx="12"/>
          </p:nvPr>
        </p:nvSpPr>
        <p:spPr/>
        <p:txBody>
          <a:bodyPr/>
          <a:lstStyle/>
          <a:p>
            <a:fld id="{E62043E1-D7EC-400A-B6BA-DD314B339AE4}" type="slidenum">
              <a:rPr lang="en-US" smtClean="0"/>
              <a:t>‹#›</a:t>
            </a:fld>
            <a:endParaRPr lang="en-US"/>
          </a:p>
        </p:txBody>
      </p:sp>
    </p:spTree>
    <p:extLst>
      <p:ext uri="{BB962C8B-B14F-4D97-AF65-F5344CB8AC3E}">
        <p14:creationId xmlns:p14="http://schemas.microsoft.com/office/powerpoint/2010/main" val="2079454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69A94-8E38-AF4F-DD01-D1C6CCADD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211382-0EC9-5A04-775B-0525B269D2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1092EF-D975-742A-DC87-1270FB680C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56097B-E903-8DD4-89FC-9A97B427D4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047189-81C0-482B-984F-6DAE4FE56E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5635D9-68FD-72A2-62C1-BC8EC316DCC3}"/>
              </a:ext>
            </a:extLst>
          </p:cNvPr>
          <p:cNvSpPr>
            <a:spLocks noGrp="1"/>
          </p:cNvSpPr>
          <p:nvPr>
            <p:ph type="dt" sz="half" idx="10"/>
          </p:nvPr>
        </p:nvSpPr>
        <p:spPr/>
        <p:txBody>
          <a:bodyPr/>
          <a:lstStyle/>
          <a:p>
            <a:fld id="{D2AF5B18-2863-4DD0-80EF-9378E435C915}" type="datetimeFigureOut">
              <a:rPr lang="en-US" smtClean="0"/>
              <a:t>6/23/2025</a:t>
            </a:fld>
            <a:endParaRPr lang="en-US"/>
          </a:p>
        </p:txBody>
      </p:sp>
      <p:sp>
        <p:nvSpPr>
          <p:cNvPr id="8" name="Footer Placeholder 7">
            <a:extLst>
              <a:ext uri="{FF2B5EF4-FFF2-40B4-BE49-F238E27FC236}">
                <a16:creationId xmlns:a16="http://schemas.microsoft.com/office/drawing/2014/main" id="{E4D83F14-6159-FD9C-C91F-DA0A231CA5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EF1E8A-17EE-A904-AB2B-C3552B3C799F}"/>
              </a:ext>
            </a:extLst>
          </p:cNvPr>
          <p:cNvSpPr>
            <a:spLocks noGrp="1"/>
          </p:cNvSpPr>
          <p:nvPr>
            <p:ph type="sldNum" sz="quarter" idx="12"/>
          </p:nvPr>
        </p:nvSpPr>
        <p:spPr/>
        <p:txBody>
          <a:bodyPr/>
          <a:lstStyle/>
          <a:p>
            <a:fld id="{E62043E1-D7EC-400A-B6BA-DD314B339AE4}" type="slidenum">
              <a:rPr lang="en-US" smtClean="0"/>
              <a:t>‹#›</a:t>
            </a:fld>
            <a:endParaRPr lang="en-US"/>
          </a:p>
        </p:txBody>
      </p:sp>
    </p:spTree>
    <p:extLst>
      <p:ext uri="{BB962C8B-B14F-4D97-AF65-F5344CB8AC3E}">
        <p14:creationId xmlns:p14="http://schemas.microsoft.com/office/powerpoint/2010/main" val="217129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A0B8A-9BBE-B085-CFD9-5FDB97E84E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EB12D9-7B42-B551-B01B-44CD65700A13}"/>
              </a:ext>
            </a:extLst>
          </p:cNvPr>
          <p:cNvSpPr>
            <a:spLocks noGrp="1"/>
          </p:cNvSpPr>
          <p:nvPr>
            <p:ph type="dt" sz="half" idx="10"/>
          </p:nvPr>
        </p:nvSpPr>
        <p:spPr/>
        <p:txBody>
          <a:bodyPr/>
          <a:lstStyle/>
          <a:p>
            <a:fld id="{D2AF5B18-2863-4DD0-80EF-9378E435C915}" type="datetimeFigureOut">
              <a:rPr lang="en-US" smtClean="0"/>
              <a:t>6/23/2025</a:t>
            </a:fld>
            <a:endParaRPr lang="en-US"/>
          </a:p>
        </p:txBody>
      </p:sp>
      <p:sp>
        <p:nvSpPr>
          <p:cNvPr id="4" name="Footer Placeholder 3">
            <a:extLst>
              <a:ext uri="{FF2B5EF4-FFF2-40B4-BE49-F238E27FC236}">
                <a16:creationId xmlns:a16="http://schemas.microsoft.com/office/drawing/2014/main" id="{F5340566-6D36-E6FF-E977-61D7AC11CD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3DD14A-CFF2-DE49-A936-E06F0638B1C7}"/>
              </a:ext>
            </a:extLst>
          </p:cNvPr>
          <p:cNvSpPr>
            <a:spLocks noGrp="1"/>
          </p:cNvSpPr>
          <p:nvPr>
            <p:ph type="sldNum" sz="quarter" idx="12"/>
          </p:nvPr>
        </p:nvSpPr>
        <p:spPr/>
        <p:txBody>
          <a:bodyPr/>
          <a:lstStyle/>
          <a:p>
            <a:fld id="{E62043E1-D7EC-400A-B6BA-DD314B339AE4}" type="slidenum">
              <a:rPr lang="en-US" smtClean="0"/>
              <a:t>‹#›</a:t>
            </a:fld>
            <a:endParaRPr lang="en-US"/>
          </a:p>
        </p:txBody>
      </p:sp>
    </p:spTree>
    <p:extLst>
      <p:ext uri="{BB962C8B-B14F-4D97-AF65-F5344CB8AC3E}">
        <p14:creationId xmlns:p14="http://schemas.microsoft.com/office/powerpoint/2010/main" val="218270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0D7E09-4834-18EA-4FCB-DC18CC687B6F}"/>
              </a:ext>
            </a:extLst>
          </p:cNvPr>
          <p:cNvSpPr>
            <a:spLocks noGrp="1"/>
          </p:cNvSpPr>
          <p:nvPr>
            <p:ph type="dt" sz="half" idx="10"/>
          </p:nvPr>
        </p:nvSpPr>
        <p:spPr/>
        <p:txBody>
          <a:bodyPr/>
          <a:lstStyle/>
          <a:p>
            <a:fld id="{D2AF5B18-2863-4DD0-80EF-9378E435C915}" type="datetimeFigureOut">
              <a:rPr lang="en-US" smtClean="0"/>
              <a:t>6/23/2025</a:t>
            </a:fld>
            <a:endParaRPr lang="en-US"/>
          </a:p>
        </p:txBody>
      </p:sp>
      <p:sp>
        <p:nvSpPr>
          <p:cNvPr id="3" name="Footer Placeholder 2">
            <a:extLst>
              <a:ext uri="{FF2B5EF4-FFF2-40B4-BE49-F238E27FC236}">
                <a16:creationId xmlns:a16="http://schemas.microsoft.com/office/drawing/2014/main" id="{6D4BC3F3-037C-B1EF-6A9A-738051A7AB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04CBF9-09EC-9036-57F0-13AE4E353932}"/>
              </a:ext>
            </a:extLst>
          </p:cNvPr>
          <p:cNvSpPr>
            <a:spLocks noGrp="1"/>
          </p:cNvSpPr>
          <p:nvPr>
            <p:ph type="sldNum" sz="quarter" idx="12"/>
          </p:nvPr>
        </p:nvSpPr>
        <p:spPr/>
        <p:txBody>
          <a:bodyPr/>
          <a:lstStyle/>
          <a:p>
            <a:fld id="{E62043E1-D7EC-400A-B6BA-DD314B339AE4}" type="slidenum">
              <a:rPr lang="en-US" smtClean="0"/>
              <a:t>‹#›</a:t>
            </a:fld>
            <a:endParaRPr lang="en-US"/>
          </a:p>
        </p:txBody>
      </p:sp>
    </p:spTree>
    <p:extLst>
      <p:ext uri="{BB962C8B-B14F-4D97-AF65-F5344CB8AC3E}">
        <p14:creationId xmlns:p14="http://schemas.microsoft.com/office/powerpoint/2010/main" val="143534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8C8F1-797C-BF81-2A30-69B666B4F6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518347-9A9E-EB53-5C68-ECC4751080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52921C-FFB0-79AF-36D1-4DAD0052E6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EF92F-37C1-9CE1-AF35-F4A731D6E90B}"/>
              </a:ext>
            </a:extLst>
          </p:cNvPr>
          <p:cNvSpPr>
            <a:spLocks noGrp="1"/>
          </p:cNvSpPr>
          <p:nvPr>
            <p:ph type="dt" sz="half" idx="10"/>
          </p:nvPr>
        </p:nvSpPr>
        <p:spPr/>
        <p:txBody>
          <a:bodyPr/>
          <a:lstStyle/>
          <a:p>
            <a:fld id="{D2AF5B18-2863-4DD0-80EF-9378E435C915}" type="datetimeFigureOut">
              <a:rPr lang="en-US" smtClean="0"/>
              <a:t>6/23/2025</a:t>
            </a:fld>
            <a:endParaRPr lang="en-US"/>
          </a:p>
        </p:txBody>
      </p:sp>
      <p:sp>
        <p:nvSpPr>
          <p:cNvPr id="6" name="Footer Placeholder 5">
            <a:extLst>
              <a:ext uri="{FF2B5EF4-FFF2-40B4-BE49-F238E27FC236}">
                <a16:creationId xmlns:a16="http://schemas.microsoft.com/office/drawing/2014/main" id="{0E9A5947-A99F-7266-CC82-299467D8D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6D21BC-1458-D665-0FEC-92C3C6CCC432}"/>
              </a:ext>
            </a:extLst>
          </p:cNvPr>
          <p:cNvSpPr>
            <a:spLocks noGrp="1"/>
          </p:cNvSpPr>
          <p:nvPr>
            <p:ph type="sldNum" sz="quarter" idx="12"/>
          </p:nvPr>
        </p:nvSpPr>
        <p:spPr/>
        <p:txBody>
          <a:bodyPr/>
          <a:lstStyle/>
          <a:p>
            <a:fld id="{E62043E1-D7EC-400A-B6BA-DD314B339AE4}" type="slidenum">
              <a:rPr lang="en-US" smtClean="0"/>
              <a:t>‹#›</a:t>
            </a:fld>
            <a:endParaRPr lang="en-US"/>
          </a:p>
        </p:txBody>
      </p:sp>
    </p:spTree>
    <p:extLst>
      <p:ext uri="{BB962C8B-B14F-4D97-AF65-F5344CB8AC3E}">
        <p14:creationId xmlns:p14="http://schemas.microsoft.com/office/powerpoint/2010/main" val="3788836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FCE7-570F-C9B4-C7EA-195D2E86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3F0E29-BB91-C93D-47F5-3F806E5B8A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BE7E68-B8DC-68B5-6833-7F69B1EDA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CCE03-9964-42B8-3C7D-5DEC1E21C914}"/>
              </a:ext>
            </a:extLst>
          </p:cNvPr>
          <p:cNvSpPr>
            <a:spLocks noGrp="1"/>
          </p:cNvSpPr>
          <p:nvPr>
            <p:ph type="dt" sz="half" idx="10"/>
          </p:nvPr>
        </p:nvSpPr>
        <p:spPr/>
        <p:txBody>
          <a:bodyPr/>
          <a:lstStyle/>
          <a:p>
            <a:fld id="{D2AF5B18-2863-4DD0-80EF-9378E435C915}" type="datetimeFigureOut">
              <a:rPr lang="en-US" smtClean="0"/>
              <a:t>6/23/2025</a:t>
            </a:fld>
            <a:endParaRPr lang="en-US"/>
          </a:p>
        </p:txBody>
      </p:sp>
      <p:sp>
        <p:nvSpPr>
          <p:cNvPr id="6" name="Footer Placeholder 5">
            <a:extLst>
              <a:ext uri="{FF2B5EF4-FFF2-40B4-BE49-F238E27FC236}">
                <a16:creationId xmlns:a16="http://schemas.microsoft.com/office/drawing/2014/main" id="{B56A493E-C4D2-5F37-1275-473256E9E8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7EA88-9AF3-AEBA-DE29-D1C1AA452AED}"/>
              </a:ext>
            </a:extLst>
          </p:cNvPr>
          <p:cNvSpPr>
            <a:spLocks noGrp="1"/>
          </p:cNvSpPr>
          <p:nvPr>
            <p:ph type="sldNum" sz="quarter" idx="12"/>
          </p:nvPr>
        </p:nvSpPr>
        <p:spPr/>
        <p:txBody>
          <a:bodyPr/>
          <a:lstStyle/>
          <a:p>
            <a:fld id="{E62043E1-D7EC-400A-B6BA-DD314B339AE4}" type="slidenum">
              <a:rPr lang="en-US" smtClean="0"/>
              <a:t>‹#›</a:t>
            </a:fld>
            <a:endParaRPr lang="en-US"/>
          </a:p>
        </p:txBody>
      </p:sp>
    </p:spTree>
    <p:extLst>
      <p:ext uri="{BB962C8B-B14F-4D97-AF65-F5344CB8AC3E}">
        <p14:creationId xmlns:p14="http://schemas.microsoft.com/office/powerpoint/2010/main" val="383774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BFDC99-7682-FD50-6933-F0D684C95E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6C4BE7-BA06-0A5D-3A7B-8DEFD067A1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BC395-C254-22E3-FAF6-80269733CD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AF5B18-2863-4DD0-80EF-9378E435C915}" type="datetimeFigureOut">
              <a:rPr lang="en-US" smtClean="0"/>
              <a:t>6/23/2025</a:t>
            </a:fld>
            <a:endParaRPr lang="en-US"/>
          </a:p>
        </p:txBody>
      </p:sp>
      <p:sp>
        <p:nvSpPr>
          <p:cNvPr id="5" name="Footer Placeholder 4">
            <a:extLst>
              <a:ext uri="{FF2B5EF4-FFF2-40B4-BE49-F238E27FC236}">
                <a16:creationId xmlns:a16="http://schemas.microsoft.com/office/drawing/2014/main" id="{4026F2D0-3359-F6F8-8F0E-C16DAF5191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0847805-8503-8AAE-6D73-5C66F9F82C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2043E1-D7EC-400A-B6BA-DD314B339AE4}" type="slidenum">
              <a:rPr lang="en-US" smtClean="0"/>
              <a:t>‹#›</a:t>
            </a:fld>
            <a:endParaRPr lang="en-US"/>
          </a:p>
        </p:txBody>
      </p:sp>
    </p:spTree>
    <p:extLst>
      <p:ext uri="{BB962C8B-B14F-4D97-AF65-F5344CB8AC3E}">
        <p14:creationId xmlns:p14="http://schemas.microsoft.com/office/powerpoint/2010/main" val="3353310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jpeg"/><Relationship Id="rId7" Type="http://schemas.openxmlformats.org/officeDocument/2006/relationships/diagramColors" Target="../diagrams/colors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cga.ct.gov/current/pub/chap_124.htm#sec_8-2"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7.jpeg"/><Relationship Id="rId7" Type="http://schemas.openxmlformats.org/officeDocument/2006/relationships/diagramColors" Target="../diagrams/colors1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49.xml.rels><?xml version="1.0" encoding="UTF-8" standalone="yes"?>
<Relationships xmlns="http://schemas.openxmlformats.org/package/2006/relationships"><Relationship Id="rId3" Type="http://schemas.openxmlformats.org/officeDocument/2006/relationships/hyperlink" Target="https://plannersweb.com/2001/07/making-use-of-overlay-zones/" TargetMode="External"/><Relationship Id="rId7" Type="http://schemas.openxmlformats.org/officeDocument/2006/relationships/hyperlink" Target="https://scholarship.law.edu/lawreview/vol16/iss1/6/"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planning.org/divisions/planningandlaw/propertytopics.htm#Floating" TargetMode="External"/><Relationship Id="rId5" Type="http://schemas.openxmlformats.org/officeDocument/2006/relationships/hyperlink" Target="https://www.cga.ct.gov/2003/rpt/2003-R-0921.htm#:~:text=Village%20district%20regulations%20can%20cover,Advantages%20of%20Historic%20Districts" TargetMode="External"/><Relationship Id="rId4" Type="http://schemas.openxmlformats.org/officeDocument/2006/relationships/hyperlink" Target="https://cga.ct.gov/2006/rpt/2006-R-0427.htm#:~:text=The%20techniques%20are%20floating%20and,districts%2C%20and%20planned%20area%20development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AD69FF-CC1C-6694-26CE-7F7775204651}"/>
              </a:ext>
            </a:extLst>
          </p:cNvPr>
          <p:cNvSpPr>
            <a:spLocks noGrp="1"/>
          </p:cNvSpPr>
          <p:nvPr>
            <p:ph type="ctrTitle"/>
          </p:nvPr>
        </p:nvSpPr>
        <p:spPr>
          <a:xfrm>
            <a:off x="600063" y="812498"/>
            <a:ext cx="4613300" cy="3163224"/>
          </a:xfrm>
        </p:spPr>
        <p:txBody>
          <a:bodyPr anchor="t">
            <a:normAutofit/>
          </a:bodyPr>
          <a:lstStyle/>
          <a:p>
            <a:pPr algn="l"/>
            <a:r>
              <a:rPr lang="en-US" sz="4800" dirty="0"/>
              <a:t>Special Zoning Districts</a:t>
            </a:r>
          </a:p>
        </p:txBody>
      </p:sp>
      <p:sp>
        <p:nvSpPr>
          <p:cNvPr id="3" name="Subtitle 2">
            <a:extLst>
              <a:ext uri="{FF2B5EF4-FFF2-40B4-BE49-F238E27FC236}">
                <a16:creationId xmlns:a16="http://schemas.microsoft.com/office/drawing/2014/main" id="{C98D4769-6DDA-C3BD-0C35-476A649DA7ED}"/>
              </a:ext>
            </a:extLst>
          </p:cNvPr>
          <p:cNvSpPr>
            <a:spLocks noGrp="1"/>
          </p:cNvSpPr>
          <p:nvPr>
            <p:ph type="subTitle" idx="1"/>
          </p:nvPr>
        </p:nvSpPr>
        <p:spPr>
          <a:xfrm>
            <a:off x="600062" y="2198077"/>
            <a:ext cx="4756162" cy="2039907"/>
          </a:xfrm>
        </p:spPr>
        <p:txBody>
          <a:bodyPr anchor="b">
            <a:normAutofit/>
          </a:bodyPr>
          <a:lstStyle/>
          <a:p>
            <a:pPr algn="l"/>
            <a:r>
              <a:rPr lang="en-US" i="1" dirty="0"/>
              <a:t>Floating Zones</a:t>
            </a:r>
          </a:p>
          <a:p>
            <a:pPr algn="l"/>
            <a:r>
              <a:rPr lang="en-US" i="1" dirty="0"/>
              <a:t>Overlay Zones</a:t>
            </a:r>
          </a:p>
          <a:p>
            <a:pPr algn="l"/>
            <a:r>
              <a:rPr lang="en-US" i="1" dirty="0"/>
              <a:t>Planned Developments </a:t>
            </a:r>
          </a:p>
          <a:p>
            <a:pPr algn="l"/>
            <a:r>
              <a:rPr lang="en-US" i="1" dirty="0"/>
              <a:t>Village Districts</a:t>
            </a:r>
          </a:p>
        </p:txBody>
      </p:sp>
      <p:sp>
        <p:nvSpPr>
          <p:cNvPr id="12" name="Rectangle 1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531A3C3-5670-4F32-1063-8BC143FB8900}"/>
              </a:ext>
            </a:extLst>
          </p:cNvPr>
          <p:cNvPicPr>
            <a:picLocks noChangeAspect="1"/>
          </p:cNvPicPr>
          <p:nvPr/>
        </p:nvPicPr>
        <p:blipFill>
          <a:blip r:embed="rId3">
            <a:extLst>
              <a:ext uri="{28A0092B-C50C-407E-A947-70E740481C1C}">
                <a14:useLocalDpi xmlns:a14="http://schemas.microsoft.com/office/drawing/2010/main" val="0"/>
              </a:ext>
            </a:extLst>
          </a:blip>
          <a:srcRect l="16890" r="16890"/>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6" name="Rectangle 1">
            <a:extLst>
              <a:ext uri="{FF2B5EF4-FFF2-40B4-BE49-F238E27FC236}">
                <a16:creationId xmlns:a16="http://schemas.microsoft.com/office/drawing/2014/main" id="{05EB6CD0-7DD6-CD3C-9579-86F776A1B6E8}"/>
              </a:ext>
            </a:extLst>
          </p:cNvPr>
          <p:cNvSpPr txBox="1">
            <a:spLocks noChangeArrowheads="1"/>
          </p:cNvSpPr>
          <p:nvPr/>
        </p:nvSpPr>
        <p:spPr bwMode="auto">
          <a:xfrm>
            <a:off x="325199" y="6030959"/>
            <a:ext cx="11541521" cy="646331"/>
          </a:xfrm>
          <a:prstGeom prst="rect">
            <a:avLst/>
          </a:prstGeom>
          <a:solidFill>
            <a:srgbClr val="FFFFFF">
              <a:alpha val="74902"/>
            </a:srgbClr>
          </a:solidFill>
          <a:ln w="38100" cap="sq">
            <a:noFill/>
            <a:miter lim="800000"/>
          </a:ln>
          <a:effectLst/>
        </p:spPr>
        <p:txBody>
          <a:bodyPr vert="horz" wrap="square" lIns="91440" tIns="45720" rIns="91440" bIns="45720" numCol="1" rtlCol="0" anchor="ctr" anchorCtr="0" compatLnSpc="1">
            <a:prstTxWarp prst="textNoShape">
              <a:avLst/>
            </a:prstTxWarp>
            <a:sp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pPr algn="l" eaLnBrk="0" fontAlgn="base" hangingPunct="0">
              <a:lnSpc>
                <a:spcPct val="100000"/>
              </a:lnSpc>
              <a:spcAft>
                <a:spcPct val="0"/>
              </a:spcAft>
            </a:pPr>
            <a:r>
              <a:rPr lang="en-US" altLang="en-US" sz="1800" b="1" cap="none" dirty="0">
                <a:solidFill>
                  <a:schemeClr val="tx1"/>
                </a:solidFill>
                <a:latin typeface="+mn-lt"/>
                <a:ea typeface="Times New Roman" panose="02020603050405020304" pitchFamily="18" charset="0"/>
                <a:cs typeface="Calibri Light" panose="020F0302020204030204" pitchFamily="34" charset="0"/>
              </a:rPr>
              <a:t>June 23, 2025</a:t>
            </a:r>
          </a:p>
          <a:p>
            <a:pPr algn="l" eaLnBrk="0" fontAlgn="base" hangingPunct="0">
              <a:lnSpc>
                <a:spcPct val="100000"/>
              </a:lnSpc>
              <a:spcAft>
                <a:spcPct val="0"/>
              </a:spcAft>
            </a:pPr>
            <a:r>
              <a:rPr lang="en-US" altLang="en-US" sz="1800" b="1" cap="none" dirty="0">
                <a:solidFill>
                  <a:schemeClr val="tx1"/>
                </a:solidFill>
                <a:latin typeface="+mn-lt"/>
                <a:cs typeface="Calibri Light" panose="020F0302020204030204" pitchFamily="34" charset="0"/>
              </a:rPr>
              <a:t>One Credit Hour Training for Planning and Zoning Commissioners</a:t>
            </a:r>
            <a:endParaRPr lang="en-US" altLang="en-US" sz="1800" b="1" cap="none" dirty="0">
              <a:solidFill>
                <a:schemeClr val="tx1"/>
              </a:solidFill>
              <a:latin typeface="+mn-lt"/>
            </a:endParaRPr>
          </a:p>
        </p:txBody>
      </p:sp>
      <p:pic>
        <p:nvPicPr>
          <p:cNvPr id="7" name="Picture 6" descr="Icon&#10;&#10;Description automatically generated">
            <a:extLst>
              <a:ext uri="{FF2B5EF4-FFF2-40B4-BE49-F238E27FC236}">
                <a16:creationId xmlns:a16="http://schemas.microsoft.com/office/drawing/2014/main" id="{CFEF19E9-F81B-B6E1-D538-55BF7C94AD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493" y="5973123"/>
            <a:ext cx="1485903" cy="762002"/>
          </a:xfrm>
          <a:prstGeom prst="rect">
            <a:avLst/>
          </a:prstGeom>
        </p:spPr>
      </p:pic>
    </p:spTree>
    <p:extLst>
      <p:ext uri="{BB962C8B-B14F-4D97-AF65-F5344CB8AC3E}">
        <p14:creationId xmlns:p14="http://schemas.microsoft.com/office/powerpoint/2010/main" val="3397052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9FAA-BA01-E59C-0D54-827643786FC7}"/>
              </a:ext>
            </a:extLst>
          </p:cNvPr>
          <p:cNvPicPr>
            <a:picLocks noChangeAspect="1"/>
          </p:cNvPicPr>
          <p:nvPr/>
        </p:nvPicPr>
        <p:blipFill>
          <a:blip r:embed="rId3"/>
          <a:srcRect l="21621" r="18449"/>
          <a:stretch/>
        </p:blipFill>
        <p:spPr>
          <a:xfrm>
            <a:off x="6103027" y="10"/>
            <a:ext cx="6088971" cy="6857990"/>
          </a:xfrm>
          <a:prstGeom prst="rect">
            <a:avLst/>
          </a:prstGeom>
        </p:spPr>
      </p:pic>
      <p:sp>
        <p:nvSpPr>
          <p:cNvPr id="2" name="Title 1">
            <a:extLst>
              <a:ext uri="{FF2B5EF4-FFF2-40B4-BE49-F238E27FC236}">
                <a16:creationId xmlns:a16="http://schemas.microsoft.com/office/drawing/2014/main" id="{5E658450-0B35-64F9-A760-9F802085C6EA}"/>
              </a:ext>
            </a:extLst>
          </p:cNvPr>
          <p:cNvSpPr>
            <a:spLocks noGrp="1"/>
          </p:cNvSpPr>
          <p:nvPr>
            <p:ph type="title"/>
          </p:nvPr>
        </p:nvSpPr>
        <p:spPr>
          <a:xfrm>
            <a:off x="307818" y="328512"/>
            <a:ext cx="5350597" cy="1628970"/>
          </a:xfrm>
        </p:spPr>
        <p:txBody>
          <a:bodyPr anchor="ctr">
            <a:normAutofit/>
          </a:bodyPr>
          <a:lstStyle/>
          <a:p>
            <a:r>
              <a:rPr lang="en-US" sz="3700"/>
              <a:t>Zoning Has Evolved: Reflects Need for Flexibility</a:t>
            </a:r>
          </a:p>
        </p:txBody>
      </p:sp>
      <p:sp>
        <p:nvSpPr>
          <p:cNvPr id="3" name="Content Placeholder 2">
            <a:extLst>
              <a:ext uri="{FF2B5EF4-FFF2-40B4-BE49-F238E27FC236}">
                <a16:creationId xmlns:a16="http://schemas.microsoft.com/office/drawing/2014/main" id="{A1F3FB39-61CB-2234-11B4-3CCC1AE4B22B}"/>
              </a:ext>
            </a:extLst>
          </p:cNvPr>
          <p:cNvSpPr>
            <a:spLocks noGrp="1"/>
          </p:cNvSpPr>
          <p:nvPr>
            <p:ph idx="1"/>
          </p:nvPr>
        </p:nvSpPr>
        <p:spPr>
          <a:xfrm>
            <a:off x="-3" y="2614507"/>
            <a:ext cx="6011503" cy="3644559"/>
          </a:xfrm>
        </p:spPr>
        <p:txBody>
          <a:bodyPr anchor="ctr">
            <a:normAutofit/>
          </a:bodyPr>
          <a:lstStyle/>
          <a:p>
            <a:r>
              <a:rPr lang="en-US" sz="2400" b="1"/>
              <a:t>Shift in Focus over 75 years:</a:t>
            </a:r>
          </a:p>
          <a:p>
            <a:pPr lvl="1"/>
            <a:r>
              <a:rPr lang="en-US" sz="2200"/>
              <a:t>Urban Scale v. Individual Building Approvals</a:t>
            </a:r>
          </a:p>
          <a:p>
            <a:pPr lvl="1"/>
            <a:r>
              <a:rPr lang="en-US" sz="2200"/>
              <a:t>Master Planning for Complex Developments</a:t>
            </a:r>
          </a:p>
          <a:p>
            <a:pPr lvl="1"/>
            <a:r>
              <a:rPr lang="en-US" sz="2200"/>
              <a:t>Integrated Neighborhood Scale Development</a:t>
            </a:r>
          </a:p>
          <a:p>
            <a:pPr lvl="1"/>
            <a:r>
              <a:rPr lang="en-US" sz="2200"/>
              <a:t>Transportation Management</a:t>
            </a:r>
          </a:p>
          <a:p>
            <a:pPr lvl="1"/>
            <a:r>
              <a:rPr lang="en-US" sz="2200"/>
              <a:t>Mixed Use Development</a:t>
            </a:r>
          </a:p>
          <a:p>
            <a:pPr lvl="1"/>
            <a:r>
              <a:rPr lang="en-US" sz="2200"/>
              <a:t>Environmental Protection</a:t>
            </a:r>
          </a:p>
          <a:p>
            <a:pPr lvl="1"/>
            <a:endParaRPr lang="en-US" sz="1900"/>
          </a:p>
          <a:p>
            <a:endParaRPr lang="en-US" sz="1900"/>
          </a:p>
        </p:txBody>
      </p:sp>
    </p:spTree>
    <p:extLst>
      <p:ext uri="{BB962C8B-B14F-4D97-AF65-F5344CB8AC3E}">
        <p14:creationId xmlns:p14="http://schemas.microsoft.com/office/powerpoint/2010/main" val="642689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floating island with trees and grass&#10;&#10;Description automatically generated">
            <a:extLst>
              <a:ext uri="{FF2B5EF4-FFF2-40B4-BE49-F238E27FC236}">
                <a16:creationId xmlns:a16="http://schemas.microsoft.com/office/drawing/2014/main" id="{7083E877-E4F6-B283-18F2-40F9A5CE6C84}"/>
              </a:ext>
            </a:extLst>
          </p:cNvPr>
          <p:cNvPicPr>
            <a:picLocks noChangeAspect="1"/>
          </p:cNvPicPr>
          <p:nvPr/>
        </p:nvPicPr>
        <p:blipFill>
          <a:blip r:embed="rId3">
            <a:extLst>
              <a:ext uri="{28A0092B-C50C-407E-A947-70E740481C1C}">
                <a14:useLocalDpi xmlns:a14="http://schemas.microsoft.com/office/drawing/2010/main" val="0"/>
              </a:ext>
            </a:extLst>
          </a:blip>
          <a:srcRect l="10189" r="12372" b="1"/>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612D1915-84D3-27E3-2AA0-E2D0783BF457}"/>
              </a:ext>
            </a:extLst>
          </p:cNvPr>
          <p:cNvSpPr>
            <a:spLocks noGrp="1"/>
          </p:cNvSpPr>
          <p:nvPr>
            <p:ph type="title"/>
          </p:nvPr>
        </p:nvSpPr>
        <p:spPr>
          <a:xfrm>
            <a:off x="661916" y="2852381"/>
            <a:ext cx="3161940" cy="2640247"/>
          </a:xfrm>
        </p:spPr>
        <p:txBody>
          <a:bodyPr vert="horz" lIns="91440" tIns="45720" rIns="91440" bIns="45720" rtlCol="0" anchor="b">
            <a:normAutofit/>
          </a:bodyPr>
          <a:lstStyle/>
          <a:p>
            <a:r>
              <a:rPr lang="en-US" sz="3600">
                <a:solidFill>
                  <a:schemeClr val="tx1">
                    <a:lumMod val="85000"/>
                    <a:lumOff val="15000"/>
                  </a:schemeClr>
                </a:solidFill>
              </a:rPr>
              <a:t>Floating Zones</a:t>
            </a:r>
          </a:p>
        </p:txBody>
      </p:sp>
      <p:sp>
        <p:nvSpPr>
          <p:cNvPr id="3" name="Text Placeholder 2">
            <a:extLst>
              <a:ext uri="{FF2B5EF4-FFF2-40B4-BE49-F238E27FC236}">
                <a16:creationId xmlns:a16="http://schemas.microsoft.com/office/drawing/2014/main" id="{6CBA87F4-EA95-B047-799C-2B336B6DD8FB}"/>
              </a:ext>
            </a:extLst>
          </p:cNvPr>
          <p:cNvSpPr>
            <a:spLocks noGrp="1"/>
          </p:cNvSpPr>
          <p:nvPr>
            <p:ph type="body" idx="1"/>
          </p:nvPr>
        </p:nvSpPr>
        <p:spPr>
          <a:xfrm>
            <a:off x="661915" y="5676901"/>
            <a:ext cx="3306089" cy="665802"/>
          </a:xfrm>
        </p:spPr>
        <p:txBody>
          <a:bodyPr vert="horz" lIns="91440" tIns="45720" rIns="91440" bIns="45720" rtlCol="0">
            <a:normAutofit/>
          </a:bodyPr>
          <a:lstStyle/>
          <a:p>
            <a:endParaRPr lang="en-US" sz="1600">
              <a:solidFill>
                <a:schemeClr val="tx1">
                  <a:lumMod val="85000"/>
                  <a:lumOff val="15000"/>
                </a:schemeClr>
              </a:solidFill>
            </a:endParaRPr>
          </a:p>
        </p:txBody>
      </p:sp>
    </p:spTree>
    <p:extLst>
      <p:ext uri="{BB962C8B-B14F-4D97-AF65-F5344CB8AC3E}">
        <p14:creationId xmlns:p14="http://schemas.microsoft.com/office/powerpoint/2010/main" val="2817651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C71A-9AF6-B32C-FDF1-398883EC22F2}"/>
              </a:ext>
            </a:extLst>
          </p:cNvPr>
          <p:cNvSpPr>
            <a:spLocks noGrp="1"/>
          </p:cNvSpPr>
          <p:nvPr>
            <p:ph type="title"/>
          </p:nvPr>
        </p:nvSpPr>
        <p:spPr/>
        <p:txBody>
          <a:bodyPr/>
          <a:lstStyle/>
          <a:p>
            <a:r>
              <a:rPr lang="en-US"/>
              <a:t>The Purpose of Floating Zones</a:t>
            </a:r>
          </a:p>
        </p:txBody>
      </p:sp>
      <p:sp>
        <p:nvSpPr>
          <p:cNvPr id="3" name="Content Placeholder 2">
            <a:extLst>
              <a:ext uri="{FF2B5EF4-FFF2-40B4-BE49-F238E27FC236}">
                <a16:creationId xmlns:a16="http://schemas.microsoft.com/office/drawing/2014/main" id="{A589C15B-DC35-ABA0-6478-AC30EC1865B0}"/>
              </a:ext>
            </a:extLst>
          </p:cNvPr>
          <p:cNvSpPr>
            <a:spLocks noGrp="1"/>
          </p:cNvSpPr>
          <p:nvPr>
            <p:ph idx="1"/>
          </p:nvPr>
        </p:nvSpPr>
        <p:spPr>
          <a:xfrm>
            <a:off x="838200" y="1481593"/>
            <a:ext cx="10515600" cy="5136490"/>
          </a:xfrm>
        </p:spPr>
        <p:txBody>
          <a:bodyPr>
            <a:normAutofit/>
          </a:bodyPr>
          <a:lstStyle/>
          <a:p>
            <a:r>
              <a:rPr lang="en-US"/>
              <a:t>To create flexibility balanced by control in the development of land relying on legislative authority to create customized development.</a:t>
            </a:r>
          </a:p>
          <a:p>
            <a:pPr lvl="1"/>
            <a:r>
              <a:rPr lang="en-US" b="1"/>
              <a:t>Tethering</a:t>
            </a:r>
            <a:r>
              <a:rPr lang="en-US"/>
              <a:t>: applied anywhere based on specific standards</a:t>
            </a:r>
          </a:p>
          <a:p>
            <a:pPr lvl="1"/>
            <a:r>
              <a:rPr lang="en-US" b="1"/>
              <a:t>Mixed use</a:t>
            </a:r>
            <a:r>
              <a:rPr lang="en-US"/>
              <a:t>:  Alternative to Euclidean zoning</a:t>
            </a:r>
          </a:p>
          <a:p>
            <a:pPr lvl="1"/>
            <a:r>
              <a:rPr lang="en-US" b="1"/>
              <a:t>Diversity of Uses</a:t>
            </a:r>
            <a:r>
              <a:rPr lang="en-US"/>
              <a:t>: Development options include;</a:t>
            </a:r>
          </a:p>
          <a:p>
            <a:pPr lvl="1"/>
            <a:endParaRPr lang="en-US"/>
          </a:p>
          <a:p>
            <a:pPr lvl="1"/>
            <a:endParaRPr lang="en-US"/>
          </a:p>
        </p:txBody>
      </p:sp>
      <p:graphicFrame>
        <p:nvGraphicFramePr>
          <p:cNvPr id="4" name="Table 3">
            <a:extLst>
              <a:ext uri="{FF2B5EF4-FFF2-40B4-BE49-F238E27FC236}">
                <a16:creationId xmlns:a16="http://schemas.microsoft.com/office/drawing/2014/main" id="{CC43CB7B-A36E-CDDD-A579-AEB2C4DD02C9}"/>
              </a:ext>
            </a:extLst>
          </p:cNvPr>
          <p:cNvGraphicFramePr>
            <a:graphicFrameLocks noGrp="1"/>
          </p:cNvGraphicFramePr>
          <p:nvPr>
            <p:extLst>
              <p:ext uri="{D42A27DB-BD31-4B8C-83A1-F6EECF244321}">
                <p14:modId xmlns:p14="http://schemas.microsoft.com/office/powerpoint/2010/main" val="1689852686"/>
              </p:ext>
            </p:extLst>
          </p:nvPr>
        </p:nvGraphicFramePr>
        <p:xfrm>
          <a:off x="1669862" y="3741546"/>
          <a:ext cx="8128000" cy="2595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73043883"/>
                    </a:ext>
                  </a:extLst>
                </a:gridCol>
                <a:gridCol w="4064000">
                  <a:extLst>
                    <a:ext uri="{9D8B030D-6E8A-4147-A177-3AD203B41FA5}">
                      <a16:colId xmlns:a16="http://schemas.microsoft.com/office/drawing/2014/main" val="83517183"/>
                    </a:ext>
                  </a:extLst>
                </a:gridCol>
              </a:tblGrid>
              <a:tr h="370840">
                <a:tc gridSpan="2">
                  <a:txBody>
                    <a:bodyPr/>
                    <a:lstStyle/>
                    <a:p>
                      <a:pPr algn="ctr"/>
                      <a:r>
                        <a:rPr lang="en-US"/>
                        <a:t>Representative Examples of Commonly Used Floating Zones in Connecticut</a:t>
                      </a:r>
                    </a:p>
                  </a:txBody>
                  <a:tcPr/>
                </a:tc>
                <a:tc hMerge="1">
                  <a:txBody>
                    <a:bodyPr/>
                    <a:lstStyle/>
                    <a:p>
                      <a:endParaRPr lang="en-US"/>
                    </a:p>
                  </a:txBody>
                  <a:tcPr/>
                </a:tc>
                <a:extLst>
                  <a:ext uri="{0D108BD9-81ED-4DB2-BD59-A6C34878D82A}">
                    <a16:rowId xmlns:a16="http://schemas.microsoft.com/office/drawing/2014/main" val="39121788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rPr>
                        <a:t>Housing and Recreation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rPr>
                        <a:t>Planned Residential Development</a:t>
                      </a:r>
                    </a:p>
                  </a:txBody>
                  <a:tcPr/>
                </a:tc>
                <a:extLst>
                  <a:ext uri="{0D108BD9-81ED-4DB2-BD59-A6C34878D82A}">
                    <a16:rowId xmlns:a16="http://schemas.microsoft.com/office/drawing/2014/main" val="3321832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rPr>
                        <a:t>Transit Oriented Development</a:t>
                      </a:r>
                    </a:p>
                  </a:txBody>
                  <a:tcPr/>
                </a:tc>
                <a:tc>
                  <a:txBody>
                    <a:bodyPr/>
                    <a:lstStyle/>
                    <a:p>
                      <a:r>
                        <a:rPr lang="en-US">
                          <a:latin typeface="+mn-lt"/>
                        </a:rPr>
                        <a:t>Planned Industrial Development</a:t>
                      </a:r>
                    </a:p>
                  </a:txBody>
                  <a:tcPr/>
                </a:tc>
                <a:extLst>
                  <a:ext uri="{0D108BD9-81ED-4DB2-BD59-A6C34878D82A}">
                    <a16:rowId xmlns:a16="http://schemas.microsoft.com/office/drawing/2014/main" val="4177663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rPr>
                        <a:t>Main Street Design</a:t>
                      </a:r>
                    </a:p>
                  </a:txBody>
                  <a:tcPr/>
                </a:tc>
                <a:tc>
                  <a:txBody>
                    <a:bodyPr/>
                    <a:lstStyle/>
                    <a:p>
                      <a:r>
                        <a:rPr lang="en-US">
                          <a:latin typeface="+mn-lt"/>
                        </a:rPr>
                        <a:t>Planned Development District</a:t>
                      </a:r>
                    </a:p>
                  </a:txBody>
                  <a:tcPr/>
                </a:tc>
                <a:extLst>
                  <a:ext uri="{0D108BD9-81ED-4DB2-BD59-A6C34878D82A}">
                    <a16:rowId xmlns:a16="http://schemas.microsoft.com/office/drawing/2014/main" val="13454247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rPr>
                        <a:t>Assisted Living Facilities</a:t>
                      </a:r>
                    </a:p>
                  </a:txBody>
                  <a:tcPr/>
                </a:tc>
                <a:tc>
                  <a:txBody>
                    <a:bodyPr/>
                    <a:lstStyle/>
                    <a:p>
                      <a:r>
                        <a:rPr lang="en-US">
                          <a:latin typeface="+mn-lt"/>
                        </a:rPr>
                        <a:t>Planned Recreational Development</a:t>
                      </a:r>
                    </a:p>
                  </a:txBody>
                  <a:tcPr/>
                </a:tc>
                <a:extLst>
                  <a:ext uri="{0D108BD9-81ED-4DB2-BD59-A6C34878D82A}">
                    <a16:rowId xmlns:a16="http://schemas.microsoft.com/office/drawing/2014/main" val="3937240992"/>
                  </a:ext>
                </a:extLst>
              </a:tr>
              <a:tr h="370840">
                <a:tc>
                  <a:txBody>
                    <a:bodyPr/>
                    <a:lstStyle/>
                    <a:p>
                      <a:r>
                        <a:rPr lang="en-US">
                          <a:latin typeface="+mn-lt"/>
                        </a:rPr>
                        <a:t>Housing Opportunity Zones</a:t>
                      </a:r>
                    </a:p>
                  </a:txBody>
                  <a:tcPr/>
                </a:tc>
                <a:tc>
                  <a:txBody>
                    <a:bodyPr/>
                    <a:lstStyle/>
                    <a:p>
                      <a:pPr algn="l" fontAlgn="b"/>
                      <a:r>
                        <a:rPr lang="en-US" sz="1800" b="0" i="0" u="none" strike="noStrike">
                          <a:solidFill>
                            <a:srgbClr val="000000"/>
                          </a:solidFill>
                          <a:effectLst/>
                          <a:latin typeface="+mn-lt"/>
                        </a:rPr>
                        <a:t>Waterfront Redevelopment District</a:t>
                      </a:r>
                    </a:p>
                  </a:txBody>
                  <a:tcPr marL="9525" marR="9525" marT="9525" marB="0" anchor="b"/>
                </a:tc>
                <a:extLst>
                  <a:ext uri="{0D108BD9-81ED-4DB2-BD59-A6C34878D82A}">
                    <a16:rowId xmlns:a16="http://schemas.microsoft.com/office/drawing/2014/main" val="3463612305"/>
                  </a:ext>
                </a:extLst>
              </a:tr>
              <a:tr h="370840">
                <a:tc>
                  <a:txBody>
                    <a:bodyPr/>
                    <a:lstStyle/>
                    <a:p>
                      <a:pPr algn="l" fontAlgn="b"/>
                      <a:r>
                        <a:rPr lang="en-US" sz="1800" b="0" i="0" u="none" strike="noStrike">
                          <a:solidFill>
                            <a:srgbClr val="000000"/>
                          </a:solidFill>
                          <a:effectLst/>
                          <a:latin typeface="+mn-lt"/>
                        </a:rPr>
                        <a:t>Hospital Complex Design</a:t>
                      </a:r>
                    </a:p>
                  </a:txBody>
                  <a:tcPr marL="9525" marR="9525" marT="9525" marB="0" anchor="b"/>
                </a:tc>
                <a:tc>
                  <a:txBody>
                    <a:bodyPr/>
                    <a:lstStyle/>
                    <a:p>
                      <a:pPr algn="l" fontAlgn="b"/>
                      <a:r>
                        <a:rPr lang="en-US" sz="1800" b="0" i="0" u="none" strike="noStrike">
                          <a:solidFill>
                            <a:srgbClr val="000000"/>
                          </a:solidFill>
                          <a:effectLst/>
                          <a:latin typeface="+mn-lt"/>
                        </a:rPr>
                        <a:t>Highway Interchange Zone</a:t>
                      </a:r>
                    </a:p>
                  </a:txBody>
                  <a:tcPr marL="9525" marR="9525" marT="9525" marB="0" anchor="b"/>
                </a:tc>
                <a:extLst>
                  <a:ext uri="{0D108BD9-81ED-4DB2-BD59-A6C34878D82A}">
                    <a16:rowId xmlns:a16="http://schemas.microsoft.com/office/drawing/2014/main" val="584945263"/>
                  </a:ext>
                </a:extLst>
              </a:tr>
            </a:tbl>
          </a:graphicData>
        </a:graphic>
      </p:graphicFrame>
    </p:spTree>
    <p:extLst>
      <p:ext uri="{BB962C8B-B14F-4D97-AF65-F5344CB8AC3E}">
        <p14:creationId xmlns:p14="http://schemas.microsoft.com/office/powerpoint/2010/main" val="3085609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C71A-9AF6-B32C-FDF1-398883EC22F2}"/>
              </a:ext>
            </a:extLst>
          </p:cNvPr>
          <p:cNvSpPr>
            <a:spLocks noGrp="1"/>
          </p:cNvSpPr>
          <p:nvPr>
            <p:ph type="title"/>
          </p:nvPr>
        </p:nvSpPr>
        <p:spPr/>
        <p:txBody>
          <a:bodyPr>
            <a:normAutofit/>
          </a:bodyPr>
          <a:lstStyle/>
          <a:p>
            <a:r>
              <a:rPr lang="en-US" sz="5400"/>
              <a:t>Activating Floating Zones: 2 Steps</a:t>
            </a:r>
          </a:p>
        </p:txBody>
      </p:sp>
      <p:graphicFrame>
        <p:nvGraphicFramePr>
          <p:cNvPr id="30" name="Diagram 29">
            <a:extLst>
              <a:ext uri="{FF2B5EF4-FFF2-40B4-BE49-F238E27FC236}">
                <a16:creationId xmlns:a16="http://schemas.microsoft.com/office/drawing/2014/main" id="{44543D60-03D5-C8AD-AED5-C3B5BF873CA9}"/>
              </a:ext>
            </a:extLst>
          </p:cNvPr>
          <p:cNvGraphicFramePr/>
          <p:nvPr>
            <p:extLst>
              <p:ext uri="{D42A27DB-BD31-4B8C-83A1-F6EECF244321}">
                <p14:modId xmlns:p14="http://schemas.microsoft.com/office/powerpoint/2010/main" val="3620411181"/>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2952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oating island with trees and ropes&#10;&#10;Description automatically generated">
            <a:extLst>
              <a:ext uri="{FF2B5EF4-FFF2-40B4-BE49-F238E27FC236}">
                <a16:creationId xmlns:a16="http://schemas.microsoft.com/office/drawing/2014/main" id="{3F6C8117-CDD8-9CE0-20FD-1133C05BF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0"/>
            <a:ext cx="12001500" cy="6858000"/>
          </a:xfrm>
          <a:prstGeom prst="rect">
            <a:avLst/>
          </a:prstGeom>
        </p:spPr>
      </p:pic>
      <p:sp>
        <p:nvSpPr>
          <p:cNvPr id="2" name="Title 1">
            <a:extLst>
              <a:ext uri="{FF2B5EF4-FFF2-40B4-BE49-F238E27FC236}">
                <a16:creationId xmlns:a16="http://schemas.microsoft.com/office/drawing/2014/main" id="{60C887D4-0273-C4B7-0EC5-789D659021EA}"/>
              </a:ext>
            </a:extLst>
          </p:cNvPr>
          <p:cNvSpPr>
            <a:spLocks noGrp="1"/>
          </p:cNvSpPr>
          <p:nvPr>
            <p:ph type="title"/>
          </p:nvPr>
        </p:nvSpPr>
        <p:spPr>
          <a:solidFill>
            <a:schemeClr val="accent1">
              <a:tint val="40000"/>
              <a:hueOff val="0"/>
              <a:satOff val="0"/>
              <a:lumOff val="0"/>
              <a:alpha val="48000"/>
            </a:schemeClr>
          </a:solidFill>
        </p:spPr>
        <p:txBody>
          <a:bodyPr/>
          <a:lstStyle/>
          <a:p>
            <a:pPr algn="ctr"/>
            <a:r>
              <a:rPr lang="en-US"/>
              <a:t>Two Key Features of Floating Zones</a:t>
            </a:r>
          </a:p>
        </p:txBody>
      </p:sp>
      <p:graphicFrame>
        <p:nvGraphicFramePr>
          <p:cNvPr id="5" name="Content Placeholder 2">
            <a:extLst>
              <a:ext uri="{FF2B5EF4-FFF2-40B4-BE49-F238E27FC236}">
                <a16:creationId xmlns:a16="http://schemas.microsoft.com/office/drawing/2014/main" id="{ACCA7C54-8D4D-AA5A-3306-76C1284510C7}"/>
              </a:ext>
            </a:extLst>
          </p:cNvPr>
          <p:cNvGraphicFramePr>
            <a:graphicFrameLocks noGrp="1"/>
          </p:cNvGraphicFramePr>
          <p:nvPr>
            <p:ph idx="1"/>
            <p:extLst>
              <p:ext uri="{D42A27DB-BD31-4B8C-83A1-F6EECF244321}">
                <p14:modId xmlns:p14="http://schemas.microsoft.com/office/powerpoint/2010/main" val="2189720435"/>
              </p:ext>
            </p:extLst>
          </p:nvPr>
        </p:nvGraphicFramePr>
        <p:xfrm>
          <a:off x="939800" y="2324389"/>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038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50552F0-FF3A-CA1B-0FC3-4D0516F08366}"/>
              </a:ext>
            </a:extLst>
          </p:cNvPr>
          <p:cNvGraphicFramePr>
            <a:graphicFrameLocks noGrp="1"/>
          </p:cNvGraphicFramePr>
          <p:nvPr>
            <p:extLst>
              <p:ext uri="{D42A27DB-BD31-4B8C-83A1-F6EECF244321}">
                <p14:modId xmlns:p14="http://schemas.microsoft.com/office/powerpoint/2010/main" val="2839960277"/>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1">
            <a:extLst>
              <a:ext uri="{FF2B5EF4-FFF2-40B4-BE49-F238E27FC236}">
                <a16:creationId xmlns:a16="http://schemas.microsoft.com/office/drawing/2014/main" id="{D91E98F8-819F-DE23-5155-48D463FF14F7}"/>
              </a:ext>
            </a:extLst>
          </p:cNvPr>
          <p:cNvSpPr txBox="1"/>
          <p:nvPr/>
        </p:nvSpPr>
        <p:spPr>
          <a:xfrm>
            <a:off x="5002974" y="1133592"/>
            <a:ext cx="6357752" cy="1051185"/>
          </a:xfrm>
          <a:prstGeom prst="rect">
            <a:avLst/>
          </a:prstGeom>
          <a:solidFill>
            <a:srgbClr val="FFFF00"/>
          </a:solidFill>
          <a:ln>
            <a:solidFill>
              <a:srgbClr val="C00000"/>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a:t>There are 102 floating zones in Connecticut. This chart</a:t>
            </a:r>
          </a:p>
          <a:p>
            <a:r>
              <a:rPr lang="en-US" sz="2000" b="1"/>
              <a:t> presents the top 20 most common uses.</a:t>
            </a:r>
            <a:r>
              <a:rPr lang="en-US" sz="2000"/>
              <a:t> </a:t>
            </a:r>
            <a:r>
              <a:rPr lang="en-US" sz="2000" b="1"/>
              <a:t>Only 9% </a:t>
            </a:r>
          </a:p>
          <a:p>
            <a:r>
              <a:rPr lang="en-US" sz="2000" b="1"/>
              <a:t>of floating zones focus on environmental purposes.</a:t>
            </a:r>
          </a:p>
        </p:txBody>
      </p:sp>
    </p:spTree>
    <p:extLst>
      <p:ext uri="{BB962C8B-B14F-4D97-AF65-F5344CB8AC3E}">
        <p14:creationId xmlns:p14="http://schemas.microsoft.com/office/powerpoint/2010/main" val="638459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3028D9F1-C830-8039-9D92-3A6AE20BB812}"/>
              </a:ext>
            </a:extLst>
          </p:cNvPr>
          <p:cNvGraphicFramePr>
            <a:graphicFrameLocks noGrp="1"/>
          </p:cNvGraphicFramePr>
          <p:nvPr>
            <p:extLst>
              <p:ext uri="{D42A27DB-BD31-4B8C-83A1-F6EECF244321}">
                <p14:modId xmlns:p14="http://schemas.microsoft.com/office/powerpoint/2010/main" val="4102094167"/>
              </p:ext>
            </p:extLst>
          </p:nvPr>
        </p:nvGraphicFramePr>
        <p:xfrm>
          <a:off x="814446" y="812800"/>
          <a:ext cx="10176827" cy="537556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FBB6EDB-57B7-3D8A-A7CC-5434BE152908}"/>
              </a:ext>
            </a:extLst>
          </p:cNvPr>
          <p:cNvSpPr txBox="1"/>
          <p:nvPr/>
        </p:nvSpPr>
        <p:spPr>
          <a:xfrm>
            <a:off x="6659327" y="1349236"/>
            <a:ext cx="4112793" cy="923330"/>
          </a:xfrm>
          <a:prstGeom prst="rect">
            <a:avLst/>
          </a:prstGeom>
          <a:solidFill>
            <a:srgbClr val="FFFF00"/>
          </a:solidFill>
          <a:ln>
            <a:solidFill>
              <a:srgbClr val="C00000"/>
            </a:solidFill>
          </a:ln>
        </p:spPr>
        <p:txBody>
          <a:bodyPr wrap="none" rtlCol="0">
            <a:spAutoFit/>
          </a:bodyPr>
          <a:lstStyle/>
          <a:p>
            <a:r>
              <a:rPr lang="en-US"/>
              <a:t>Without specific standards for landing a</a:t>
            </a:r>
          </a:p>
          <a:p>
            <a:r>
              <a:rPr lang="en-US"/>
              <a:t>floating zone, the public has no basis for </a:t>
            </a:r>
          </a:p>
          <a:p>
            <a:r>
              <a:rPr lang="en-US"/>
              <a:t>determining future community impacts.</a:t>
            </a:r>
          </a:p>
        </p:txBody>
      </p:sp>
      <p:sp>
        <p:nvSpPr>
          <p:cNvPr id="9" name="TextBox 1">
            <a:extLst>
              <a:ext uri="{FF2B5EF4-FFF2-40B4-BE49-F238E27FC236}">
                <a16:creationId xmlns:a16="http://schemas.microsoft.com/office/drawing/2014/main" id="{AE67DB6B-28C9-F185-7EB9-D94C18A252CC}"/>
              </a:ext>
            </a:extLst>
          </p:cNvPr>
          <p:cNvSpPr txBox="1"/>
          <p:nvPr/>
        </p:nvSpPr>
        <p:spPr>
          <a:xfrm>
            <a:off x="7055072" y="2571706"/>
            <a:ext cx="3583623" cy="361840"/>
          </a:xfrm>
          <a:prstGeom prst="rect">
            <a:avLst/>
          </a:prstGeom>
          <a:solidFill>
            <a:srgbClr val="FFFF00"/>
          </a:solidFill>
          <a:ln>
            <a:solidFill>
              <a:srgbClr val="C00000"/>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a:t>Key Siting factors for Floating Zones</a:t>
            </a:r>
          </a:p>
          <a:p>
            <a:endParaRPr lang="en-US" sz="1800"/>
          </a:p>
        </p:txBody>
      </p:sp>
      <p:cxnSp>
        <p:nvCxnSpPr>
          <p:cNvPr id="10" name="Straight Arrow Connector 9">
            <a:extLst>
              <a:ext uri="{FF2B5EF4-FFF2-40B4-BE49-F238E27FC236}">
                <a16:creationId xmlns:a16="http://schemas.microsoft.com/office/drawing/2014/main" id="{9BC1FB89-85C9-EF0F-D70B-269F0C085FFE}"/>
              </a:ext>
            </a:extLst>
          </p:cNvPr>
          <p:cNvCxnSpPr>
            <a:cxnSpLocks/>
          </p:cNvCxnSpPr>
          <p:nvPr/>
        </p:nvCxnSpPr>
        <p:spPr>
          <a:xfrm flipH="1">
            <a:off x="4232260" y="1607127"/>
            <a:ext cx="2427067" cy="96457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ight Brace 11">
            <a:extLst>
              <a:ext uri="{FF2B5EF4-FFF2-40B4-BE49-F238E27FC236}">
                <a16:creationId xmlns:a16="http://schemas.microsoft.com/office/drawing/2014/main" id="{31ED80C7-299B-979B-6C80-705C443DABA2}"/>
              </a:ext>
            </a:extLst>
          </p:cNvPr>
          <p:cNvSpPr/>
          <p:nvPr/>
        </p:nvSpPr>
        <p:spPr>
          <a:xfrm rot="17971441">
            <a:off x="7827835" y="1735733"/>
            <a:ext cx="1845469" cy="43542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4041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4991001D-DDF9-D6BB-713A-A7E0A6E9F6D3}"/>
              </a:ext>
            </a:extLst>
          </p:cNvPr>
          <p:cNvGraphicFramePr>
            <a:graphicFrameLocks noGrp="1"/>
          </p:cNvGraphicFramePr>
          <p:nvPr>
            <p:extLst>
              <p:ext uri="{D42A27DB-BD31-4B8C-83A1-F6EECF244321}">
                <p14:modId xmlns:p14="http://schemas.microsoft.com/office/powerpoint/2010/main" val="3424428065"/>
              </p:ext>
            </p:extLst>
          </p:nvPr>
        </p:nvGraphicFramePr>
        <p:xfrm>
          <a:off x="590310" y="287866"/>
          <a:ext cx="9840624" cy="628226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AF621EF-1E41-4E34-F66D-76081DD403B2}"/>
              </a:ext>
            </a:extLst>
          </p:cNvPr>
          <p:cNvSpPr txBox="1"/>
          <p:nvPr/>
        </p:nvSpPr>
        <p:spPr>
          <a:xfrm>
            <a:off x="5569222" y="1139535"/>
            <a:ext cx="4861712" cy="923330"/>
          </a:xfrm>
          <a:prstGeom prst="rect">
            <a:avLst/>
          </a:prstGeom>
          <a:solidFill>
            <a:srgbClr val="FFFF00"/>
          </a:solidFill>
          <a:ln>
            <a:solidFill>
              <a:srgbClr val="C00000"/>
            </a:solidFill>
          </a:ln>
        </p:spPr>
        <p:txBody>
          <a:bodyPr wrap="square" rtlCol="0">
            <a:spAutoFit/>
          </a:bodyPr>
          <a:lstStyle/>
          <a:p>
            <a:r>
              <a:rPr lang="en-US" dirty="0"/>
              <a:t>Using the Master Plan process results in a negotiated set of standards not predetermined by the zoning commission.</a:t>
            </a:r>
          </a:p>
        </p:txBody>
      </p:sp>
      <p:cxnSp>
        <p:nvCxnSpPr>
          <p:cNvPr id="5" name="Straight Arrow Connector 4">
            <a:extLst>
              <a:ext uri="{FF2B5EF4-FFF2-40B4-BE49-F238E27FC236}">
                <a16:creationId xmlns:a16="http://schemas.microsoft.com/office/drawing/2014/main" id="{30B8F227-F86E-00FF-CFB0-FEB5C133E5E1}"/>
              </a:ext>
            </a:extLst>
          </p:cNvPr>
          <p:cNvCxnSpPr>
            <a:cxnSpLocks/>
          </p:cNvCxnSpPr>
          <p:nvPr/>
        </p:nvCxnSpPr>
        <p:spPr>
          <a:xfrm flipH="1">
            <a:off x="9259747" y="2062865"/>
            <a:ext cx="914400" cy="375977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204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74D00-F929-97D2-EBA9-C0958944C6FD}"/>
              </a:ext>
            </a:extLst>
          </p:cNvPr>
          <p:cNvSpPr>
            <a:spLocks noGrp="1"/>
          </p:cNvSpPr>
          <p:nvPr>
            <p:ph type="title"/>
          </p:nvPr>
        </p:nvSpPr>
        <p:spPr/>
        <p:txBody>
          <a:bodyPr/>
          <a:lstStyle/>
          <a:p>
            <a:pPr algn="ctr"/>
            <a:r>
              <a:rPr lang="en-US"/>
              <a:t>Floating Zones: Strengths v. Weaknesses</a:t>
            </a:r>
          </a:p>
        </p:txBody>
      </p:sp>
      <p:graphicFrame>
        <p:nvGraphicFramePr>
          <p:cNvPr id="4" name="Content Placeholder 3">
            <a:extLst>
              <a:ext uri="{FF2B5EF4-FFF2-40B4-BE49-F238E27FC236}">
                <a16:creationId xmlns:a16="http://schemas.microsoft.com/office/drawing/2014/main" id="{B211AD0F-D3CE-ACF3-6576-DD62F6F72F23}"/>
              </a:ext>
            </a:extLst>
          </p:cNvPr>
          <p:cNvGraphicFramePr>
            <a:graphicFrameLocks noGrp="1"/>
          </p:cNvGraphicFramePr>
          <p:nvPr>
            <p:ph idx="1"/>
            <p:extLst>
              <p:ext uri="{D42A27DB-BD31-4B8C-83A1-F6EECF244321}">
                <p14:modId xmlns:p14="http://schemas.microsoft.com/office/powerpoint/2010/main" val="3473124025"/>
              </p:ext>
            </p:extLst>
          </p:nvPr>
        </p:nvGraphicFramePr>
        <p:xfrm>
          <a:off x="564332" y="2008505"/>
          <a:ext cx="11063335" cy="4023360"/>
        </p:xfrm>
        <a:graphic>
          <a:graphicData uri="http://schemas.openxmlformats.org/drawingml/2006/table">
            <a:tbl>
              <a:tblPr firstRow="1" bandRow="1">
                <a:tableStyleId>{5C22544A-7EE6-4342-B048-85BDC9FD1C3A}</a:tableStyleId>
              </a:tblPr>
              <a:tblGrid>
                <a:gridCol w="761355">
                  <a:extLst>
                    <a:ext uri="{9D8B030D-6E8A-4147-A177-3AD203B41FA5}">
                      <a16:colId xmlns:a16="http://schemas.microsoft.com/office/drawing/2014/main" val="4256751371"/>
                    </a:ext>
                  </a:extLst>
                </a:gridCol>
                <a:gridCol w="5062416">
                  <a:extLst>
                    <a:ext uri="{9D8B030D-6E8A-4147-A177-3AD203B41FA5}">
                      <a16:colId xmlns:a16="http://schemas.microsoft.com/office/drawing/2014/main" val="744847900"/>
                    </a:ext>
                  </a:extLst>
                </a:gridCol>
                <a:gridCol w="5239564">
                  <a:extLst>
                    <a:ext uri="{9D8B030D-6E8A-4147-A177-3AD203B41FA5}">
                      <a16:colId xmlns:a16="http://schemas.microsoft.com/office/drawing/2014/main" val="1358008864"/>
                    </a:ext>
                  </a:extLst>
                </a:gridCol>
              </a:tblGrid>
              <a:tr h="370840">
                <a:tc>
                  <a:txBody>
                    <a:bodyPr/>
                    <a:lstStyle/>
                    <a:p>
                      <a:pPr algn="ctr"/>
                      <a:r>
                        <a:rPr lang="en-US" sz="2400" dirty="0">
                          <a:ln>
                            <a:solidFill>
                              <a:schemeClr val="accent1"/>
                            </a:solidFill>
                          </a:ln>
                          <a:solidFill>
                            <a:schemeClr val="tx1"/>
                          </a:solidFill>
                        </a:rPr>
                        <a:t>#</a:t>
                      </a:r>
                    </a:p>
                  </a:txBody>
                  <a:tcPr>
                    <a:solidFill>
                      <a:srgbClr val="CCFFCC"/>
                    </a:solidFill>
                  </a:tcPr>
                </a:tc>
                <a:tc>
                  <a:txBody>
                    <a:bodyPr/>
                    <a:lstStyle/>
                    <a:p>
                      <a:r>
                        <a:rPr lang="en-US" sz="2400">
                          <a:ln>
                            <a:solidFill>
                              <a:schemeClr val="accent1"/>
                            </a:solidFill>
                          </a:ln>
                          <a:solidFill>
                            <a:schemeClr val="tx1"/>
                          </a:solidFill>
                        </a:rPr>
                        <a:t>Strengths</a:t>
                      </a:r>
                    </a:p>
                  </a:txBody>
                  <a:tcPr>
                    <a:solidFill>
                      <a:srgbClr val="CCFFCC"/>
                    </a:solidFill>
                  </a:tcPr>
                </a:tc>
                <a:tc>
                  <a:txBody>
                    <a:bodyPr/>
                    <a:lstStyle/>
                    <a:p>
                      <a:r>
                        <a:rPr lang="en-US" sz="2400">
                          <a:ln>
                            <a:solidFill>
                              <a:schemeClr val="accent1"/>
                            </a:solidFill>
                          </a:ln>
                          <a:solidFill>
                            <a:schemeClr val="tx1"/>
                          </a:solidFill>
                        </a:rPr>
                        <a:t>Weaknesses</a:t>
                      </a:r>
                    </a:p>
                  </a:txBody>
                  <a:tcPr>
                    <a:solidFill>
                      <a:srgbClr val="CCFFCC"/>
                    </a:solidFill>
                  </a:tcPr>
                </a:tc>
                <a:extLst>
                  <a:ext uri="{0D108BD9-81ED-4DB2-BD59-A6C34878D82A}">
                    <a16:rowId xmlns:a16="http://schemas.microsoft.com/office/drawing/2014/main" val="2888318307"/>
                  </a:ext>
                </a:extLst>
              </a:tr>
              <a:tr h="370840">
                <a:tc>
                  <a:txBody>
                    <a:bodyPr/>
                    <a:lstStyle/>
                    <a:p>
                      <a:pPr algn="ctr"/>
                      <a:r>
                        <a:rPr lang="en-US" sz="2000">
                          <a:ln>
                            <a:solidFill>
                              <a:schemeClr val="accent1"/>
                            </a:solidFill>
                          </a:ln>
                        </a:rPr>
                        <a:t>1</a:t>
                      </a:r>
                    </a:p>
                  </a:txBody>
                  <a:tcPr>
                    <a:solidFill>
                      <a:srgbClr val="CCFFCC"/>
                    </a:solidFill>
                  </a:tcPr>
                </a:tc>
                <a:tc>
                  <a:txBody>
                    <a:bodyPr/>
                    <a:lstStyle/>
                    <a:p>
                      <a:r>
                        <a:rPr lang="en-US" sz="2000">
                          <a:ln>
                            <a:solidFill>
                              <a:schemeClr val="accent1"/>
                            </a:solidFill>
                          </a:ln>
                        </a:rPr>
                        <a:t>Design Flexibility</a:t>
                      </a:r>
                    </a:p>
                  </a:txBody>
                  <a:tcPr>
                    <a:solidFill>
                      <a:srgbClr val="CCFFCC"/>
                    </a:solidFill>
                  </a:tcPr>
                </a:tc>
                <a:tc>
                  <a:txBody>
                    <a:bodyPr/>
                    <a:lstStyle/>
                    <a:p>
                      <a:r>
                        <a:rPr lang="en-US" sz="2000">
                          <a:ln>
                            <a:solidFill>
                              <a:schemeClr val="accent1"/>
                            </a:solidFill>
                          </a:ln>
                        </a:rPr>
                        <a:t>Conflicts with Public Expectations</a:t>
                      </a:r>
                    </a:p>
                  </a:txBody>
                  <a:tcPr>
                    <a:solidFill>
                      <a:srgbClr val="CCFFCC"/>
                    </a:solidFill>
                  </a:tcPr>
                </a:tc>
                <a:extLst>
                  <a:ext uri="{0D108BD9-81ED-4DB2-BD59-A6C34878D82A}">
                    <a16:rowId xmlns:a16="http://schemas.microsoft.com/office/drawing/2014/main" val="4260377619"/>
                  </a:ext>
                </a:extLst>
              </a:tr>
              <a:tr h="370840">
                <a:tc>
                  <a:txBody>
                    <a:bodyPr/>
                    <a:lstStyle/>
                    <a:p>
                      <a:pPr algn="ctr"/>
                      <a:r>
                        <a:rPr lang="en-US" sz="2000">
                          <a:ln>
                            <a:solidFill>
                              <a:schemeClr val="accent1"/>
                            </a:solidFill>
                          </a:ln>
                        </a:rPr>
                        <a:t>2</a:t>
                      </a:r>
                    </a:p>
                  </a:txBody>
                  <a:tcPr>
                    <a:solidFill>
                      <a:srgbClr val="CCFFCC"/>
                    </a:solidFill>
                  </a:tcPr>
                </a:tc>
                <a:tc>
                  <a:txBody>
                    <a:bodyPr/>
                    <a:lstStyle/>
                    <a:p>
                      <a:r>
                        <a:rPr lang="en-US" sz="2000">
                          <a:ln>
                            <a:solidFill>
                              <a:schemeClr val="accent1"/>
                            </a:solidFill>
                          </a:ln>
                        </a:rPr>
                        <a:t>Greater Legislative Discretion</a:t>
                      </a:r>
                    </a:p>
                  </a:txBody>
                  <a:tcPr>
                    <a:solidFill>
                      <a:srgbClr val="CCFFCC"/>
                    </a:solidFill>
                  </a:tcPr>
                </a:tc>
                <a:tc>
                  <a:txBody>
                    <a:bodyPr/>
                    <a:lstStyle/>
                    <a:p>
                      <a:r>
                        <a:rPr lang="en-US" sz="2000">
                          <a:ln>
                            <a:solidFill>
                              <a:schemeClr val="accent1"/>
                            </a:solidFill>
                          </a:ln>
                        </a:rPr>
                        <a:t>Less Accountable to the Public</a:t>
                      </a:r>
                    </a:p>
                  </a:txBody>
                  <a:tcPr>
                    <a:solidFill>
                      <a:srgbClr val="CCFFCC"/>
                    </a:solidFill>
                  </a:tcPr>
                </a:tc>
                <a:extLst>
                  <a:ext uri="{0D108BD9-81ED-4DB2-BD59-A6C34878D82A}">
                    <a16:rowId xmlns:a16="http://schemas.microsoft.com/office/drawing/2014/main" val="2124639584"/>
                  </a:ext>
                </a:extLst>
              </a:tr>
              <a:tr h="370840">
                <a:tc>
                  <a:txBody>
                    <a:bodyPr/>
                    <a:lstStyle/>
                    <a:p>
                      <a:pPr algn="ctr"/>
                      <a:r>
                        <a:rPr lang="en-US" sz="2000">
                          <a:ln>
                            <a:solidFill>
                              <a:schemeClr val="accent1"/>
                            </a:solidFill>
                          </a:ln>
                        </a:rPr>
                        <a:t>3</a:t>
                      </a:r>
                    </a:p>
                  </a:txBody>
                  <a:tcPr>
                    <a:solidFill>
                      <a:srgbClr val="CCFFCC"/>
                    </a:solidFill>
                  </a:tcPr>
                </a:tc>
                <a:tc>
                  <a:txBody>
                    <a:bodyPr/>
                    <a:lstStyle/>
                    <a:p>
                      <a:r>
                        <a:rPr lang="en-US" sz="2000">
                          <a:ln>
                            <a:solidFill>
                              <a:schemeClr val="accent1"/>
                            </a:solidFill>
                          </a:ln>
                        </a:rPr>
                        <a:t>Parcel Level Performance Standards</a:t>
                      </a:r>
                    </a:p>
                  </a:txBody>
                  <a:tcPr>
                    <a:solidFill>
                      <a:srgbClr val="CCFFCC"/>
                    </a:solidFill>
                  </a:tcPr>
                </a:tc>
                <a:tc>
                  <a:txBody>
                    <a:bodyPr/>
                    <a:lstStyle/>
                    <a:p>
                      <a:r>
                        <a:rPr lang="en-US" sz="2000">
                          <a:ln>
                            <a:solidFill>
                              <a:schemeClr val="accent1"/>
                            </a:solidFill>
                          </a:ln>
                        </a:rPr>
                        <a:t>May affect abutter’s property value</a:t>
                      </a:r>
                    </a:p>
                  </a:txBody>
                  <a:tcPr>
                    <a:solidFill>
                      <a:srgbClr val="CCFFCC"/>
                    </a:solidFill>
                  </a:tcPr>
                </a:tc>
                <a:extLst>
                  <a:ext uri="{0D108BD9-81ED-4DB2-BD59-A6C34878D82A}">
                    <a16:rowId xmlns:a16="http://schemas.microsoft.com/office/drawing/2014/main" val="794533497"/>
                  </a:ext>
                </a:extLst>
              </a:tr>
              <a:tr h="370840">
                <a:tc>
                  <a:txBody>
                    <a:bodyPr/>
                    <a:lstStyle/>
                    <a:p>
                      <a:pPr algn="ctr"/>
                      <a:r>
                        <a:rPr lang="en-US" sz="2000">
                          <a:ln>
                            <a:solidFill>
                              <a:schemeClr val="accent1"/>
                            </a:solidFill>
                          </a:ln>
                        </a:rPr>
                        <a:t>4</a:t>
                      </a:r>
                    </a:p>
                  </a:txBody>
                  <a:tcPr>
                    <a:solidFill>
                      <a:srgbClr val="CCFFCC"/>
                    </a:solidFill>
                  </a:tcPr>
                </a:tc>
                <a:tc>
                  <a:txBody>
                    <a:bodyPr/>
                    <a:lstStyle/>
                    <a:p>
                      <a:r>
                        <a:rPr lang="en-US" sz="2000">
                          <a:ln>
                            <a:solidFill>
                              <a:schemeClr val="accent1"/>
                            </a:solidFill>
                          </a:ln>
                        </a:rPr>
                        <a:t>Limited Public Involvement</a:t>
                      </a:r>
                    </a:p>
                  </a:txBody>
                  <a:tcPr>
                    <a:solidFill>
                      <a:srgbClr val="CCFFCC"/>
                    </a:solidFill>
                  </a:tcPr>
                </a:tc>
                <a:tc>
                  <a:txBody>
                    <a:bodyPr/>
                    <a:lstStyle/>
                    <a:p>
                      <a:r>
                        <a:rPr lang="en-US" sz="2000">
                          <a:ln>
                            <a:solidFill>
                              <a:schemeClr val="accent1"/>
                            </a:solidFill>
                          </a:ln>
                        </a:rPr>
                        <a:t>Limited Public Involvement</a:t>
                      </a:r>
                    </a:p>
                  </a:txBody>
                  <a:tcPr>
                    <a:solidFill>
                      <a:srgbClr val="CCFFCC"/>
                    </a:solidFill>
                  </a:tcPr>
                </a:tc>
                <a:extLst>
                  <a:ext uri="{0D108BD9-81ED-4DB2-BD59-A6C34878D82A}">
                    <a16:rowId xmlns:a16="http://schemas.microsoft.com/office/drawing/2014/main" val="1368462230"/>
                  </a:ext>
                </a:extLst>
              </a:tr>
              <a:tr h="370840">
                <a:tc>
                  <a:txBody>
                    <a:bodyPr/>
                    <a:lstStyle/>
                    <a:p>
                      <a:pPr algn="ctr"/>
                      <a:r>
                        <a:rPr lang="en-US" sz="2000">
                          <a:ln>
                            <a:solidFill>
                              <a:schemeClr val="accent1"/>
                            </a:solidFill>
                          </a:ln>
                        </a:rPr>
                        <a:t>5</a:t>
                      </a:r>
                    </a:p>
                  </a:txBody>
                  <a:tcPr>
                    <a:solidFill>
                      <a:srgbClr val="CCFFCC"/>
                    </a:solidFill>
                  </a:tcPr>
                </a:tc>
                <a:tc>
                  <a:txBody>
                    <a:bodyPr/>
                    <a:lstStyle/>
                    <a:p>
                      <a:r>
                        <a:rPr lang="en-US" sz="2000">
                          <a:ln>
                            <a:solidFill>
                              <a:schemeClr val="accent1"/>
                            </a:solidFill>
                          </a:ln>
                        </a:rPr>
                        <a:t>Customized Development Plans</a:t>
                      </a:r>
                    </a:p>
                  </a:txBody>
                  <a:tcPr>
                    <a:solidFill>
                      <a:srgbClr val="CCFFCC"/>
                    </a:solidFill>
                  </a:tcPr>
                </a:tc>
                <a:tc>
                  <a:txBody>
                    <a:bodyPr/>
                    <a:lstStyle/>
                    <a:p>
                      <a:r>
                        <a:rPr lang="en-US" sz="2000">
                          <a:ln>
                            <a:solidFill>
                              <a:schemeClr val="accent1"/>
                            </a:solidFill>
                          </a:ln>
                        </a:rPr>
                        <a:t>Lack of Uniformity with Underlying Zones</a:t>
                      </a:r>
                    </a:p>
                  </a:txBody>
                  <a:tcPr>
                    <a:solidFill>
                      <a:srgbClr val="CCFFCC"/>
                    </a:solidFill>
                  </a:tcPr>
                </a:tc>
                <a:extLst>
                  <a:ext uri="{0D108BD9-81ED-4DB2-BD59-A6C34878D82A}">
                    <a16:rowId xmlns:a16="http://schemas.microsoft.com/office/drawing/2014/main" val="4082495605"/>
                  </a:ext>
                </a:extLst>
              </a:tr>
              <a:tr h="385099">
                <a:tc>
                  <a:txBody>
                    <a:bodyPr/>
                    <a:lstStyle/>
                    <a:p>
                      <a:pPr algn="ctr"/>
                      <a:r>
                        <a:rPr lang="en-US" sz="2000">
                          <a:ln>
                            <a:solidFill>
                              <a:schemeClr val="accent1"/>
                            </a:solidFill>
                          </a:ln>
                        </a:rPr>
                        <a:t>6</a:t>
                      </a:r>
                    </a:p>
                  </a:txBody>
                  <a:tcPr>
                    <a:solidFill>
                      <a:srgbClr val="CCFFCC"/>
                    </a:solidFill>
                  </a:tcPr>
                </a:tc>
                <a:tc>
                  <a:txBody>
                    <a:bodyPr/>
                    <a:lstStyle/>
                    <a:p>
                      <a:r>
                        <a:rPr lang="en-US" sz="2000">
                          <a:ln>
                            <a:solidFill>
                              <a:schemeClr val="accent1"/>
                            </a:solidFill>
                          </a:ln>
                        </a:rPr>
                        <a:t>Abutter Notices not Triggered in Float State</a:t>
                      </a:r>
                    </a:p>
                  </a:txBody>
                  <a:tcPr>
                    <a:solidFill>
                      <a:srgbClr val="CCFFCC"/>
                    </a:solidFill>
                  </a:tcPr>
                </a:tc>
                <a:tc>
                  <a:txBody>
                    <a:bodyPr/>
                    <a:lstStyle/>
                    <a:p>
                      <a:r>
                        <a:rPr lang="en-US" sz="2000">
                          <a:ln>
                            <a:solidFill>
                              <a:schemeClr val="accent1"/>
                            </a:solidFill>
                          </a:ln>
                        </a:rPr>
                        <a:t>Landing Factors are Opaque to Public</a:t>
                      </a:r>
                    </a:p>
                  </a:txBody>
                  <a:tcPr>
                    <a:solidFill>
                      <a:srgbClr val="CCFFCC"/>
                    </a:solidFill>
                  </a:tcPr>
                </a:tc>
                <a:extLst>
                  <a:ext uri="{0D108BD9-81ED-4DB2-BD59-A6C34878D82A}">
                    <a16:rowId xmlns:a16="http://schemas.microsoft.com/office/drawing/2014/main" val="1063887789"/>
                  </a:ext>
                </a:extLst>
              </a:tr>
              <a:tr h="370840">
                <a:tc>
                  <a:txBody>
                    <a:bodyPr/>
                    <a:lstStyle/>
                    <a:p>
                      <a:pPr algn="ctr"/>
                      <a:r>
                        <a:rPr lang="en-US" sz="2000">
                          <a:ln>
                            <a:solidFill>
                              <a:schemeClr val="accent1"/>
                            </a:solidFill>
                          </a:ln>
                        </a:rPr>
                        <a:t>7</a:t>
                      </a:r>
                    </a:p>
                  </a:txBody>
                  <a:tcPr>
                    <a:solidFill>
                      <a:srgbClr val="CCFFCC"/>
                    </a:solidFill>
                  </a:tcPr>
                </a:tc>
                <a:tc>
                  <a:txBody>
                    <a:bodyPr/>
                    <a:lstStyle/>
                    <a:p>
                      <a:r>
                        <a:rPr lang="en-US" sz="2000">
                          <a:ln>
                            <a:solidFill>
                              <a:schemeClr val="accent1"/>
                            </a:solidFill>
                          </a:ln>
                        </a:rPr>
                        <a:t>One Parcel Can Qualify for Landing Sites</a:t>
                      </a:r>
                    </a:p>
                  </a:txBody>
                  <a:tcPr>
                    <a:solidFill>
                      <a:srgbClr val="CCFFCC"/>
                    </a:solidFill>
                  </a:tcPr>
                </a:tc>
                <a:tc>
                  <a:txBody>
                    <a:bodyPr/>
                    <a:lstStyle/>
                    <a:p>
                      <a:r>
                        <a:rPr lang="en-US" sz="2000">
                          <a:ln>
                            <a:solidFill>
                              <a:schemeClr val="accent1"/>
                            </a:solidFill>
                          </a:ln>
                        </a:rPr>
                        <a:t>Poses Danger of Contract Zoning</a:t>
                      </a:r>
                    </a:p>
                  </a:txBody>
                  <a:tcPr>
                    <a:solidFill>
                      <a:srgbClr val="CCFFCC"/>
                    </a:solidFill>
                  </a:tcPr>
                </a:tc>
                <a:extLst>
                  <a:ext uri="{0D108BD9-81ED-4DB2-BD59-A6C34878D82A}">
                    <a16:rowId xmlns:a16="http://schemas.microsoft.com/office/drawing/2014/main" val="3577891058"/>
                  </a:ext>
                </a:extLst>
              </a:tr>
              <a:tr h="370840">
                <a:tc>
                  <a:txBody>
                    <a:bodyPr/>
                    <a:lstStyle/>
                    <a:p>
                      <a:pPr algn="ctr"/>
                      <a:r>
                        <a:rPr lang="en-US" sz="2000">
                          <a:ln>
                            <a:solidFill>
                              <a:schemeClr val="accent1"/>
                            </a:solidFill>
                          </a:ln>
                        </a:rPr>
                        <a:t>8</a:t>
                      </a:r>
                    </a:p>
                  </a:txBody>
                  <a:tcPr>
                    <a:solidFill>
                      <a:srgbClr val="CCFFCC"/>
                    </a:solidFill>
                  </a:tcPr>
                </a:tc>
                <a:tc>
                  <a:txBody>
                    <a:bodyPr/>
                    <a:lstStyle/>
                    <a:p>
                      <a:r>
                        <a:rPr lang="en-US" sz="2000">
                          <a:ln>
                            <a:solidFill>
                              <a:schemeClr val="accent1"/>
                            </a:solidFill>
                          </a:ln>
                        </a:rPr>
                        <a:t>Can be Created on lots as small as 2 acres</a:t>
                      </a:r>
                    </a:p>
                  </a:txBody>
                  <a:tcPr>
                    <a:solidFill>
                      <a:srgbClr val="CCFFCC"/>
                    </a:solidFill>
                  </a:tcPr>
                </a:tc>
                <a:tc>
                  <a:txBody>
                    <a:bodyPr/>
                    <a:lstStyle/>
                    <a:p>
                      <a:r>
                        <a:rPr lang="en-US" sz="2000">
                          <a:ln>
                            <a:solidFill>
                              <a:schemeClr val="accent1"/>
                            </a:solidFill>
                          </a:ln>
                        </a:rPr>
                        <a:t>Floating zone often benefits single landowner</a:t>
                      </a:r>
                    </a:p>
                  </a:txBody>
                  <a:tcPr>
                    <a:solidFill>
                      <a:srgbClr val="CCFFCC"/>
                    </a:solidFill>
                  </a:tcPr>
                </a:tc>
                <a:extLst>
                  <a:ext uri="{0D108BD9-81ED-4DB2-BD59-A6C34878D82A}">
                    <a16:rowId xmlns:a16="http://schemas.microsoft.com/office/drawing/2014/main" val="1275030720"/>
                  </a:ext>
                </a:extLst>
              </a:tr>
              <a:tr h="370840">
                <a:tc>
                  <a:txBody>
                    <a:bodyPr/>
                    <a:lstStyle/>
                    <a:p>
                      <a:pPr algn="ctr"/>
                      <a:r>
                        <a:rPr lang="en-US" sz="2000">
                          <a:ln>
                            <a:solidFill>
                              <a:schemeClr val="accent1"/>
                            </a:solidFill>
                          </a:ln>
                        </a:rPr>
                        <a:t>9</a:t>
                      </a:r>
                    </a:p>
                  </a:txBody>
                  <a:tcPr>
                    <a:solidFill>
                      <a:srgbClr val="CCFFCC"/>
                    </a:solidFill>
                  </a:tcPr>
                </a:tc>
                <a:tc>
                  <a:txBody>
                    <a:bodyPr/>
                    <a:lstStyle/>
                    <a:p>
                      <a:r>
                        <a:rPr lang="en-US" sz="2000">
                          <a:ln>
                            <a:solidFill>
                              <a:schemeClr val="accent1"/>
                            </a:solidFill>
                          </a:ln>
                        </a:rPr>
                        <a:t>Anticipates Future Development</a:t>
                      </a:r>
                    </a:p>
                  </a:txBody>
                  <a:tcPr>
                    <a:solidFill>
                      <a:srgbClr val="CCFFCC"/>
                    </a:solidFill>
                  </a:tcPr>
                </a:tc>
                <a:tc>
                  <a:txBody>
                    <a:bodyPr/>
                    <a:lstStyle/>
                    <a:p>
                      <a:r>
                        <a:rPr lang="en-US" sz="2000" dirty="0">
                          <a:ln>
                            <a:solidFill>
                              <a:schemeClr val="accent1"/>
                            </a:solidFill>
                          </a:ln>
                        </a:rPr>
                        <a:t>Market Forces are Unpredictable</a:t>
                      </a:r>
                    </a:p>
                  </a:txBody>
                  <a:tcPr>
                    <a:solidFill>
                      <a:srgbClr val="CCFFCC"/>
                    </a:solidFill>
                  </a:tcPr>
                </a:tc>
                <a:extLst>
                  <a:ext uri="{0D108BD9-81ED-4DB2-BD59-A6C34878D82A}">
                    <a16:rowId xmlns:a16="http://schemas.microsoft.com/office/drawing/2014/main" val="2595766136"/>
                  </a:ext>
                </a:extLst>
              </a:tr>
            </a:tbl>
          </a:graphicData>
        </a:graphic>
      </p:graphicFrame>
    </p:spTree>
    <p:extLst>
      <p:ext uri="{BB962C8B-B14F-4D97-AF65-F5344CB8AC3E}">
        <p14:creationId xmlns:p14="http://schemas.microsoft.com/office/powerpoint/2010/main" val="341896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F8E28D2B-BCDA-DA31-0231-3230885695B0}"/>
              </a:ext>
            </a:extLst>
          </p:cNvPr>
          <p:cNvGraphicFramePr>
            <a:graphicFrameLocks noGrp="1"/>
          </p:cNvGraphicFramePr>
          <p:nvPr>
            <p:ph idx="1"/>
            <p:extLst>
              <p:ext uri="{D42A27DB-BD31-4B8C-83A1-F6EECF244321}">
                <p14:modId xmlns:p14="http://schemas.microsoft.com/office/powerpoint/2010/main" val="67017891"/>
              </p:ext>
            </p:extLst>
          </p:nvPr>
        </p:nvGraphicFramePr>
        <p:xfrm>
          <a:off x="838200" y="964276"/>
          <a:ext cx="10515600" cy="5212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5458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FA1E77-2A67-E439-418B-28C93F4033B2}"/>
              </a:ext>
            </a:extLst>
          </p:cNvPr>
          <p:cNvSpPr>
            <a:spLocks noGrp="1"/>
          </p:cNvSpPr>
          <p:nvPr>
            <p:ph type="title"/>
          </p:nvPr>
        </p:nvSpPr>
        <p:spPr>
          <a:xfrm>
            <a:off x="1043631" y="809898"/>
            <a:ext cx="9942716" cy="1554480"/>
          </a:xfrm>
        </p:spPr>
        <p:txBody>
          <a:bodyPr anchor="ctr">
            <a:normAutofit/>
          </a:bodyPr>
          <a:lstStyle/>
          <a:p>
            <a:r>
              <a:rPr lang="en-US" sz="4800" dirty="0"/>
              <a:t>Overview of Special Development Zones	</a:t>
            </a:r>
          </a:p>
        </p:txBody>
      </p:sp>
      <p:sp>
        <p:nvSpPr>
          <p:cNvPr id="3" name="Content Placeholder 2">
            <a:extLst>
              <a:ext uri="{FF2B5EF4-FFF2-40B4-BE49-F238E27FC236}">
                <a16:creationId xmlns:a16="http://schemas.microsoft.com/office/drawing/2014/main" id="{59D00045-5921-C6A1-8A9E-D4B6D28D7165}"/>
              </a:ext>
            </a:extLst>
          </p:cNvPr>
          <p:cNvSpPr>
            <a:spLocks noGrp="1"/>
          </p:cNvSpPr>
          <p:nvPr>
            <p:ph idx="1"/>
          </p:nvPr>
        </p:nvSpPr>
        <p:spPr>
          <a:xfrm>
            <a:off x="1045028" y="3017522"/>
            <a:ext cx="9941319" cy="3124658"/>
          </a:xfrm>
        </p:spPr>
        <p:txBody>
          <a:bodyPr anchor="ctr">
            <a:normAutofit/>
          </a:bodyPr>
          <a:lstStyle/>
          <a:p>
            <a:r>
              <a:rPr lang="en-US" sz="2200"/>
              <a:t>Definitions</a:t>
            </a:r>
          </a:p>
          <a:p>
            <a:r>
              <a:rPr lang="en-US" sz="2200"/>
              <a:t>Legal Basis for Special Development Zones</a:t>
            </a:r>
          </a:p>
          <a:p>
            <a:r>
              <a:rPr lang="en-US" sz="2200"/>
              <a:t>Floating Zones</a:t>
            </a:r>
          </a:p>
          <a:p>
            <a:r>
              <a:rPr lang="en-US" sz="2200"/>
              <a:t>Planned Developments</a:t>
            </a:r>
          </a:p>
          <a:p>
            <a:r>
              <a:rPr lang="en-US" sz="2200"/>
              <a:t>Overlay Zones</a:t>
            </a:r>
          </a:p>
          <a:p>
            <a:r>
              <a:rPr lang="en-US" sz="2200"/>
              <a:t>Village Districts</a:t>
            </a:r>
          </a:p>
          <a:p>
            <a:r>
              <a:rPr lang="en-US" sz="2200"/>
              <a:t>Summary:  Special Development Zone Applications</a:t>
            </a:r>
          </a:p>
          <a:p>
            <a:endParaRPr lang="en-US" sz="22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878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2FFB-6636-471B-1F52-715238249A03}"/>
              </a:ext>
            </a:extLst>
          </p:cNvPr>
          <p:cNvSpPr>
            <a:spLocks noGrp="1"/>
          </p:cNvSpPr>
          <p:nvPr>
            <p:ph type="title"/>
          </p:nvPr>
        </p:nvSpPr>
        <p:spPr/>
        <p:txBody>
          <a:bodyPr/>
          <a:lstStyle/>
          <a:p>
            <a:pPr algn="ctr"/>
            <a:r>
              <a:rPr lang="en-US"/>
              <a:t>Floating Zones are Litigation Resistant</a:t>
            </a:r>
          </a:p>
        </p:txBody>
      </p:sp>
      <p:sp>
        <p:nvSpPr>
          <p:cNvPr id="3" name="Content Placeholder 2">
            <a:extLst>
              <a:ext uri="{FF2B5EF4-FFF2-40B4-BE49-F238E27FC236}">
                <a16:creationId xmlns:a16="http://schemas.microsoft.com/office/drawing/2014/main" id="{3590B69A-816D-255B-B4F5-0A06D8FBE86A}"/>
              </a:ext>
            </a:extLst>
          </p:cNvPr>
          <p:cNvSpPr>
            <a:spLocks noGrp="1"/>
          </p:cNvSpPr>
          <p:nvPr>
            <p:ph idx="1"/>
          </p:nvPr>
        </p:nvSpPr>
        <p:spPr/>
        <p:txBody>
          <a:bodyPr/>
          <a:lstStyle/>
          <a:p>
            <a:r>
              <a:rPr lang="en-US"/>
              <a:t>“The discretion of a legislative body because of its constituted role as formulator of public policy, is much broader than that of an administrative board, which serves a quasi-judicial function. This legislative discretion is wide and liberal and must not be disturbed by the courts unless the party aggrieved by that decision establishes that the commission acted arbitrarily or illegally…”</a:t>
            </a:r>
          </a:p>
          <a:p>
            <a:endParaRPr lang="en-US"/>
          </a:p>
          <a:p>
            <a:pPr marL="0" indent="0" algn="ctr">
              <a:buNone/>
            </a:pPr>
            <a:r>
              <a:rPr lang="en-US"/>
              <a:t>Connecticut Supreme Court</a:t>
            </a:r>
          </a:p>
          <a:p>
            <a:pPr marL="0" indent="0" algn="ctr">
              <a:buNone/>
            </a:pPr>
            <a:r>
              <a:rPr lang="en-US"/>
              <a:t>220 Conn. 527, 543-44, 600  A.2d 757 (1991)</a:t>
            </a:r>
          </a:p>
        </p:txBody>
      </p:sp>
    </p:spTree>
    <p:extLst>
      <p:ext uri="{BB962C8B-B14F-4D97-AF65-F5344CB8AC3E}">
        <p14:creationId xmlns:p14="http://schemas.microsoft.com/office/powerpoint/2010/main" val="1759737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C14D-6FCB-CFB7-A9B4-8FA7A2E7DFCE}"/>
              </a:ext>
            </a:extLst>
          </p:cNvPr>
          <p:cNvSpPr>
            <a:spLocks noGrp="1"/>
          </p:cNvSpPr>
          <p:nvPr>
            <p:ph type="title"/>
          </p:nvPr>
        </p:nvSpPr>
        <p:spPr/>
        <p:txBody>
          <a:bodyPr/>
          <a:lstStyle/>
          <a:p>
            <a:pPr algn="ctr"/>
            <a:r>
              <a:rPr lang="en-US"/>
              <a:t>Authority for Floating Zones</a:t>
            </a:r>
          </a:p>
        </p:txBody>
      </p:sp>
      <p:graphicFrame>
        <p:nvGraphicFramePr>
          <p:cNvPr id="7" name="Content Placeholder 2">
            <a:extLst>
              <a:ext uri="{FF2B5EF4-FFF2-40B4-BE49-F238E27FC236}">
                <a16:creationId xmlns:a16="http://schemas.microsoft.com/office/drawing/2014/main" id="{40B96B5C-412B-331F-9461-ADEF429D365E}"/>
              </a:ext>
            </a:extLst>
          </p:cNvPr>
          <p:cNvGraphicFramePr>
            <a:graphicFrameLocks noGrp="1"/>
          </p:cNvGraphicFramePr>
          <p:nvPr>
            <p:ph idx="1"/>
            <p:extLst>
              <p:ext uri="{D42A27DB-BD31-4B8C-83A1-F6EECF244321}">
                <p14:modId xmlns:p14="http://schemas.microsoft.com/office/powerpoint/2010/main" val="38071326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9261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97F2E9-5120-6071-0CA5-47362C7FC6F4}"/>
              </a:ext>
            </a:extLst>
          </p:cNvPr>
          <p:cNvPicPr>
            <a:picLocks noChangeAspect="1"/>
          </p:cNvPicPr>
          <p:nvPr/>
        </p:nvPicPr>
        <p:blipFill>
          <a:blip r:embed="rId3"/>
          <a:srcRect t="16667"/>
          <a:stretch/>
        </p:blipFill>
        <p:spPr>
          <a:xfrm>
            <a:off x="20" y="10"/>
            <a:ext cx="12191981" cy="6857990"/>
          </a:xfrm>
          <a:prstGeom prst="rect">
            <a:avLst/>
          </a:prstGeom>
        </p:spPr>
      </p:pic>
      <p:sp>
        <p:nvSpPr>
          <p:cNvPr id="2" name="Title 1">
            <a:extLst>
              <a:ext uri="{FF2B5EF4-FFF2-40B4-BE49-F238E27FC236}">
                <a16:creationId xmlns:a16="http://schemas.microsoft.com/office/drawing/2014/main" id="{2F0E53D3-27E6-5D45-BFDA-0A5A79E17E2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dirty="0">
                <a:ln w="9525">
                  <a:solidFill>
                    <a:schemeClr val="bg1"/>
                  </a:solidFill>
                  <a:prstDash val="solid"/>
                </a:ln>
                <a:effectLst>
                  <a:outerShdw blurRad="12700" dist="38100" dir="2700000" algn="tl" rotWithShape="0">
                    <a:schemeClr val="bg1">
                      <a:lumMod val="50000"/>
                    </a:schemeClr>
                  </a:outerShdw>
                </a:effectLst>
              </a:rPr>
              <a:t>Planned Development Districts</a:t>
            </a:r>
          </a:p>
        </p:txBody>
      </p:sp>
      <p:sp>
        <p:nvSpPr>
          <p:cNvPr id="3" name="Text Placeholder 2">
            <a:extLst>
              <a:ext uri="{FF2B5EF4-FFF2-40B4-BE49-F238E27FC236}">
                <a16:creationId xmlns:a16="http://schemas.microsoft.com/office/drawing/2014/main" id="{183BA482-677F-7A07-95FB-0F6BD06E0FE6}"/>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endParaRPr lang="en-US" dirty="0">
              <a:solidFill>
                <a:schemeClr val="bg1"/>
              </a:solidFill>
            </a:endParaRPr>
          </a:p>
        </p:txBody>
      </p:sp>
    </p:spTree>
    <p:extLst>
      <p:ext uri="{BB962C8B-B14F-4D97-AF65-F5344CB8AC3E}">
        <p14:creationId xmlns:p14="http://schemas.microsoft.com/office/powerpoint/2010/main" val="1609191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60323-5598-08D8-2BD9-6EFDA60BC57E}"/>
              </a:ext>
            </a:extLst>
          </p:cNvPr>
          <p:cNvSpPr>
            <a:spLocks noGrp="1"/>
          </p:cNvSpPr>
          <p:nvPr>
            <p:ph type="title"/>
          </p:nvPr>
        </p:nvSpPr>
        <p:spPr>
          <a:xfrm>
            <a:off x="1143000" y="990599"/>
            <a:ext cx="9906000" cy="685800"/>
          </a:xfrm>
        </p:spPr>
        <p:txBody>
          <a:bodyPr anchor="t">
            <a:normAutofit/>
          </a:bodyPr>
          <a:lstStyle/>
          <a:p>
            <a:r>
              <a:rPr lang="en-US" sz="4000"/>
              <a:t>Planned Development Districts (PDD)</a:t>
            </a:r>
          </a:p>
        </p:txBody>
      </p:sp>
      <p:graphicFrame>
        <p:nvGraphicFramePr>
          <p:cNvPr id="5" name="Content Placeholder 2">
            <a:extLst>
              <a:ext uri="{FF2B5EF4-FFF2-40B4-BE49-F238E27FC236}">
                <a16:creationId xmlns:a16="http://schemas.microsoft.com/office/drawing/2014/main" id="{424BE921-66A6-5BEB-4A58-34A4DD34EF5F}"/>
              </a:ext>
            </a:extLst>
          </p:cNvPr>
          <p:cNvGraphicFramePr>
            <a:graphicFrameLocks noGrp="1"/>
          </p:cNvGraphicFramePr>
          <p:nvPr>
            <p:ph idx="1"/>
            <p:extLst>
              <p:ext uri="{D42A27DB-BD31-4B8C-83A1-F6EECF244321}">
                <p14:modId xmlns:p14="http://schemas.microsoft.com/office/powerpoint/2010/main" val="736767761"/>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0546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72B0-5CBB-A5A2-F8A5-D96A6AE84878}"/>
              </a:ext>
            </a:extLst>
          </p:cNvPr>
          <p:cNvSpPr>
            <a:spLocks noGrp="1"/>
          </p:cNvSpPr>
          <p:nvPr>
            <p:ph type="title"/>
          </p:nvPr>
        </p:nvSpPr>
        <p:spPr>
          <a:xfrm>
            <a:off x="841248" y="548640"/>
            <a:ext cx="3600860" cy="5431536"/>
          </a:xfrm>
        </p:spPr>
        <p:txBody>
          <a:bodyPr>
            <a:normAutofit/>
          </a:bodyPr>
          <a:lstStyle/>
          <a:p>
            <a:r>
              <a:rPr lang="en-US" sz="4600"/>
              <a:t>Options for PDD Development</a:t>
            </a:r>
          </a:p>
        </p:txBody>
      </p:sp>
      <p:sp>
        <p:nvSpPr>
          <p:cNvPr id="3" name="Content Placeholder 2">
            <a:extLst>
              <a:ext uri="{FF2B5EF4-FFF2-40B4-BE49-F238E27FC236}">
                <a16:creationId xmlns:a16="http://schemas.microsoft.com/office/drawing/2014/main" id="{2811187D-D7FA-7698-17ED-2EC13898B80C}"/>
              </a:ext>
            </a:extLst>
          </p:cNvPr>
          <p:cNvSpPr>
            <a:spLocks noGrp="1"/>
          </p:cNvSpPr>
          <p:nvPr>
            <p:ph idx="1"/>
          </p:nvPr>
        </p:nvSpPr>
        <p:spPr>
          <a:xfrm>
            <a:off x="4442109" y="957752"/>
            <a:ext cx="7389710" cy="5512572"/>
          </a:xfrm>
        </p:spPr>
        <p:txBody>
          <a:bodyPr anchor="ctr">
            <a:normAutofit/>
          </a:bodyPr>
          <a:lstStyle/>
          <a:p>
            <a:pPr marL="0" indent="0">
              <a:buNone/>
            </a:pPr>
            <a:r>
              <a:rPr lang="en-US" sz="2400" b="1"/>
              <a:t>Planned Developments can be created three ways:</a:t>
            </a:r>
          </a:p>
          <a:p>
            <a:pPr marL="914400" lvl="1" indent="-457200">
              <a:buFont typeface="+mj-lt"/>
              <a:buAutoNum type="arabicPeriod"/>
            </a:pPr>
            <a:r>
              <a:rPr lang="en-US" sz="2200" b="1"/>
              <a:t>Special Permit Approval Process</a:t>
            </a:r>
          </a:p>
          <a:p>
            <a:pPr lvl="2"/>
            <a:r>
              <a:rPr lang="en-US" sz="2200"/>
              <a:t>Administrative approval based on consistency with special permit standards</a:t>
            </a:r>
          </a:p>
          <a:p>
            <a:pPr marL="914400" lvl="1" indent="-457200">
              <a:buFont typeface="+mj-lt"/>
              <a:buAutoNum type="arabicPeriod"/>
            </a:pPr>
            <a:r>
              <a:rPr lang="en-US" sz="2200" b="1"/>
              <a:t>Simultaneously Changing Zoning Regulations</a:t>
            </a:r>
          </a:p>
          <a:p>
            <a:pPr lvl="2"/>
            <a:r>
              <a:rPr lang="en-US" sz="2200"/>
              <a:t>1) Zoning Text 2) Zoning Map and 3) Special Permit/Site Plan </a:t>
            </a:r>
          </a:p>
          <a:p>
            <a:pPr lvl="2"/>
            <a:r>
              <a:rPr lang="en-US" sz="2200"/>
              <a:t>Legislative and Administrative Approvals aligned into one process</a:t>
            </a:r>
          </a:p>
          <a:p>
            <a:pPr marL="914400" lvl="1" indent="-457200">
              <a:buFont typeface="+mj-lt"/>
              <a:buAutoNum type="arabicPeriod"/>
            </a:pPr>
            <a:r>
              <a:rPr lang="en-US" sz="2200" b="1"/>
              <a:t>Phasing the Regulatory Changes</a:t>
            </a:r>
          </a:p>
          <a:p>
            <a:pPr lvl="2"/>
            <a:r>
              <a:rPr lang="en-US" sz="2200"/>
              <a:t>1) Zoning Text Change separated from 2) Zoning Map &amp; 3) Special Permit/Site Plan</a:t>
            </a:r>
          </a:p>
          <a:p>
            <a:pPr lvl="2"/>
            <a:r>
              <a:rPr lang="en-US" sz="2200"/>
              <a:t>Legislative and Administrative Approvals become a two step Process</a:t>
            </a:r>
          </a:p>
          <a:p>
            <a:pPr lvl="1"/>
            <a:endParaRPr lang="en-US" sz="2200"/>
          </a:p>
          <a:p>
            <a:pPr lvl="1"/>
            <a:endParaRPr lang="en-US" sz="2200"/>
          </a:p>
        </p:txBody>
      </p:sp>
    </p:spTree>
    <p:extLst>
      <p:ext uri="{BB962C8B-B14F-4D97-AF65-F5344CB8AC3E}">
        <p14:creationId xmlns:p14="http://schemas.microsoft.com/office/powerpoint/2010/main" val="3436599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37FF0B3-C65F-673C-8A54-902FB41C66F5}"/>
              </a:ext>
            </a:extLst>
          </p:cNvPr>
          <p:cNvGraphicFramePr>
            <a:graphicFrameLocks noGrp="1"/>
          </p:cNvGraphicFramePr>
          <p:nvPr>
            <p:extLst>
              <p:ext uri="{D42A27DB-BD31-4B8C-83A1-F6EECF244321}">
                <p14:modId xmlns:p14="http://schemas.microsoft.com/office/powerpoint/2010/main" val="2888824987"/>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8637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3181B86-B71C-5BAE-DE43-F64577C1B75E}"/>
              </a:ext>
            </a:extLst>
          </p:cNvPr>
          <p:cNvPicPr>
            <a:picLocks noChangeAspect="1"/>
          </p:cNvPicPr>
          <p:nvPr/>
        </p:nvPicPr>
        <p:blipFill>
          <a:blip r:embed="rId3"/>
          <a:srcRect t="12451"/>
          <a:stretch/>
        </p:blipFill>
        <p:spPr>
          <a:xfrm>
            <a:off x="20" y="10"/>
            <a:ext cx="12191981" cy="6857990"/>
          </a:xfrm>
          <a:prstGeom prst="rect">
            <a:avLst/>
          </a:prstGeom>
        </p:spPr>
      </p:pic>
      <p:sp>
        <p:nvSpPr>
          <p:cNvPr id="2" name="Title 1">
            <a:extLst>
              <a:ext uri="{FF2B5EF4-FFF2-40B4-BE49-F238E27FC236}">
                <a16:creationId xmlns:a16="http://schemas.microsoft.com/office/drawing/2014/main" id="{612D1915-84D3-27E3-2AA0-E2D0783BF45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a:ln w="9525">
                  <a:solidFill>
                    <a:schemeClr val="bg1"/>
                  </a:solidFill>
                  <a:prstDash val="solid"/>
                </a:ln>
                <a:effectLst>
                  <a:outerShdw blurRad="12700" dist="38100" dir="2700000" algn="tl" rotWithShape="0">
                    <a:schemeClr val="bg1">
                      <a:lumMod val="50000"/>
                    </a:schemeClr>
                  </a:outerShdw>
                </a:effectLst>
              </a:rPr>
              <a:t>Overlay Zones</a:t>
            </a:r>
          </a:p>
        </p:txBody>
      </p:sp>
    </p:spTree>
    <p:extLst>
      <p:ext uri="{BB962C8B-B14F-4D97-AF65-F5344CB8AC3E}">
        <p14:creationId xmlns:p14="http://schemas.microsoft.com/office/powerpoint/2010/main" val="3035662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8614-3071-AB6B-3925-2DF0E061DF49}"/>
              </a:ext>
            </a:extLst>
          </p:cNvPr>
          <p:cNvSpPr>
            <a:spLocks noGrp="1"/>
          </p:cNvSpPr>
          <p:nvPr>
            <p:ph type="title"/>
          </p:nvPr>
        </p:nvSpPr>
        <p:spPr/>
        <p:txBody>
          <a:bodyPr/>
          <a:lstStyle/>
          <a:p>
            <a:r>
              <a:rPr lang="en-US"/>
              <a:t>The Purpose for Overlay Zones</a:t>
            </a:r>
          </a:p>
        </p:txBody>
      </p:sp>
      <p:graphicFrame>
        <p:nvGraphicFramePr>
          <p:cNvPr id="5" name="Content Placeholder 2">
            <a:extLst>
              <a:ext uri="{FF2B5EF4-FFF2-40B4-BE49-F238E27FC236}">
                <a16:creationId xmlns:a16="http://schemas.microsoft.com/office/drawing/2014/main" id="{0174640C-4C28-15CD-F0DD-9E4BBD374EC8}"/>
              </a:ext>
            </a:extLst>
          </p:cNvPr>
          <p:cNvGraphicFramePr>
            <a:graphicFrameLocks noGrp="1"/>
          </p:cNvGraphicFramePr>
          <p:nvPr>
            <p:ph idx="1"/>
            <p:extLst>
              <p:ext uri="{D42A27DB-BD31-4B8C-83A1-F6EECF244321}">
                <p14:modId xmlns:p14="http://schemas.microsoft.com/office/powerpoint/2010/main" val="1021971612"/>
              </p:ext>
            </p:extLst>
          </p:nvPr>
        </p:nvGraphicFramePr>
        <p:xfrm>
          <a:off x="838200" y="1825625"/>
          <a:ext cx="107502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1779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CCA7C54-8D4D-AA5A-3306-76C1284510C7}"/>
              </a:ext>
            </a:extLst>
          </p:cNvPr>
          <p:cNvGraphicFramePr>
            <a:graphicFrameLocks noGrp="1"/>
          </p:cNvGraphicFramePr>
          <p:nvPr>
            <p:ph idx="1"/>
            <p:extLst>
              <p:ext uri="{D42A27DB-BD31-4B8C-83A1-F6EECF244321}">
                <p14:modId xmlns:p14="http://schemas.microsoft.com/office/powerpoint/2010/main" val="3763385453"/>
              </p:ext>
            </p:extLst>
          </p:nvPr>
        </p:nvGraphicFramePr>
        <p:xfrm>
          <a:off x="838200" y="894945"/>
          <a:ext cx="10515600" cy="5282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2098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E236031-7868-9A32-4C80-846E2E0D7D07}"/>
              </a:ext>
            </a:extLst>
          </p:cNvPr>
          <p:cNvGraphicFramePr>
            <a:graphicFrameLocks noGrp="1"/>
          </p:cNvGraphicFramePr>
          <p:nvPr>
            <p:extLst>
              <p:ext uri="{D42A27DB-BD31-4B8C-83A1-F6EECF244321}">
                <p14:modId xmlns:p14="http://schemas.microsoft.com/office/powerpoint/2010/main" val="4179303381"/>
              </p:ext>
            </p:extLst>
          </p:nvPr>
        </p:nvGraphicFramePr>
        <p:xfrm>
          <a:off x="1763796" y="720436"/>
          <a:ext cx="8664408" cy="601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D9E75EA-2167-B650-F86D-57BD58B06026}"/>
              </a:ext>
            </a:extLst>
          </p:cNvPr>
          <p:cNvSpPr txBox="1"/>
          <p:nvPr/>
        </p:nvSpPr>
        <p:spPr>
          <a:xfrm>
            <a:off x="5160476" y="1548143"/>
            <a:ext cx="5101428" cy="1200329"/>
          </a:xfrm>
          <a:prstGeom prst="rect">
            <a:avLst/>
          </a:prstGeom>
          <a:solidFill>
            <a:srgbClr val="FFFF00"/>
          </a:solidFill>
          <a:ln>
            <a:solidFill>
              <a:srgbClr val="C00000"/>
            </a:solidFill>
          </a:ln>
        </p:spPr>
        <p:txBody>
          <a:bodyPr wrap="square" rtlCol="0">
            <a:spAutoFit/>
          </a:bodyPr>
          <a:lstStyle/>
          <a:p>
            <a:r>
              <a:rPr lang="en-US"/>
              <a:t>There are 421 different overlay zones in 139 Connecticut municipalities. Environmental</a:t>
            </a:r>
          </a:p>
          <a:p>
            <a:r>
              <a:rPr lang="en-US"/>
              <a:t>overlay zones account for 53% of the overlay zones.</a:t>
            </a:r>
          </a:p>
        </p:txBody>
      </p:sp>
    </p:spTree>
    <p:extLst>
      <p:ext uri="{BB962C8B-B14F-4D97-AF65-F5344CB8AC3E}">
        <p14:creationId xmlns:p14="http://schemas.microsoft.com/office/powerpoint/2010/main" val="3175224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6813A7-ACCF-5780-0FE4-6E74FF96CC7C}"/>
              </a:ext>
            </a:extLst>
          </p:cNvPr>
          <p:cNvSpPr>
            <a:spLocks noGrp="1"/>
          </p:cNvSpPr>
          <p:nvPr>
            <p:ph type="title"/>
          </p:nvPr>
        </p:nvSpPr>
        <p:spPr>
          <a:xfrm>
            <a:off x="1043631" y="809898"/>
            <a:ext cx="10173010" cy="1554480"/>
          </a:xfrm>
        </p:spPr>
        <p:txBody>
          <a:bodyPr anchor="ctr">
            <a:normAutofit/>
          </a:bodyPr>
          <a:lstStyle/>
          <a:p>
            <a:r>
              <a:rPr lang="en-US" sz="4800"/>
              <a:t>Definitions</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1861B940-54F0-3F97-E247-33DE8F3ECC15}"/>
              </a:ext>
            </a:extLst>
          </p:cNvPr>
          <p:cNvGraphicFramePr>
            <a:graphicFrameLocks noGrp="1"/>
          </p:cNvGraphicFramePr>
          <p:nvPr>
            <p:ph idx="1"/>
            <p:extLst>
              <p:ext uri="{D42A27DB-BD31-4B8C-83A1-F6EECF244321}">
                <p14:modId xmlns:p14="http://schemas.microsoft.com/office/powerpoint/2010/main" val="3479633176"/>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32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FFAAFD0-08FA-078B-685B-603D142B0CD3}"/>
              </a:ext>
            </a:extLst>
          </p:cNvPr>
          <p:cNvGraphicFramePr>
            <a:graphicFrameLocks noGrp="1"/>
          </p:cNvGraphicFramePr>
          <p:nvPr>
            <p:extLst>
              <p:ext uri="{D42A27DB-BD31-4B8C-83A1-F6EECF244321}">
                <p14:modId xmlns:p14="http://schemas.microsoft.com/office/powerpoint/2010/main" val="2919103085"/>
              </p:ext>
            </p:extLst>
          </p:nvPr>
        </p:nvGraphicFramePr>
        <p:xfrm>
          <a:off x="464428" y="782896"/>
          <a:ext cx="8623085" cy="5423535"/>
        </p:xfrm>
        <a:graphic>
          <a:graphicData uri="http://schemas.openxmlformats.org/drawingml/2006/table">
            <a:tbl>
              <a:tblPr/>
              <a:tblGrid>
                <a:gridCol w="1823075">
                  <a:extLst>
                    <a:ext uri="{9D8B030D-6E8A-4147-A177-3AD203B41FA5}">
                      <a16:colId xmlns:a16="http://schemas.microsoft.com/office/drawing/2014/main" val="3853300129"/>
                    </a:ext>
                  </a:extLst>
                </a:gridCol>
                <a:gridCol w="4020597">
                  <a:extLst>
                    <a:ext uri="{9D8B030D-6E8A-4147-A177-3AD203B41FA5}">
                      <a16:colId xmlns:a16="http://schemas.microsoft.com/office/drawing/2014/main" val="2003063522"/>
                    </a:ext>
                  </a:extLst>
                </a:gridCol>
                <a:gridCol w="841972">
                  <a:extLst>
                    <a:ext uri="{9D8B030D-6E8A-4147-A177-3AD203B41FA5}">
                      <a16:colId xmlns:a16="http://schemas.microsoft.com/office/drawing/2014/main" val="3331536566"/>
                    </a:ext>
                  </a:extLst>
                </a:gridCol>
                <a:gridCol w="1937441">
                  <a:extLst>
                    <a:ext uri="{9D8B030D-6E8A-4147-A177-3AD203B41FA5}">
                      <a16:colId xmlns:a16="http://schemas.microsoft.com/office/drawing/2014/main" val="4239501762"/>
                    </a:ext>
                  </a:extLst>
                </a:gridCol>
              </a:tblGrid>
              <a:tr h="238278">
                <a:tc>
                  <a:txBody>
                    <a:bodyPr/>
                    <a:lstStyle/>
                    <a:p>
                      <a:pPr algn="l" fontAlgn="b"/>
                      <a:r>
                        <a:rPr lang="en-US" sz="2000" b="1" i="0" u="none" strike="noStrike">
                          <a:solidFill>
                            <a:srgbClr val="000000"/>
                          </a:solidFill>
                          <a:effectLst/>
                          <a:highlight>
                            <a:srgbClr val="FFFF00"/>
                          </a:highlight>
                          <a:latin typeface="Aptos Narrow" panose="020B0004020202020204" pitchFamily="34" charset="0"/>
                        </a:rPr>
                        <a:t>Category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2000" b="1" i="0" u="none" strike="noStrike">
                          <a:solidFill>
                            <a:srgbClr val="000000"/>
                          </a:solidFill>
                          <a:effectLst/>
                          <a:highlight>
                            <a:srgbClr val="FFFF00"/>
                          </a:highlight>
                          <a:latin typeface="Aptos Narrow" panose="020B0004020202020204" pitchFamily="34" charset="0"/>
                        </a:rPr>
                        <a:t>Name of Overlay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a:solidFill>
                            <a:srgbClr val="000000"/>
                          </a:solidFill>
                          <a:effectLst/>
                          <a:highlight>
                            <a:srgbClr val="FFFF00"/>
                          </a:highlight>
                          <a:latin typeface="Aptos Narrow" panose="020B0004020202020204" pitchFamily="34" charset="0"/>
                        </a:rPr>
                        <a:t>Code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2000" b="1" i="0" u="none" strike="noStrike">
                          <a:solidFill>
                            <a:srgbClr val="000000"/>
                          </a:solidFill>
                          <a:effectLst/>
                          <a:highlight>
                            <a:srgbClr val="FFFF00"/>
                          </a:highlight>
                          <a:latin typeface="Aptos Narrow" panose="020B0004020202020204" pitchFamily="34" charset="0"/>
                        </a:rPr>
                        <a:t>Number of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46892706"/>
                  </a:ext>
                </a:extLst>
              </a:tr>
              <a:tr h="238278">
                <a:tc>
                  <a:txBody>
                    <a:bodyPr/>
                    <a:lstStyle/>
                    <a:p>
                      <a:pPr algn="l" fontAlgn="b"/>
                      <a:r>
                        <a:rPr lang="en-US" sz="1800" b="0" i="0" u="none" strike="noStrike">
                          <a:solidFill>
                            <a:srgbClr val="000000"/>
                          </a:solidFill>
                          <a:effectLst/>
                          <a:latin typeface="Aptos Narrow" panose="020B0004020202020204" pitchFamily="34" charset="0"/>
                        </a:rPr>
                        <a:t>Environment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a:solidFill>
                            <a:srgbClr val="000000"/>
                          </a:solidFill>
                          <a:effectLst/>
                          <a:latin typeface="Aptos Narrow" panose="020B0004020202020204" pitchFamily="34" charset="0"/>
                        </a:rPr>
                        <a:t>Flood Hazard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FHZ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165869"/>
                  </a:ext>
                </a:extLst>
              </a:tr>
              <a:tr h="238278">
                <a:tc>
                  <a:txBody>
                    <a:bodyPr/>
                    <a:lstStyle/>
                    <a:p>
                      <a:pPr algn="l" fontAlgn="b"/>
                      <a:r>
                        <a:rPr lang="en-US" sz="1800" b="0" i="0" u="none" strike="noStrike">
                          <a:solidFill>
                            <a:srgbClr val="000000"/>
                          </a:solidFill>
                          <a:effectLst/>
                          <a:latin typeface="Aptos Narrow" panose="020B0004020202020204" pitchFamily="34" charset="0"/>
                        </a:rPr>
                        <a:t>Environment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a:solidFill>
                            <a:srgbClr val="000000"/>
                          </a:solidFill>
                          <a:effectLst/>
                          <a:latin typeface="Aptos Narrow" panose="020B0004020202020204" pitchFamily="34" charset="0"/>
                        </a:rPr>
                        <a:t>Aquifer Protection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APA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8041232"/>
                  </a:ext>
                </a:extLst>
              </a:tr>
              <a:tr h="238278">
                <a:tc>
                  <a:txBody>
                    <a:bodyPr/>
                    <a:lstStyle/>
                    <a:p>
                      <a:pPr algn="l" fontAlgn="b"/>
                      <a:r>
                        <a:rPr lang="en-US" sz="1800" b="0" i="0" u="none" strike="noStrike">
                          <a:solidFill>
                            <a:srgbClr val="000000"/>
                          </a:solidFill>
                          <a:effectLst/>
                          <a:latin typeface="Aptos Narrow" panose="020B0004020202020204" pitchFamily="34" charset="0"/>
                        </a:rPr>
                        <a:t>Environment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a:solidFill>
                            <a:srgbClr val="000000"/>
                          </a:solidFill>
                          <a:effectLst/>
                          <a:latin typeface="Aptos Narrow" panose="020B0004020202020204" pitchFamily="34" charset="0"/>
                        </a:rPr>
                        <a:t>River Protection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RP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4986097"/>
                  </a:ext>
                </a:extLst>
              </a:tr>
              <a:tr h="238278">
                <a:tc>
                  <a:txBody>
                    <a:bodyPr/>
                    <a:lstStyle/>
                    <a:p>
                      <a:pPr algn="l" fontAlgn="b"/>
                      <a:r>
                        <a:rPr lang="en-US" sz="1800" b="0" i="0" u="none" strike="noStrike">
                          <a:solidFill>
                            <a:srgbClr val="000000"/>
                          </a:solidFill>
                          <a:effectLst/>
                          <a:latin typeface="Aptos Narrow" panose="020B0004020202020204" pitchFamily="34" charset="0"/>
                        </a:rPr>
                        <a:t>Design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ptos Narrow" panose="020B0004020202020204" pitchFamily="34" charset="0"/>
                        </a:rPr>
                        <a:t>Village District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VD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5014435"/>
                  </a:ext>
                </a:extLst>
              </a:tr>
              <a:tr h="238278">
                <a:tc>
                  <a:txBody>
                    <a:bodyPr/>
                    <a:lstStyle/>
                    <a:p>
                      <a:pPr algn="l" fontAlgn="b"/>
                      <a:r>
                        <a:rPr lang="en-US" sz="1800" b="0" i="0" u="none" strike="noStrike">
                          <a:solidFill>
                            <a:srgbClr val="000000"/>
                          </a:solidFill>
                          <a:effectLst/>
                          <a:latin typeface="Aptos Narrow" panose="020B0004020202020204" pitchFamily="34" charset="0"/>
                        </a:rPr>
                        <a:t>Design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ptos Narrow" panose="020B0004020202020204" pitchFamily="34" charset="0"/>
                        </a:rPr>
                        <a:t>Design District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DD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9071587"/>
                  </a:ext>
                </a:extLst>
              </a:tr>
              <a:tr h="238278">
                <a:tc>
                  <a:txBody>
                    <a:bodyPr/>
                    <a:lstStyle/>
                    <a:p>
                      <a:pPr algn="l" fontAlgn="b"/>
                      <a:r>
                        <a:rPr lang="en-US" sz="1800" b="0" i="0" u="none" strike="noStrike">
                          <a:solidFill>
                            <a:srgbClr val="000000"/>
                          </a:solidFill>
                          <a:effectLst/>
                          <a:latin typeface="Aptos Narrow" panose="020B0004020202020204" pitchFamily="34" charset="0"/>
                        </a:rPr>
                        <a:t>Housing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ptos Narrow" panose="020B0004020202020204" pitchFamily="34" charset="0"/>
                        </a:rPr>
                        <a:t>Incentive Housing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IHZ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4314132"/>
                  </a:ext>
                </a:extLst>
              </a:tr>
              <a:tr h="238278">
                <a:tc>
                  <a:txBody>
                    <a:bodyPr/>
                    <a:lstStyle/>
                    <a:p>
                      <a:pPr algn="l" fontAlgn="b"/>
                      <a:r>
                        <a:rPr lang="en-US" sz="1800" b="0" i="0" u="none" strike="noStrike">
                          <a:solidFill>
                            <a:srgbClr val="000000"/>
                          </a:solidFill>
                          <a:effectLst/>
                          <a:latin typeface="Aptos Narrow" panose="020B0004020202020204" pitchFamily="34" charset="0"/>
                        </a:rPr>
                        <a:t>Environment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a:solidFill>
                            <a:srgbClr val="000000"/>
                          </a:solidFill>
                          <a:effectLst/>
                          <a:latin typeface="Aptos Narrow" panose="020B0004020202020204" pitchFamily="34" charset="0"/>
                        </a:rPr>
                        <a:t>Coastal Zone Mgt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CZM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8756168"/>
                  </a:ext>
                </a:extLst>
              </a:tr>
              <a:tr h="238278">
                <a:tc>
                  <a:txBody>
                    <a:bodyPr/>
                    <a:lstStyle/>
                    <a:p>
                      <a:pPr algn="l" fontAlgn="b"/>
                      <a:r>
                        <a:rPr lang="en-US" sz="1800" b="0" i="0" u="none" strike="noStrike">
                          <a:solidFill>
                            <a:srgbClr val="000000"/>
                          </a:solidFill>
                          <a:effectLst/>
                          <a:latin typeface="Aptos Narrow" panose="020B0004020202020204" pitchFamily="34" charset="0"/>
                        </a:rPr>
                        <a:t>Design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ptos Narrow" panose="020B0004020202020204" pitchFamily="34" charset="0"/>
                        </a:rPr>
                        <a:t>Historic Preservation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HP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2150986"/>
                  </a:ext>
                </a:extLst>
              </a:tr>
              <a:tr h="238278">
                <a:tc>
                  <a:txBody>
                    <a:bodyPr/>
                    <a:lstStyle/>
                    <a:p>
                      <a:pPr algn="l" fontAlgn="b"/>
                      <a:r>
                        <a:rPr lang="en-US" sz="1800" b="0" i="0" u="none" strike="noStrike">
                          <a:solidFill>
                            <a:srgbClr val="000000"/>
                          </a:solidFill>
                          <a:effectLst/>
                          <a:latin typeface="Aptos Narrow" panose="020B0004020202020204" pitchFamily="34" charset="0"/>
                        </a:rPr>
                        <a:t>Environment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a:solidFill>
                            <a:srgbClr val="000000"/>
                          </a:solidFill>
                          <a:effectLst/>
                          <a:latin typeface="Aptos Narrow" panose="020B0004020202020204" pitchFamily="34" charset="0"/>
                        </a:rPr>
                        <a:t>Watershed Protection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WP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5679797"/>
                  </a:ext>
                </a:extLst>
              </a:tr>
              <a:tr h="238278">
                <a:tc>
                  <a:txBody>
                    <a:bodyPr/>
                    <a:lstStyle/>
                    <a:p>
                      <a:pPr algn="l" fontAlgn="b"/>
                      <a:r>
                        <a:rPr lang="en-US" sz="1800" b="0" i="0" u="none" strike="noStrike">
                          <a:solidFill>
                            <a:srgbClr val="000000"/>
                          </a:solidFill>
                          <a:effectLst/>
                          <a:latin typeface="Aptos Narrow" panose="020B0004020202020204" pitchFamily="34" charset="0"/>
                        </a:rPr>
                        <a:t>Development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ptos Narrow" panose="020B0004020202020204" pitchFamily="34" charset="0"/>
                        </a:rPr>
                        <a:t>Highway Revitalization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HRZ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9216510"/>
                  </a:ext>
                </a:extLst>
              </a:tr>
              <a:tr h="238278">
                <a:tc>
                  <a:txBody>
                    <a:bodyPr/>
                    <a:lstStyle/>
                    <a:p>
                      <a:pPr algn="l" fontAlgn="b"/>
                      <a:r>
                        <a:rPr lang="en-US" sz="1800" b="0" i="0" u="none" strike="noStrike">
                          <a:solidFill>
                            <a:srgbClr val="000000"/>
                          </a:solidFill>
                          <a:effectLst/>
                          <a:latin typeface="Aptos Narrow" panose="020B0004020202020204" pitchFamily="34" charset="0"/>
                        </a:rPr>
                        <a:t>Environment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a:solidFill>
                            <a:srgbClr val="000000"/>
                          </a:solidFill>
                          <a:effectLst/>
                          <a:latin typeface="Aptos Narrow" panose="020B0004020202020204" pitchFamily="34" charset="0"/>
                        </a:rPr>
                        <a:t>Lake District Conservation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LDC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5123822"/>
                  </a:ext>
                </a:extLst>
              </a:tr>
              <a:tr h="238278">
                <a:tc>
                  <a:txBody>
                    <a:bodyPr/>
                    <a:lstStyle/>
                    <a:p>
                      <a:pPr algn="l" fontAlgn="b"/>
                      <a:r>
                        <a:rPr lang="en-US" sz="1800" b="0" i="0" u="none" strike="noStrike">
                          <a:solidFill>
                            <a:srgbClr val="000000"/>
                          </a:solidFill>
                          <a:effectLst/>
                          <a:latin typeface="Aptos Narrow" panose="020B0004020202020204" pitchFamily="34" charset="0"/>
                        </a:rPr>
                        <a:t>Development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ptos Narrow" panose="020B0004020202020204" pitchFamily="34" charset="0"/>
                        </a:rPr>
                        <a:t>Mixed Use Development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MUD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6110571"/>
                  </a:ext>
                </a:extLst>
              </a:tr>
              <a:tr h="238278">
                <a:tc>
                  <a:txBody>
                    <a:bodyPr/>
                    <a:lstStyle/>
                    <a:p>
                      <a:pPr algn="l" fontAlgn="b"/>
                      <a:r>
                        <a:rPr lang="en-US" sz="1800" b="0" i="0" u="none" strike="noStrike">
                          <a:solidFill>
                            <a:srgbClr val="000000"/>
                          </a:solidFill>
                          <a:effectLst/>
                          <a:latin typeface="Aptos Narrow" panose="020B0004020202020204" pitchFamily="34" charset="0"/>
                        </a:rPr>
                        <a:t>Traffic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ptos Narrow" panose="020B0004020202020204" pitchFamily="34" charset="0"/>
                        </a:rPr>
                        <a:t>Transit Oriented Development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TOD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8562950"/>
                  </a:ext>
                </a:extLst>
              </a:tr>
              <a:tr h="238278">
                <a:tc>
                  <a:txBody>
                    <a:bodyPr/>
                    <a:lstStyle/>
                    <a:p>
                      <a:pPr algn="l" fontAlgn="b"/>
                      <a:r>
                        <a:rPr lang="en-US" sz="1800" b="0" i="0" u="none" strike="noStrike">
                          <a:solidFill>
                            <a:srgbClr val="000000"/>
                          </a:solidFill>
                          <a:effectLst/>
                          <a:latin typeface="Aptos Narrow" panose="020B0004020202020204" pitchFamily="34" charset="0"/>
                        </a:rPr>
                        <a:t>Design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ptos Narrow" panose="020B0004020202020204" pitchFamily="34" charset="0"/>
                        </a:rPr>
                        <a:t>Neighborhood Transition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NTZ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1314823"/>
                  </a:ext>
                </a:extLst>
              </a:tr>
              <a:tr h="238278">
                <a:tc>
                  <a:txBody>
                    <a:bodyPr/>
                    <a:lstStyle/>
                    <a:p>
                      <a:pPr algn="l" fontAlgn="b"/>
                      <a:r>
                        <a:rPr lang="en-US" sz="1800" b="0" i="0" u="none" strike="noStrike">
                          <a:solidFill>
                            <a:srgbClr val="000000"/>
                          </a:solidFill>
                          <a:effectLst/>
                          <a:latin typeface="Aptos Narrow" panose="020B0004020202020204" pitchFamily="34" charset="0"/>
                        </a:rPr>
                        <a:t>Environment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Aptos Narrow" panose="020B0004020202020204" pitchFamily="34" charset="0"/>
                        </a:rPr>
                        <a:t>Tidal Marsh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TMZ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4157212"/>
                  </a:ext>
                </a:extLst>
              </a:tr>
              <a:tr h="238278">
                <a:tc>
                  <a:txBody>
                    <a:bodyPr/>
                    <a:lstStyle/>
                    <a:p>
                      <a:pPr algn="l" fontAlgn="b"/>
                      <a:r>
                        <a:rPr lang="en-US" sz="1800" b="0" i="0" u="none" strike="noStrike">
                          <a:solidFill>
                            <a:srgbClr val="000000"/>
                          </a:solidFill>
                          <a:effectLst/>
                          <a:latin typeface="Aptos Narrow" panose="020B0004020202020204" pitchFamily="34" charset="0"/>
                        </a:rPr>
                        <a:t>Development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ptos Narrow" panose="020B0004020202020204" pitchFamily="34" charset="0"/>
                        </a:rPr>
                        <a:t>Adaptive Reuse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ARZ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9432118"/>
                  </a:ext>
                </a:extLst>
              </a:tr>
              <a:tr h="238278">
                <a:tc>
                  <a:txBody>
                    <a:bodyPr/>
                    <a:lstStyle/>
                    <a:p>
                      <a:pPr algn="l" fontAlgn="b"/>
                      <a:r>
                        <a:rPr lang="en-US" sz="1800" b="0" i="0" u="none" strike="noStrike">
                          <a:solidFill>
                            <a:srgbClr val="000000"/>
                          </a:solidFill>
                          <a:effectLst/>
                          <a:latin typeface="Aptos Narrow" panose="020B0004020202020204" pitchFamily="34" charset="0"/>
                        </a:rPr>
                        <a:t>Housing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ptos Narrow" panose="020B0004020202020204" pitchFamily="34" charset="0"/>
                        </a:rPr>
                        <a:t>Affordable Housing Overlay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AHO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Aptos Narrow" panose="020B000402020202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6774289"/>
                  </a:ext>
                </a:extLst>
              </a:tr>
              <a:tr h="238278">
                <a:tc>
                  <a:txBody>
                    <a:bodyPr/>
                    <a:lstStyle/>
                    <a:p>
                      <a:pPr algn="l" fontAlgn="b"/>
                      <a:r>
                        <a:rPr lang="en-US" sz="1800" b="0" i="0" u="none" strike="noStrike">
                          <a:solidFill>
                            <a:srgbClr val="000000"/>
                          </a:solidFill>
                          <a:effectLst/>
                          <a:latin typeface="Aptos Narrow" panose="020B0004020202020204" pitchFamily="34" charset="0"/>
                        </a:rPr>
                        <a:t>Environment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a:solidFill>
                            <a:srgbClr val="000000"/>
                          </a:solidFill>
                          <a:effectLst/>
                          <a:latin typeface="Aptos Narrow" panose="020B0004020202020204" pitchFamily="34" charset="0"/>
                        </a:rPr>
                        <a:t>Ridgeline Protection Zones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ptos Narrow" panose="020B0004020202020204" pitchFamily="34" charset="0"/>
                        </a:rPr>
                        <a:t>RGP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dirty="0">
                          <a:solidFill>
                            <a:srgbClr val="000000"/>
                          </a:solidFill>
                          <a:effectLst/>
                          <a:latin typeface="Aptos Narrow" panose="020B00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4448871"/>
                  </a:ext>
                </a:extLst>
              </a:tr>
            </a:tbl>
          </a:graphicData>
        </a:graphic>
      </p:graphicFrame>
      <p:sp>
        <p:nvSpPr>
          <p:cNvPr id="3" name="TextBox 2">
            <a:extLst>
              <a:ext uri="{FF2B5EF4-FFF2-40B4-BE49-F238E27FC236}">
                <a16:creationId xmlns:a16="http://schemas.microsoft.com/office/drawing/2014/main" id="{94B3A6CD-72BD-9730-2DDF-ADDEC5F805CD}"/>
              </a:ext>
            </a:extLst>
          </p:cNvPr>
          <p:cNvSpPr txBox="1"/>
          <p:nvPr/>
        </p:nvSpPr>
        <p:spPr>
          <a:xfrm>
            <a:off x="1151216" y="126823"/>
            <a:ext cx="9137566" cy="584775"/>
          </a:xfrm>
          <a:prstGeom prst="rect">
            <a:avLst/>
          </a:prstGeom>
          <a:noFill/>
        </p:spPr>
        <p:txBody>
          <a:bodyPr wrap="none" rtlCol="0">
            <a:spAutoFit/>
          </a:bodyPr>
          <a:lstStyle/>
          <a:p>
            <a:r>
              <a:rPr lang="en-US" sz="3200"/>
              <a:t>Commonly Used Overlay Zones in Connecticut: 2024</a:t>
            </a:r>
          </a:p>
        </p:txBody>
      </p:sp>
      <p:grpSp>
        <p:nvGrpSpPr>
          <p:cNvPr id="17" name="Group 16">
            <a:extLst>
              <a:ext uri="{FF2B5EF4-FFF2-40B4-BE49-F238E27FC236}">
                <a16:creationId xmlns:a16="http://schemas.microsoft.com/office/drawing/2014/main" id="{38DA8640-CD5F-E26C-B55C-2422BB9821FC}"/>
              </a:ext>
            </a:extLst>
          </p:cNvPr>
          <p:cNvGrpSpPr/>
          <p:nvPr/>
        </p:nvGrpSpPr>
        <p:grpSpPr>
          <a:xfrm>
            <a:off x="9150519" y="1194209"/>
            <a:ext cx="513786" cy="4883125"/>
            <a:chOff x="9804902" y="1394234"/>
            <a:chExt cx="513786" cy="4883125"/>
          </a:xfrm>
        </p:grpSpPr>
        <p:cxnSp>
          <p:nvCxnSpPr>
            <p:cNvPr id="5" name="Straight Connector 4">
              <a:extLst>
                <a:ext uri="{FF2B5EF4-FFF2-40B4-BE49-F238E27FC236}">
                  <a16:creationId xmlns:a16="http://schemas.microsoft.com/office/drawing/2014/main" id="{CD1ECF46-5330-3509-5F2E-E5D0126BBEE0}"/>
                </a:ext>
              </a:extLst>
            </p:cNvPr>
            <p:cNvCxnSpPr>
              <a:cxnSpLocks/>
            </p:cNvCxnSpPr>
            <p:nvPr/>
          </p:nvCxnSpPr>
          <p:spPr>
            <a:xfrm>
              <a:off x="10302844" y="1394234"/>
              <a:ext cx="15844" cy="488312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B35408E-CFB8-EC62-C0C8-B88628E23EDE}"/>
                </a:ext>
              </a:extLst>
            </p:cNvPr>
            <p:cNvCxnSpPr>
              <a:cxnSpLocks/>
            </p:cNvCxnSpPr>
            <p:nvPr/>
          </p:nvCxnSpPr>
          <p:spPr>
            <a:xfrm flipH="1">
              <a:off x="9804902" y="1662544"/>
              <a:ext cx="497942"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00DAE9B-B7AB-7279-7A9A-E2D4549F2B1A}"/>
                </a:ext>
              </a:extLst>
            </p:cNvPr>
            <p:cNvCxnSpPr>
              <a:cxnSpLocks/>
            </p:cNvCxnSpPr>
            <p:nvPr/>
          </p:nvCxnSpPr>
          <p:spPr>
            <a:xfrm flipH="1">
              <a:off x="9804902" y="1410132"/>
              <a:ext cx="497942"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853EDEC-CC25-198C-88B7-B2FD592C01BD}"/>
                </a:ext>
              </a:extLst>
            </p:cNvPr>
            <p:cNvCxnSpPr>
              <a:cxnSpLocks/>
            </p:cNvCxnSpPr>
            <p:nvPr/>
          </p:nvCxnSpPr>
          <p:spPr>
            <a:xfrm flipH="1">
              <a:off x="9804902" y="1967344"/>
              <a:ext cx="497942"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DBE9073-29DE-CADE-B0CB-E935DB3725C9}"/>
                </a:ext>
              </a:extLst>
            </p:cNvPr>
            <p:cNvCxnSpPr>
              <a:cxnSpLocks/>
            </p:cNvCxnSpPr>
            <p:nvPr/>
          </p:nvCxnSpPr>
          <p:spPr>
            <a:xfrm flipH="1">
              <a:off x="9804902" y="3155510"/>
              <a:ext cx="497942"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3A8A1C4-CBE7-8FD6-3576-4D2981CA7471}"/>
                </a:ext>
              </a:extLst>
            </p:cNvPr>
            <p:cNvCxnSpPr>
              <a:cxnSpLocks/>
            </p:cNvCxnSpPr>
            <p:nvPr/>
          </p:nvCxnSpPr>
          <p:spPr>
            <a:xfrm flipH="1">
              <a:off x="9804902" y="3711920"/>
              <a:ext cx="497942"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B6AC4DE-EE09-EDD3-B044-4C4296057EB7}"/>
                </a:ext>
              </a:extLst>
            </p:cNvPr>
            <p:cNvCxnSpPr>
              <a:cxnSpLocks/>
            </p:cNvCxnSpPr>
            <p:nvPr/>
          </p:nvCxnSpPr>
          <p:spPr>
            <a:xfrm flipH="1">
              <a:off x="9804902" y="4276072"/>
              <a:ext cx="497942"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96D7856-9B15-919A-B18E-0317BE7732A9}"/>
                </a:ext>
              </a:extLst>
            </p:cNvPr>
            <p:cNvCxnSpPr>
              <a:cxnSpLocks/>
            </p:cNvCxnSpPr>
            <p:nvPr/>
          </p:nvCxnSpPr>
          <p:spPr>
            <a:xfrm flipH="1">
              <a:off x="9820746" y="5418600"/>
              <a:ext cx="497942"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AF62408-BFD5-9E2A-7577-717B27023D6D}"/>
                </a:ext>
              </a:extLst>
            </p:cNvPr>
            <p:cNvCxnSpPr>
              <a:cxnSpLocks/>
            </p:cNvCxnSpPr>
            <p:nvPr/>
          </p:nvCxnSpPr>
          <p:spPr>
            <a:xfrm flipH="1">
              <a:off x="9804902" y="6277359"/>
              <a:ext cx="497942"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4B66798-A15C-50BF-BEB8-171BCE93919D}"/>
              </a:ext>
            </a:extLst>
          </p:cNvPr>
          <p:cNvSpPr txBox="1"/>
          <p:nvPr/>
        </p:nvSpPr>
        <p:spPr>
          <a:xfrm>
            <a:off x="9697841" y="3035782"/>
            <a:ext cx="2447657" cy="1477328"/>
          </a:xfrm>
          <a:prstGeom prst="rect">
            <a:avLst/>
          </a:prstGeom>
          <a:solidFill>
            <a:srgbClr val="FFFF00"/>
          </a:solidFill>
          <a:ln>
            <a:solidFill>
              <a:srgbClr val="C00000"/>
            </a:solidFill>
          </a:ln>
        </p:spPr>
        <p:txBody>
          <a:bodyPr wrap="none" rtlCol="0">
            <a:spAutoFit/>
          </a:bodyPr>
          <a:lstStyle/>
          <a:p>
            <a:pPr algn="ctr"/>
            <a:r>
              <a:rPr lang="en-US"/>
              <a:t>201 of the 309</a:t>
            </a:r>
          </a:p>
          <a:p>
            <a:pPr algn="ctr"/>
            <a:r>
              <a:rPr lang="en-US"/>
              <a:t>overlay zones in this top</a:t>
            </a:r>
          </a:p>
          <a:p>
            <a:pPr algn="ctr"/>
            <a:r>
              <a:rPr lang="en-US"/>
              <a:t>20 list are designed</a:t>
            </a:r>
          </a:p>
          <a:p>
            <a:pPr algn="ctr"/>
            <a:r>
              <a:rPr lang="en-US"/>
              <a:t>to address various</a:t>
            </a:r>
          </a:p>
          <a:p>
            <a:pPr algn="ctr"/>
            <a:r>
              <a:rPr lang="en-US"/>
              <a:t>environmental issues.</a:t>
            </a:r>
          </a:p>
        </p:txBody>
      </p:sp>
    </p:spTree>
    <p:extLst>
      <p:ext uri="{BB962C8B-B14F-4D97-AF65-F5344CB8AC3E}">
        <p14:creationId xmlns:p14="http://schemas.microsoft.com/office/powerpoint/2010/main" val="3686509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7BAD5-80D2-8AD9-8C86-7B91200FA448}"/>
              </a:ext>
            </a:extLst>
          </p:cNvPr>
          <p:cNvSpPr>
            <a:spLocks noGrp="1"/>
          </p:cNvSpPr>
          <p:nvPr>
            <p:ph type="title"/>
          </p:nvPr>
        </p:nvSpPr>
        <p:spPr/>
        <p:txBody>
          <a:bodyPr/>
          <a:lstStyle/>
          <a:p>
            <a:pPr algn="ctr"/>
            <a:r>
              <a:rPr lang="en-US"/>
              <a:t>Overlay Zones: Strengths v. Weaknesses</a:t>
            </a:r>
          </a:p>
        </p:txBody>
      </p:sp>
      <p:graphicFrame>
        <p:nvGraphicFramePr>
          <p:cNvPr id="4" name="Content Placeholder 3">
            <a:extLst>
              <a:ext uri="{FF2B5EF4-FFF2-40B4-BE49-F238E27FC236}">
                <a16:creationId xmlns:a16="http://schemas.microsoft.com/office/drawing/2014/main" id="{D3CE6EA8-129A-6B1B-CC73-FA3CC1FDD3DB}"/>
              </a:ext>
            </a:extLst>
          </p:cNvPr>
          <p:cNvGraphicFramePr>
            <a:graphicFrameLocks noGrp="1"/>
          </p:cNvGraphicFramePr>
          <p:nvPr>
            <p:ph idx="1"/>
            <p:extLst>
              <p:ext uri="{D42A27DB-BD31-4B8C-83A1-F6EECF244321}">
                <p14:modId xmlns:p14="http://schemas.microsoft.com/office/powerpoint/2010/main" val="1133918564"/>
              </p:ext>
            </p:extLst>
          </p:nvPr>
        </p:nvGraphicFramePr>
        <p:xfrm>
          <a:off x="461819" y="1825625"/>
          <a:ext cx="11157526" cy="4145280"/>
        </p:xfrm>
        <a:graphic>
          <a:graphicData uri="http://schemas.openxmlformats.org/drawingml/2006/table">
            <a:tbl>
              <a:tblPr firstRow="1" bandRow="1">
                <a:tableStyleId>{5C22544A-7EE6-4342-B048-85BDC9FD1C3A}</a:tableStyleId>
              </a:tblPr>
              <a:tblGrid>
                <a:gridCol w="658430">
                  <a:extLst>
                    <a:ext uri="{9D8B030D-6E8A-4147-A177-3AD203B41FA5}">
                      <a16:colId xmlns:a16="http://schemas.microsoft.com/office/drawing/2014/main" val="2817324212"/>
                    </a:ext>
                  </a:extLst>
                </a:gridCol>
                <a:gridCol w="4948042">
                  <a:extLst>
                    <a:ext uri="{9D8B030D-6E8A-4147-A177-3AD203B41FA5}">
                      <a16:colId xmlns:a16="http://schemas.microsoft.com/office/drawing/2014/main" val="4217841727"/>
                    </a:ext>
                  </a:extLst>
                </a:gridCol>
                <a:gridCol w="5551054">
                  <a:extLst>
                    <a:ext uri="{9D8B030D-6E8A-4147-A177-3AD203B41FA5}">
                      <a16:colId xmlns:a16="http://schemas.microsoft.com/office/drawing/2014/main" val="4008919631"/>
                    </a:ext>
                  </a:extLst>
                </a:gridCol>
              </a:tblGrid>
              <a:tr h="370840">
                <a:tc>
                  <a:txBody>
                    <a:bodyPr/>
                    <a:lstStyle/>
                    <a:p>
                      <a:pPr algn="ctr"/>
                      <a:r>
                        <a:rPr lang="en-US" sz="2400"/>
                        <a:t>#</a:t>
                      </a:r>
                    </a:p>
                  </a:txBody>
                  <a:tcPr/>
                </a:tc>
                <a:tc>
                  <a:txBody>
                    <a:bodyPr/>
                    <a:lstStyle/>
                    <a:p>
                      <a:r>
                        <a:rPr lang="en-US" sz="2400"/>
                        <a:t>Strengths</a:t>
                      </a:r>
                    </a:p>
                  </a:txBody>
                  <a:tcPr/>
                </a:tc>
                <a:tc>
                  <a:txBody>
                    <a:bodyPr/>
                    <a:lstStyle/>
                    <a:p>
                      <a:r>
                        <a:rPr lang="en-US" sz="2400"/>
                        <a:t>Weaknesses</a:t>
                      </a:r>
                    </a:p>
                  </a:txBody>
                  <a:tcPr/>
                </a:tc>
                <a:extLst>
                  <a:ext uri="{0D108BD9-81ED-4DB2-BD59-A6C34878D82A}">
                    <a16:rowId xmlns:a16="http://schemas.microsoft.com/office/drawing/2014/main" val="2666505861"/>
                  </a:ext>
                </a:extLst>
              </a:tr>
              <a:tr h="370840">
                <a:tc>
                  <a:txBody>
                    <a:bodyPr/>
                    <a:lstStyle/>
                    <a:p>
                      <a:pPr algn="ctr"/>
                      <a:r>
                        <a:rPr lang="en-US" sz="2000"/>
                        <a:t>1</a:t>
                      </a:r>
                    </a:p>
                  </a:txBody>
                  <a:tcPr/>
                </a:tc>
                <a:tc>
                  <a:txBody>
                    <a:bodyPr/>
                    <a:lstStyle/>
                    <a:p>
                      <a:r>
                        <a:rPr lang="en-US" sz="2000"/>
                        <a:t>Zoning flexibility</a:t>
                      </a:r>
                    </a:p>
                  </a:txBody>
                  <a:tcPr/>
                </a:tc>
                <a:tc>
                  <a:txBody>
                    <a:bodyPr/>
                    <a:lstStyle/>
                    <a:p>
                      <a:r>
                        <a:rPr lang="en-US" sz="2000"/>
                        <a:t>Multi-layered review process</a:t>
                      </a:r>
                    </a:p>
                  </a:txBody>
                  <a:tcPr/>
                </a:tc>
                <a:extLst>
                  <a:ext uri="{0D108BD9-81ED-4DB2-BD59-A6C34878D82A}">
                    <a16:rowId xmlns:a16="http://schemas.microsoft.com/office/drawing/2014/main" val="3513032447"/>
                  </a:ext>
                </a:extLst>
              </a:tr>
              <a:tr h="370840">
                <a:tc>
                  <a:txBody>
                    <a:bodyPr/>
                    <a:lstStyle/>
                    <a:p>
                      <a:pPr algn="ctr"/>
                      <a:r>
                        <a:rPr lang="en-US" sz="2000"/>
                        <a:t>2</a:t>
                      </a:r>
                    </a:p>
                  </a:txBody>
                  <a:tcPr/>
                </a:tc>
                <a:tc>
                  <a:txBody>
                    <a:bodyPr/>
                    <a:lstStyle/>
                    <a:p>
                      <a:r>
                        <a:rPr lang="en-US" sz="2000"/>
                        <a:t>Resource specific zoning</a:t>
                      </a:r>
                    </a:p>
                  </a:txBody>
                  <a:tcPr/>
                </a:tc>
                <a:tc>
                  <a:txBody>
                    <a:bodyPr/>
                    <a:lstStyle/>
                    <a:p>
                      <a:r>
                        <a:rPr lang="en-US" sz="2000"/>
                        <a:t>Boundary lines may not be property lines</a:t>
                      </a:r>
                    </a:p>
                  </a:txBody>
                  <a:tcPr/>
                </a:tc>
                <a:extLst>
                  <a:ext uri="{0D108BD9-81ED-4DB2-BD59-A6C34878D82A}">
                    <a16:rowId xmlns:a16="http://schemas.microsoft.com/office/drawing/2014/main" val="2525236306"/>
                  </a:ext>
                </a:extLst>
              </a:tr>
              <a:tr h="370840">
                <a:tc>
                  <a:txBody>
                    <a:bodyPr/>
                    <a:lstStyle/>
                    <a:p>
                      <a:pPr algn="ctr"/>
                      <a:r>
                        <a:rPr lang="en-US" sz="2000"/>
                        <a:t>3</a:t>
                      </a:r>
                    </a:p>
                  </a:txBody>
                  <a:tcPr/>
                </a:tc>
                <a:tc>
                  <a:txBody>
                    <a:bodyPr/>
                    <a:lstStyle/>
                    <a:p>
                      <a:r>
                        <a:rPr lang="en-US" sz="2000"/>
                        <a:t>Valuable tool for environmental protection</a:t>
                      </a:r>
                    </a:p>
                  </a:txBody>
                  <a:tcPr/>
                </a:tc>
                <a:tc>
                  <a:txBody>
                    <a:bodyPr/>
                    <a:lstStyle/>
                    <a:p>
                      <a:r>
                        <a:rPr lang="en-US" sz="2000"/>
                        <a:t>Zoning enforcement relies on complaints</a:t>
                      </a:r>
                    </a:p>
                  </a:txBody>
                  <a:tcPr/>
                </a:tc>
                <a:extLst>
                  <a:ext uri="{0D108BD9-81ED-4DB2-BD59-A6C34878D82A}">
                    <a16:rowId xmlns:a16="http://schemas.microsoft.com/office/drawing/2014/main" val="2977202638"/>
                  </a:ext>
                </a:extLst>
              </a:tr>
              <a:tr h="370840">
                <a:tc>
                  <a:txBody>
                    <a:bodyPr/>
                    <a:lstStyle/>
                    <a:p>
                      <a:pPr algn="ctr"/>
                      <a:r>
                        <a:rPr lang="en-US" sz="2000"/>
                        <a:t>4</a:t>
                      </a:r>
                    </a:p>
                  </a:txBody>
                  <a:tcPr/>
                </a:tc>
                <a:tc>
                  <a:txBody>
                    <a:bodyPr/>
                    <a:lstStyle/>
                    <a:p>
                      <a:r>
                        <a:rPr lang="en-US" sz="2000"/>
                        <a:t>Overlay zone need not be tied to base zones </a:t>
                      </a:r>
                    </a:p>
                  </a:txBody>
                  <a:tcPr/>
                </a:tc>
                <a:tc>
                  <a:txBody>
                    <a:bodyPr/>
                    <a:lstStyle/>
                    <a:p>
                      <a:r>
                        <a:rPr lang="en-US" sz="2000"/>
                        <a:t>Boundary lines may be poorly mapped</a:t>
                      </a:r>
                    </a:p>
                  </a:txBody>
                  <a:tcPr/>
                </a:tc>
                <a:extLst>
                  <a:ext uri="{0D108BD9-81ED-4DB2-BD59-A6C34878D82A}">
                    <a16:rowId xmlns:a16="http://schemas.microsoft.com/office/drawing/2014/main" val="1452605769"/>
                  </a:ext>
                </a:extLst>
              </a:tr>
              <a:tr h="370840">
                <a:tc>
                  <a:txBody>
                    <a:bodyPr/>
                    <a:lstStyle/>
                    <a:p>
                      <a:pPr algn="ctr"/>
                      <a:r>
                        <a:rPr lang="en-US" sz="2000"/>
                        <a:t>5</a:t>
                      </a:r>
                    </a:p>
                  </a:txBody>
                  <a:tcPr/>
                </a:tc>
                <a:tc>
                  <a:txBody>
                    <a:bodyPr/>
                    <a:lstStyle/>
                    <a:p>
                      <a:r>
                        <a:rPr lang="en-US" sz="2000"/>
                        <a:t>Mapped resources increase public awareness</a:t>
                      </a:r>
                    </a:p>
                  </a:txBody>
                  <a:tcPr/>
                </a:tc>
                <a:tc>
                  <a:txBody>
                    <a:bodyPr/>
                    <a:lstStyle/>
                    <a:p>
                      <a:r>
                        <a:rPr lang="en-US" sz="2000"/>
                        <a:t>Lack of easy access to online zoning map</a:t>
                      </a:r>
                    </a:p>
                  </a:txBody>
                  <a:tcPr/>
                </a:tc>
                <a:extLst>
                  <a:ext uri="{0D108BD9-81ED-4DB2-BD59-A6C34878D82A}">
                    <a16:rowId xmlns:a16="http://schemas.microsoft.com/office/drawing/2014/main" val="3664224022"/>
                  </a:ext>
                </a:extLst>
              </a:tr>
              <a:tr h="370840">
                <a:tc>
                  <a:txBody>
                    <a:bodyPr/>
                    <a:lstStyle/>
                    <a:p>
                      <a:pPr algn="ctr"/>
                      <a:r>
                        <a:rPr lang="en-US" sz="2000"/>
                        <a:t>6</a:t>
                      </a:r>
                    </a:p>
                  </a:txBody>
                  <a:tcPr/>
                </a:tc>
                <a:tc>
                  <a:txBody>
                    <a:bodyPr/>
                    <a:lstStyle/>
                    <a:p>
                      <a:r>
                        <a:rPr lang="en-US" sz="2000"/>
                        <a:t>Access to professional planners </a:t>
                      </a:r>
                    </a:p>
                  </a:txBody>
                  <a:tcPr/>
                </a:tc>
                <a:tc>
                  <a:txBody>
                    <a:bodyPr/>
                    <a:lstStyle/>
                    <a:p>
                      <a:r>
                        <a:rPr lang="en-US" sz="2000"/>
                        <a:t>Rural municipalities lack professional planners</a:t>
                      </a:r>
                    </a:p>
                  </a:txBody>
                  <a:tcPr/>
                </a:tc>
                <a:extLst>
                  <a:ext uri="{0D108BD9-81ED-4DB2-BD59-A6C34878D82A}">
                    <a16:rowId xmlns:a16="http://schemas.microsoft.com/office/drawing/2014/main" val="1115871718"/>
                  </a:ext>
                </a:extLst>
              </a:tr>
              <a:tr h="370840">
                <a:tc>
                  <a:txBody>
                    <a:bodyPr/>
                    <a:lstStyle/>
                    <a:p>
                      <a:pPr algn="ctr"/>
                      <a:r>
                        <a:rPr lang="en-US" sz="2000"/>
                        <a:t>7</a:t>
                      </a:r>
                    </a:p>
                  </a:txBody>
                  <a:tcPr/>
                </a:tc>
                <a:tc>
                  <a:txBody>
                    <a:bodyPr/>
                    <a:lstStyle/>
                    <a:p>
                      <a:r>
                        <a:rPr lang="en-US" sz="2000"/>
                        <a:t>Doesn’t violate the uniformity rule</a:t>
                      </a:r>
                    </a:p>
                  </a:txBody>
                  <a:tcPr/>
                </a:tc>
                <a:tc>
                  <a:txBody>
                    <a:bodyPr/>
                    <a:lstStyle/>
                    <a:p>
                      <a:r>
                        <a:rPr lang="en-US" sz="2000"/>
                        <a:t>Resource protection also needs public education </a:t>
                      </a:r>
                    </a:p>
                  </a:txBody>
                  <a:tcPr/>
                </a:tc>
                <a:extLst>
                  <a:ext uri="{0D108BD9-81ED-4DB2-BD59-A6C34878D82A}">
                    <a16:rowId xmlns:a16="http://schemas.microsoft.com/office/drawing/2014/main" val="3505563964"/>
                  </a:ext>
                </a:extLst>
              </a:tr>
            </a:tbl>
          </a:graphicData>
        </a:graphic>
      </p:graphicFrame>
    </p:spTree>
    <p:extLst>
      <p:ext uri="{BB962C8B-B14F-4D97-AF65-F5344CB8AC3E}">
        <p14:creationId xmlns:p14="http://schemas.microsoft.com/office/powerpoint/2010/main" val="598696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F8E28D2B-BCDA-DA31-0231-3230885695B0}"/>
              </a:ext>
            </a:extLst>
          </p:cNvPr>
          <p:cNvGraphicFramePr>
            <a:graphicFrameLocks noGrp="1"/>
          </p:cNvGraphicFramePr>
          <p:nvPr>
            <p:ph idx="1"/>
            <p:extLst>
              <p:ext uri="{D42A27DB-BD31-4B8C-83A1-F6EECF244321}">
                <p14:modId xmlns:p14="http://schemas.microsoft.com/office/powerpoint/2010/main" val="2384633405"/>
              </p:ext>
            </p:extLst>
          </p:nvPr>
        </p:nvGraphicFramePr>
        <p:xfrm>
          <a:off x="838200" y="815248"/>
          <a:ext cx="10515600" cy="5361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4045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C14D-6FCB-CFB7-A9B4-8FA7A2E7DFCE}"/>
              </a:ext>
            </a:extLst>
          </p:cNvPr>
          <p:cNvSpPr>
            <a:spLocks noGrp="1"/>
          </p:cNvSpPr>
          <p:nvPr>
            <p:ph type="title"/>
          </p:nvPr>
        </p:nvSpPr>
        <p:spPr/>
        <p:txBody>
          <a:bodyPr/>
          <a:lstStyle/>
          <a:p>
            <a:pPr algn="ctr"/>
            <a:r>
              <a:rPr lang="en-US"/>
              <a:t>Authority for Overlay Zones</a:t>
            </a:r>
          </a:p>
        </p:txBody>
      </p:sp>
      <p:graphicFrame>
        <p:nvGraphicFramePr>
          <p:cNvPr id="7" name="Content Placeholder 2">
            <a:extLst>
              <a:ext uri="{FF2B5EF4-FFF2-40B4-BE49-F238E27FC236}">
                <a16:creationId xmlns:a16="http://schemas.microsoft.com/office/drawing/2014/main" id="{40B96B5C-412B-331F-9461-ADEF429D365E}"/>
              </a:ext>
            </a:extLst>
          </p:cNvPr>
          <p:cNvGraphicFramePr>
            <a:graphicFrameLocks noGrp="1"/>
          </p:cNvGraphicFramePr>
          <p:nvPr>
            <p:ph idx="1"/>
            <p:extLst>
              <p:ext uri="{D42A27DB-BD31-4B8C-83A1-F6EECF244321}">
                <p14:modId xmlns:p14="http://schemas.microsoft.com/office/powerpoint/2010/main" val="1622348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3119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8" name="Picture 7" descr="A street with cars and trees on the side&#10;&#10;Description automatically generated">
            <a:extLst>
              <a:ext uri="{FF2B5EF4-FFF2-40B4-BE49-F238E27FC236}">
                <a16:creationId xmlns:a16="http://schemas.microsoft.com/office/drawing/2014/main" id="{6C8927FC-1B6E-851C-58AC-9D045D542F96}"/>
              </a:ext>
            </a:extLst>
          </p:cNvPr>
          <p:cNvPicPr>
            <a:picLocks noChangeAspect="1"/>
          </p:cNvPicPr>
          <p:nvPr/>
        </p:nvPicPr>
        <p:blipFill>
          <a:blip r:embed="rId4">
            <a:extLst>
              <a:ext uri="{28A0092B-C50C-407E-A947-70E740481C1C}">
                <a14:useLocalDpi xmlns:a14="http://schemas.microsoft.com/office/drawing/2010/main" val="0"/>
              </a:ext>
            </a:extLst>
          </a:blip>
          <a:srcRect t="6226" b="18774"/>
          <a:stretch/>
        </p:blipFill>
        <p:spPr>
          <a:xfrm>
            <a:off x="0" y="-1"/>
            <a:ext cx="12192000" cy="6858001"/>
          </a:xfrm>
          <a:prstGeom prst="rect">
            <a:avLst/>
          </a:prstGeom>
        </p:spPr>
      </p:pic>
      <p:sp>
        <p:nvSpPr>
          <p:cNvPr id="2" name="Title 1">
            <a:extLst>
              <a:ext uri="{FF2B5EF4-FFF2-40B4-BE49-F238E27FC236}">
                <a16:creationId xmlns:a16="http://schemas.microsoft.com/office/drawing/2014/main" id="{06B4EC04-A4C6-1E80-3F94-233351287DEB}"/>
              </a:ext>
            </a:extLst>
          </p:cNvPr>
          <p:cNvSpPr>
            <a:spLocks noGrp="1"/>
          </p:cNvSpPr>
          <p:nvPr>
            <p:ph type="title"/>
          </p:nvPr>
        </p:nvSpPr>
        <p:spPr>
          <a:xfrm>
            <a:off x="831850" y="3657600"/>
            <a:ext cx="10515600" cy="904875"/>
          </a:xfrm>
          <a:noFill/>
        </p:spPr>
        <p:txBody>
          <a:bodyPr>
            <a:normAutofit fontScale="90000"/>
          </a:bodyPr>
          <a:lstStyle/>
          <a:p>
            <a:r>
              <a:rPr lang="en-US" b="1" dirty="0">
                <a:ln w="9525">
                  <a:solidFill>
                    <a:schemeClr val="bg1"/>
                  </a:solidFill>
                  <a:prstDash val="solid"/>
                </a:ln>
                <a:solidFill>
                  <a:srgbClr val="CCFF33"/>
                </a:solidFill>
                <a:effectLst>
                  <a:outerShdw blurRad="12700" dist="38100" dir="2700000" algn="tl" rotWithShape="0">
                    <a:schemeClr val="bg1">
                      <a:lumMod val="50000"/>
                    </a:schemeClr>
                  </a:outerShdw>
                </a:effectLst>
              </a:rPr>
              <a:t>Village Districts</a:t>
            </a:r>
          </a:p>
        </p:txBody>
      </p:sp>
    </p:spTree>
    <p:extLst>
      <p:ext uri="{BB962C8B-B14F-4D97-AF65-F5344CB8AC3E}">
        <p14:creationId xmlns:p14="http://schemas.microsoft.com/office/powerpoint/2010/main" val="578664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39C71A-9AF6-B32C-FDF1-398883EC22F2}"/>
              </a:ext>
            </a:extLst>
          </p:cNvPr>
          <p:cNvSpPr>
            <a:spLocks noGrp="1"/>
          </p:cNvSpPr>
          <p:nvPr>
            <p:ph type="title"/>
          </p:nvPr>
        </p:nvSpPr>
        <p:spPr>
          <a:xfrm>
            <a:off x="6094103" y="617760"/>
            <a:ext cx="4977976" cy="1454051"/>
          </a:xfrm>
        </p:spPr>
        <p:txBody>
          <a:bodyPr>
            <a:normAutofit/>
          </a:bodyPr>
          <a:lstStyle/>
          <a:p>
            <a:r>
              <a:rPr lang="en-US" sz="3600" dirty="0">
                <a:solidFill>
                  <a:schemeClr val="tx2"/>
                </a:solidFill>
              </a:rPr>
              <a:t>The Purpose of Village Districts</a:t>
            </a:r>
          </a:p>
        </p:txBody>
      </p:sp>
      <p:pic>
        <p:nvPicPr>
          <p:cNvPr id="7" name="Graphic 6" descr="Suburban scene">
            <a:extLst>
              <a:ext uri="{FF2B5EF4-FFF2-40B4-BE49-F238E27FC236}">
                <a16:creationId xmlns:a16="http://schemas.microsoft.com/office/drawing/2014/main" id="{43F44253-60EB-9621-76BA-491F530D69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A589C15B-DC35-ABA0-6478-AC30EC1865B0}"/>
              </a:ext>
            </a:extLst>
          </p:cNvPr>
          <p:cNvSpPr>
            <a:spLocks noGrp="1"/>
          </p:cNvSpPr>
          <p:nvPr>
            <p:ph idx="1"/>
          </p:nvPr>
        </p:nvSpPr>
        <p:spPr>
          <a:xfrm>
            <a:off x="6094105" y="2152891"/>
            <a:ext cx="5495684" cy="4313193"/>
          </a:xfrm>
        </p:spPr>
        <p:txBody>
          <a:bodyPr anchor="ctr">
            <a:normAutofit/>
          </a:bodyPr>
          <a:lstStyle/>
          <a:p>
            <a:r>
              <a:rPr lang="en-US" sz="2400" dirty="0">
                <a:solidFill>
                  <a:schemeClr val="tx2"/>
                </a:solidFill>
              </a:rPr>
              <a:t>To protect distinctive character, landscape, and historic structures.</a:t>
            </a:r>
          </a:p>
          <a:p>
            <a:r>
              <a:rPr lang="en-US" sz="2400" dirty="0">
                <a:solidFill>
                  <a:schemeClr val="tx2"/>
                </a:solidFill>
              </a:rPr>
              <a:t>Five broad authorities granted by the Village District Act:</a:t>
            </a:r>
          </a:p>
          <a:p>
            <a:pPr marL="914400" lvl="1" indent="-457200">
              <a:buFont typeface="+mj-lt"/>
              <a:buAutoNum type="arabicPeriod"/>
            </a:pPr>
            <a:r>
              <a:rPr lang="en-US" b="1" dirty="0">
                <a:solidFill>
                  <a:schemeClr val="tx2"/>
                </a:solidFill>
              </a:rPr>
              <a:t>Alterations &amp; Improvements</a:t>
            </a:r>
            <a:endParaRPr lang="en-US" dirty="0">
              <a:solidFill>
                <a:schemeClr val="tx2"/>
              </a:solidFill>
            </a:endParaRPr>
          </a:p>
          <a:p>
            <a:pPr marL="914400" lvl="1" indent="-457200">
              <a:buFont typeface="+mj-lt"/>
              <a:buAutoNum type="arabicPeriod"/>
            </a:pPr>
            <a:r>
              <a:rPr lang="en-US" b="1" dirty="0">
                <a:solidFill>
                  <a:schemeClr val="tx2"/>
                </a:solidFill>
              </a:rPr>
              <a:t>Design &amp; Placement of Buildings</a:t>
            </a:r>
            <a:endParaRPr lang="en-US" dirty="0">
              <a:solidFill>
                <a:schemeClr val="tx2"/>
              </a:solidFill>
            </a:endParaRPr>
          </a:p>
          <a:p>
            <a:pPr marL="914400" lvl="1" indent="-457200">
              <a:buFont typeface="+mj-lt"/>
              <a:buAutoNum type="arabicPeriod"/>
            </a:pPr>
            <a:r>
              <a:rPr lang="en-US" b="1" dirty="0">
                <a:solidFill>
                  <a:schemeClr val="tx2"/>
                </a:solidFill>
              </a:rPr>
              <a:t>Maintenance of Public Views</a:t>
            </a:r>
          </a:p>
          <a:p>
            <a:pPr marL="914400" lvl="1" indent="-457200">
              <a:buFont typeface="+mj-lt"/>
              <a:buAutoNum type="arabicPeriod"/>
            </a:pPr>
            <a:r>
              <a:rPr lang="en-US" b="1" dirty="0">
                <a:solidFill>
                  <a:schemeClr val="tx2"/>
                </a:solidFill>
              </a:rPr>
              <a:t>Design &amp; Placement of Public Roadways</a:t>
            </a:r>
          </a:p>
          <a:p>
            <a:pPr marL="914400" lvl="1" indent="-457200">
              <a:buFont typeface="+mj-lt"/>
              <a:buAutoNum type="arabicPeriod"/>
            </a:pPr>
            <a:r>
              <a:rPr lang="en-US" b="1" dirty="0">
                <a:solidFill>
                  <a:schemeClr val="tx2"/>
                </a:solidFill>
              </a:rPr>
              <a:t>Other Element</a:t>
            </a:r>
            <a:endParaRPr lang="en-US" sz="1800" dirty="0">
              <a:solidFill>
                <a:schemeClr val="tx2"/>
              </a:solidFill>
            </a:endParaRPr>
          </a:p>
          <a:p>
            <a:pPr lvl="1"/>
            <a:endParaRPr lang="en-US" sz="1800" dirty="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5892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98D71F-CFAA-FE25-6CDD-6694E9FCE580}"/>
              </a:ext>
            </a:extLst>
          </p:cNvPr>
          <p:cNvSpPr>
            <a:spLocks noGrp="1"/>
          </p:cNvSpPr>
          <p:nvPr>
            <p:ph type="title"/>
          </p:nvPr>
        </p:nvSpPr>
        <p:spPr>
          <a:xfrm>
            <a:off x="590309" y="365125"/>
            <a:ext cx="5499208" cy="1807305"/>
          </a:xfrm>
        </p:spPr>
        <p:txBody>
          <a:bodyPr>
            <a:normAutofit/>
          </a:bodyPr>
          <a:lstStyle/>
          <a:p>
            <a:r>
              <a:rPr lang="en-US" dirty="0"/>
              <a:t>Activating Village Districts</a:t>
            </a:r>
          </a:p>
        </p:txBody>
      </p:sp>
      <p:sp>
        <p:nvSpPr>
          <p:cNvPr id="3" name="Content Placeholder 2">
            <a:extLst>
              <a:ext uri="{FF2B5EF4-FFF2-40B4-BE49-F238E27FC236}">
                <a16:creationId xmlns:a16="http://schemas.microsoft.com/office/drawing/2014/main" id="{F117A6DD-264C-5C5A-195B-600FD246A29A}"/>
              </a:ext>
            </a:extLst>
          </p:cNvPr>
          <p:cNvSpPr>
            <a:spLocks noGrp="1"/>
          </p:cNvSpPr>
          <p:nvPr>
            <p:ph idx="1"/>
          </p:nvPr>
        </p:nvSpPr>
        <p:spPr>
          <a:xfrm>
            <a:off x="335666" y="2002420"/>
            <a:ext cx="6068945" cy="4490455"/>
          </a:xfrm>
        </p:spPr>
        <p:txBody>
          <a:bodyPr>
            <a:noAutofit/>
          </a:bodyPr>
          <a:lstStyle/>
          <a:p>
            <a:r>
              <a:rPr lang="en-US" b="0" i="0" dirty="0">
                <a:effectLst/>
                <a:latin typeface="Times New Roman" panose="02020603050405020304" pitchFamily="18" charset="0"/>
              </a:rPr>
              <a:t>Village district regulations are part of a town's zoning regulations </a:t>
            </a:r>
          </a:p>
          <a:p>
            <a:pPr lvl="1"/>
            <a:r>
              <a:rPr lang="en-US" b="0" i="0" dirty="0">
                <a:effectLst/>
                <a:latin typeface="Times New Roman" panose="02020603050405020304" pitchFamily="18" charset="0"/>
              </a:rPr>
              <a:t>Activating the district follows procedural requirements of CGS Sec. 8-3. </a:t>
            </a:r>
          </a:p>
          <a:p>
            <a:pPr lvl="2"/>
            <a:r>
              <a:rPr lang="en-US" sz="2200" b="0" i="0" dirty="0">
                <a:effectLst/>
                <a:latin typeface="Times New Roman" panose="02020603050405020304" pitchFamily="18" charset="0"/>
              </a:rPr>
              <a:t>A hearing </a:t>
            </a:r>
            <a:r>
              <a:rPr lang="en-US" sz="2200" dirty="0">
                <a:latin typeface="Times New Roman" panose="02020603050405020304" pitchFamily="18" charset="0"/>
              </a:rPr>
              <a:t>m</a:t>
            </a:r>
            <a:r>
              <a:rPr lang="en-US" sz="2200" b="0" i="0" dirty="0">
                <a:effectLst/>
                <a:latin typeface="Times New Roman" panose="02020603050405020304" pitchFamily="18" charset="0"/>
              </a:rPr>
              <a:t>ust be conducted before adopting </a:t>
            </a:r>
            <a:r>
              <a:rPr lang="en-US" sz="2200" dirty="0">
                <a:latin typeface="Times New Roman" panose="02020603050405020304" pitchFamily="18" charset="0"/>
              </a:rPr>
              <a:t>r</a:t>
            </a:r>
            <a:r>
              <a:rPr lang="en-US" sz="2200" b="0" i="0" dirty="0">
                <a:effectLst/>
                <a:latin typeface="Times New Roman" panose="02020603050405020304" pitchFamily="18" charset="0"/>
              </a:rPr>
              <a:t>egulations</a:t>
            </a:r>
          </a:p>
          <a:p>
            <a:pPr lvl="2"/>
            <a:r>
              <a:rPr lang="en-US" sz="2200" dirty="0">
                <a:latin typeface="Times New Roman" panose="02020603050405020304" pitchFamily="18" charset="0"/>
              </a:rPr>
              <a:t>Approval r</a:t>
            </a:r>
            <a:r>
              <a:rPr lang="en-US" sz="2200" b="0" i="0" dirty="0">
                <a:effectLst/>
                <a:latin typeface="Times New Roman" panose="02020603050405020304" pitchFamily="18" charset="0"/>
              </a:rPr>
              <a:t>equires a majority vote of zoning commission members </a:t>
            </a:r>
          </a:p>
          <a:p>
            <a:pPr lvl="2"/>
            <a:r>
              <a:rPr lang="en-US" sz="2200" b="0" i="0" dirty="0">
                <a:effectLst/>
                <a:latin typeface="Times New Roman" panose="02020603050405020304" pitchFamily="18" charset="0"/>
              </a:rPr>
              <a:t>A two-thirds vote is required if 20% o</a:t>
            </a:r>
            <a:r>
              <a:rPr lang="en-US" sz="2200" dirty="0">
                <a:latin typeface="Times New Roman" panose="02020603050405020304" pitchFamily="18" charset="0"/>
              </a:rPr>
              <a:t>f affected</a:t>
            </a:r>
            <a:r>
              <a:rPr lang="en-US" sz="2200" b="0" i="0" dirty="0">
                <a:effectLst/>
                <a:latin typeface="Times New Roman" panose="02020603050405020304" pitchFamily="18" charset="0"/>
              </a:rPr>
              <a:t> property owners or all property owners within 500 feet of the affected properties file a protest by the time a hearing is held.</a:t>
            </a:r>
            <a:endParaRPr lang="en-US" sz="2200" dirty="0"/>
          </a:p>
        </p:txBody>
      </p:sp>
      <p:pic>
        <p:nvPicPr>
          <p:cNvPr id="4" name="Picture 3">
            <a:extLst>
              <a:ext uri="{FF2B5EF4-FFF2-40B4-BE49-F238E27FC236}">
                <a16:creationId xmlns:a16="http://schemas.microsoft.com/office/drawing/2014/main" id="{ED8DAA80-4BB8-6185-F641-38BF17739064}"/>
              </a:ext>
            </a:extLst>
          </p:cNvPr>
          <p:cNvPicPr>
            <a:picLocks noChangeAspect="1"/>
          </p:cNvPicPr>
          <p:nvPr/>
        </p:nvPicPr>
        <p:blipFill>
          <a:blip r:embed="rId3"/>
          <a:srcRect l="6278" r="3655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33927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A529-0631-2583-E57C-073742F639AA}"/>
              </a:ext>
            </a:extLst>
          </p:cNvPr>
          <p:cNvSpPr>
            <a:spLocks noGrp="1"/>
          </p:cNvSpPr>
          <p:nvPr>
            <p:ph type="title"/>
          </p:nvPr>
        </p:nvSpPr>
        <p:spPr>
          <a:xfrm>
            <a:off x="5862313" y="215787"/>
            <a:ext cx="5444382" cy="528743"/>
          </a:xfrm>
        </p:spPr>
        <p:txBody>
          <a:bodyPr anchor="t">
            <a:noAutofit/>
          </a:bodyPr>
          <a:lstStyle/>
          <a:p>
            <a:r>
              <a:rPr lang="en-US" sz="3600"/>
              <a:t>Village District Standards</a:t>
            </a:r>
          </a:p>
        </p:txBody>
      </p:sp>
      <p:sp>
        <p:nvSpPr>
          <p:cNvPr id="3" name="Content Placeholder 2">
            <a:extLst>
              <a:ext uri="{FF2B5EF4-FFF2-40B4-BE49-F238E27FC236}">
                <a16:creationId xmlns:a16="http://schemas.microsoft.com/office/drawing/2014/main" id="{6EA61AE0-A41D-5D11-DA2A-380F1ADC1042}"/>
              </a:ext>
            </a:extLst>
          </p:cNvPr>
          <p:cNvSpPr>
            <a:spLocks noGrp="1"/>
          </p:cNvSpPr>
          <p:nvPr>
            <p:ph idx="1"/>
          </p:nvPr>
        </p:nvSpPr>
        <p:spPr>
          <a:xfrm>
            <a:off x="4392891" y="1376323"/>
            <a:ext cx="7711592" cy="5295064"/>
          </a:xfrm>
        </p:spPr>
        <p:txBody>
          <a:bodyPr>
            <a:normAutofit/>
          </a:bodyPr>
          <a:lstStyle/>
          <a:p>
            <a:r>
              <a:rPr lang="en-US" sz="2600" dirty="0"/>
              <a:t>Required Design Objectives</a:t>
            </a:r>
          </a:p>
          <a:p>
            <a:pPr marL="914400" lvl="1" indent="-457200">
              <a:buFont typeface="+mj-lt"/>
              <a:buAutoNum type="arabicPeriod"/>
            </a:pPr>
            <a:r>
              <a:rPr lang="en-US" sz="1900" b="1" dirty="0"/>
              <a:t>Building Layout &amp; Orientation</a:t>
            </a:r>
          </a:p>
          <a:p>
            <a:pPr lvl="2"/>
            <a:r>
              <a:rPr lang="en-US" sz="1900" dirty="0"/>
              <a:t>Bldg. arrangement aligns with neighborhood</a:t>
            </a:r>
          </a:p>
          <a:p>
            <a:pPr marL="914400" lvl="1" indent="-457200">
              <a:buFont typeface="+mj-lt"/>
              <a:buAutoNum type="arabicPeriod"/>
            </a:pPr>
            <a:r>
              <a:rPr lang="en-US" sz="1900" b="1" dirty="0"/>
              <a:t>Neighborhood Road Network</a:t>
            </a:r>
          </a:p>
          <a:p>
            <a:pPr lvl="2"/>
            <a:r>
              <a:rPr lang="en-US" sz="1900" dirty="0"/>
              <a:t>Proposed streets tied to neighborhood road network</a:t>
            </a:r>
          </a:p>
          <a:p>
            <a:pPr marL="914400" lvl="1" indent="-457200">
              <a:buFont typeface="+mj-lt"/>
              <a:buAutoNum type="arabicPeriod"/>
            </a:pPr>
            <a:r>
              <a:rPr lang="en-US" sz="1900" b="1" dirty="0"/>
              <a:t>Open Space Patterns</a:t>
            </a:r>
          </a:p>
          <a:p>
            <a:pPr lvl="2"/>
            <a:r>
              <a:rPr lang="en-US" sz="1900" dirty="0"/>
              <a:t>Open space reinforces existing open space patterns</a:t>
            </a:r>
          </a:p>
          <a:p>
            <a:pPr marL="914400" lvl="1" indent="-457200">
              <a:buFont typeface="+mj-lt"/>
              <a:buAutoNum type="arabicPeriod"/>
            </a:pPr>
            <a:r>
              <a:rPr lang="en-US" sz="1900" b="1" dirty="0"/>
              <a:t>Locally Distinctive Vistas</a:t>
            </a:r>
          </a:p>
          <a:p>
            <a:pPr lvl="2"/>
            <a:r>
              <a:rPr lang="en-US" sz="1900" dirty="0"/>
              <a:t>Integrates distinctive vistas and bldgs. into site design</a:t>
            </a:r>
          </a:p>
          <a:p>
            <a:pPr marL="914400" lvl="1" indent="-457200">
              <a:buFont typeface="+mj-lt"/>
              <a:buAutoNum type="arabicPeriod"/>
            </a:pPr>
            <a:r>
              <a:rPr lang="en-US" sz="1900" b="1" dirty="0"/>
              <a:t>Compatible Landscape </a:t>
            </a:r>
          </a:p>
          <a:p>
            <a:pPr lvl="2"/>
            <a:r>
              <a:rPr lang="en-US" sz="1900" dirty="0"/>
              <a:t>Site landscape shall complement neighborhood landscape</a:t>
            </a:r>
          </a:p>
          <a:p>
            <a:pPr marL="914400" lvl="1" indent="-457200">
              <a:buFont typeface="+mj-lt"/>
              <a:buAutoNum type="arabicPeriod"/>
            </a:pPr>
            <a:r>
              <a:rPr lang="en-US" sz="1900" b="1" dirty="0"/>
              <a:t>Exterior Lighting &amp; Sign Themes</a:t>
            </a:r>
          </a:p>
          <a:p>
            <a:pPr lvl="2"/>
            <a:r>
              <a:rPr lang="en-US" sz="1900" dirty="0"/>
              <a:t>Exterior lighting, signs, and accessory structures support uniform village theme</a:t>
            </a:r>
          </a:p>
          <a:p>
            <a:pPr marL="914400" lvl="1" indent="-457200">
              <a:buFont typeface="+mj-lt"/>
              <a:buAutoNum type="arabicPeriod"/>
            </a:pPr>
            <a:r>
              <a:rPr lang="en-US" sz="1900" b="1" dirty="0"/>
              <a:t>Scale, Proportion &amp; Massing</a:t>
            </a:r>
          </a:p>
          <a:p>
            <a:pPr lvl="2"/>
            <a:r>
              <a:rPr lang="en-US" sz="1900" dirty="0"/>
              <a:t>Scale, proportion, massing consistent with neighborhood</a:t>
            </a:r>
          </a:p>
          <a:p>
            <a:pPr lvl="1"/>
            <a:endParaRPr lang="en-US" sz="1600" dirty="0"/>
          </a:p>
          <a:p>
            <a:pPr lvl="1"/>
            <a:endParaRPr lang="en-US" sz="1000" dirty="0"/>
          </a:p>
        </p:txBody>
      </p:sp>
      <p:pic>
        <p:nvPicPr>
          <p:cNvPr id="6" name="Picture 5">
            <a:extLst>
              <a:ext uri="{FF2B5EF4-FFF2-40B4-BE49-F238E27FC236}">
                <a16:creationId xmlns:a16="http://schemas.microsoft.com/office/drawing/2014/main" id="{AD18712C-B510-8640-DE82-B39AE03564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421" y="0"/>
            <a:ext cx="4542312" cy="6858000"/>
          </a:xfrm>
          <a:prstGeom prst="rect">
            <a:avLst/>
          </a:prstGeom>
        </p:spPr>
      </p:pic>
    </p:spTree>
    <p:extLst>
      <p:ext uri="{BB962C8B-B14F-4D97-AF65-F5344CB8AC3E}">
        <p14:creationId xmlns:p14="http://schemas.microsoft.com/office/powerpoint/2010/main" val="1823440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04A22-F628-79A6-B0E8-7850A520AC9E}"/>
              </a:ext>
            </a:extLst>
          </p:cNvPr>
          <p:cNvSpPr>
            <a:spLocks noGrp="1"/>
          </p:cNvSpPr>
          <p:nvPr>
            <p:ph type="title"/>
          </p:nvPr>
        </p:nvSpPr>
        <p:spPr>
          <a:xfrm>
            <a:off x="466722" y="586855"/>
            <a:ext cx="3201366" cy="3387497"/>
          </a:xfrm>
        </p:spPr>
        <p:txBody>
          <a:bodyPr anchor="b">
            <a:normAutofit/>
          </a:bodyPr>
          <a:lstStyle/>
          <a:p>
            <a:pPr algn="r"/>
            <a:r>
              <a:rPr lang="en-US" sz="4000" dirty="0"/>
              <a:t>What is Village District “Distinctive Character”</a:t>
            </a:r>
          </a:p>
        </p:txBody>
      </p:sp>
      <p:sp>
        <p:nvSpPr>
          <p:cNvPr id="3" name="Content Placeholder 2">
            <a:extLst>
              <a:ext uri="{FF2B5EF4-FFF2-40B4-BE49-F238E27FC236}">
                <a16:creationId xmlns:a16="http://schemas.microsoft.com/office/drawing/2014/main" id="{9BE0FE36-A73E-6177-2B09-9B5F8E5EEFE0}"/>
              </a:ext>
            </a:extLst>
          </p:cNvPr>
          <p:cNvSpPr>
            <a:spLocks noGrp="1"/>
          </p:cNvSpPr>
          <p:nvPr>
            <p:ph idx="1"/>
          </p:nvPr>
        </p:nvSpPr>
        <p:spPr>
          <a:xfrm>
            <a:off x="4810259" y="649480"/>
            <a:ext cx="6555347" cy="5546047"/>
          </a:xfrm>
        </p:spPr>
        <p:txBody>
          <a:bodyPr anchor="ctr">
            <a:normAutofit lnSpcReduction="10000"/>
          </a:bodyPr>
          <a:lstStyle/>
          <a:p>
            <a:r>
              <a:rPr lang="en-US" b="0" i="0" dirty="0">
                <a:effectLst/>
              </a:rPr>
              <a:t>8-2 J (a) “The zoning commission of each municipality may establish village districts as part of the zoning regulations adopted under section </a:t>
            </a:r>
            <a:r>
              <a:rPr lang="en-US" b="0" i="0" dirty="0">
                <a:effectLst/>
                <a:hlinkClick r:id="rId3"/>
              </a:rPr>
              <a:t>8-2</a:t>
            </a:r>
            <a:r>
              <a:rPr lang="en-US" b="0" i="0" dirty="0">
                <a:effectLst/>
              </a:rPr>
              <a:t> or under any special act. Such districts shall be located in areas of </a:t>
            </a:r>
            <a:r>
              <a:rPr lang="en-US" b="1" i="1" dirty="0">
                <a:effectLst/>
              </a:rPr>
              <a:t>distinctive character</a:t>
            </a:r>
            <a:r>
              <a:rPr lang="en-US" b="0" i="0" dirty="0">
                <a:effectLst/>
              </a:rPr>
              <a:t>, landscape or historic value that are specifically identified in the plan of conservation and development of the municipality.”</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mn-ea"/>
                <a:cs typeface="+mn-cs"/>
              </a:rPr>
              <a:t>8-2 J (b) “The regulations establishing village districts shall protect the </a:t>
            </a:r>
            <a:r>
              <a:rPr kumimoji="0" lang="en-US" b="0" i="1" u="none" strike="noStrike" kern="1200" cap="none" spc="0" normalizeH="0" baseline="0" noProof="0" dirty="0">
                <a:ln>
                  <a:noFill/>
                </a:ln>
                <a:effectLst/>
                <a:uLnTx/>
                <a:uFillTx/>
                <a:ea typeface="+mn-ea"/>
                <a:cs typeface="+mn-cs"/>
              </a:rPr>
              <a:t>distinctive character</a:t>
            </a:r>
            <a:r>
              <a:rPr kumimoji="0" lang="en-US" b="0" i="0" u="none" strike="noStrike" kern="1200" cap="none" spc="0" normalizeH="0" baseline="0" noProof="0" dirty="0">
                <a:ln>
                  <a:noFill/>
                </a:ln>
                <a:effectLst/>
                <a:uLnTx/>
                <a:uFillTx/>
                <a:ea typeface="+mn-ea"/>
                <a:cs typeface="+mn-cs"/>
              </a:rPr>
              <a:t>, landscape and historic structures within such districts…”</a:t>
            </a:r>
          </a:p>
          <a:p>
            <a:endParaRPr lang="en-US" sz="2000" dirty="0"/>
          </a:p>
        </p:txBody>
      </p:sp>
    </p:spTree>
    <p:extLst>
      <p:ext uri="{BB962C8B-B14F-4D97-AF65-F5344CB8AC3E}">
        <p14:creationId xmlns:p14="http://schemas.microsoft.com/office/powerpoint/2010/main" val="1419646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FC62-B1C6-4C17-B9EA-356C41E8D17E}"/>
              </a:ext>
            </a:extLst>
          </p:cNvPr>
          <p:cNvSpPr>
            <a:spLocks noGrp="1"/>
          </p:cNvSpPr>
          <p:nvPr>
            <p:ph type="title"/>
          </p:nvPr>
        </p:nvSpPr>
        <p:spPr>
          <a:xfrm>
            <a:off x="466721" y="586855"/>
            <a:ext cx="3751317" cy="3387497"/>
          </a:xfrm>
        </p:spPr>
        <p:txBody>
          <a:bodyPr anchor="b">
            <a:normAutofit/>
          </a:bodyPr>
          <a:lstStyle/>
          <a:p>
            <a:pPr algn="r"/>
            <a:r>
              <a:rPr lang="en-US" sz="4000" dirty="0"/>
              <a:t>Physical Site Characteristics Test</a:t>
            </a:r>
          </a:p>
        </p:txBody>
      </p:sp>
      <p:sp>
        <p:nvSpPr>
          <p:cNvPr id="3" name="Content Placeholder 2">
            <a:extLst>
              <a:ext uri="{FF2B5EF4-FFF2-40B4-BE49-F238E27FC236}">
                <a16:creationId xmlns:a16="http://schemas.microsoft.com/office/drawing/2014/main" id="{260BD103-FE1A-1E76-69B0-634ECAD8C2B6}"/>
              </a:ext>
            </a:extLst>
          </p:cNvPr>
          <p:cNvSpPr>
            <a:spLocks noGrp="1"/>
          </p:cNvSpPr>
          <p:nvPr>
            <p:ph idx="1"/>
          </p:nvPr>
        </p:nvSpPr>
        <p:spPr>
          <a:xfrm>
            <a:off x="4698858" y="511388"/>
            <a:ext cx="6555347" cy="6019175"/>
          </a:xfrm>
        </p:spPr>
        <p:txBody>
          <a:bodyPr anchor="ctr">
            <a:normAutofit lnSpcReduction="10000"/>
          </a:bodyPr>
          <a:lstStyle/>
          <a:p>
            <a:r>
              <a:rPr lang="en-US" sz="2400" b="0" i="0" dirty="0">
                <a:effectLst/>
              </a:rPr>
              <a:t>8-2(b) “Zoning regulations adopted pursuant to subsection (a) of this section shall:</a:t>
            </a:r>
          </a:p>
          <a:p>
            <a:pPr lvl="1"/>
            <a:r>
              <a:rPr lang="en-US" sz="2000" b="0" i="0" dirty="0">
                <a:effectLst/>
              </a:rPr>
              <a:t>(3) Be drafted with reasonable consideration as to the </a:t>
            </a:r>
            <a:r>
              <a:rPr lang="en-US" sz="2000" b="1" i="1" dirty="0">
                <a:effectLst/>
              </a:rPr>
              <a:t>physical site characteristics</a:t>
            </a:r>
            <a:r>
              <a:rPr lang="en-US" sz="2000" b="1" i="0" dirty="0">
                <a:effectLst/>
              </a:rPr>
              <a:t> </a:t>
            </a:r>
            <a:r>
              <a:rPr lang="en-US" sz="2000" b="0" i="0" dirty="0">
                <a:effectLst/>
              </a:rPr>
              <a:t>of the district and its peculiar suitability for particular uses and with a view to encouraging the most appropriate use of land throughout a municipality;”</a:t>
            </a:r>
          </a:p>
          <a:p>
            <a:r>
              <a:rPr lang="en-US" sz="2400" b="0" i="0" dirty="0">
                <a:effectLst/>
              </a:rPr>
              <a:t>8-2 (d) “Zoning regulations adopted pursuant to subsection (a) of this section shall not:</a:t>
            </a:r>
          </a:p>
          <a:p>
            <a:pPr lvl="1"/>
            <a:r>
              <a:rPr lang="en-US" sz="2000" b="0" i="0" dirty="0">
                <a:effectLst/>
              </a:rPr>
              <a:t>(10) Be applied to deny any land use application, including for any site plan approval, special permit, special exception or other zoning approval, on the basis of (A</a:t>
            </a:r>
            <a:r>
              <a:rPr lang="en-US" sz="2000" b="1" i="0" dirty="0">
                <a:effectLst/>
              </a:rPr>
              <a:t>) </a:t>
            </a:r>
            <a:r>
              <a:rPr lang="en-US" sz="2000" b="1" i="1" dirty="0">
                <a:effectLst/>
              </a:rPr>
              <a:t>a district's character, unless such character is expressly articulated in such regulations by clear and explicit physical standards for site work and structures</a:t>
            </a:r>
            <a:r>
              <a:rPr lang="en-US" sz="2000" b="0" i="0" dirty="0">
                <a:effectLst/>
              </a:rPr>
              <a:t>, or (B) </a:t>
            </a:r>
            <a:r>
              <a:rPr lang="en-US" sz="2000" b="0" i="1" dirty="0">
                <a:effectLst/>
              </a:rPr>
              <a:t>the immutable characteristics, source of income or income level of any applicant or end user, other than age or disability whenever age-restricted or disability-restricted housing may be permitted</a:t>
            </a:r>
            <a:r>
              <a:rPr lang="en-US" sz="2000" b="0" i="0" dirty="0">
                <a:effectLst/>
              </a:rPr>
              <a:t>.”</a:t>
            </a:r>
            <a:endParaRPr lang="en-US" sz="2000" dirty="0"/>
          </a:p>
        </p:txBody>
      </p:sp>
    </p:spTree>
    <p:extLst>
      <p:ext uri="{BB962C8B-B14F-4D97-AF65-F5344CB8AC3E}">
        <p14:creationId xmlns:p14="http://schemas.microsoft.com/office/powerpoint/2010/main" val="3234947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6927A7-D511-8C96-FA0D-321B6C570878}"/>
              </a:ext>
            </a:extLst>
          </p:cNvPr>
          <p:cNvSpPr>
            <a:spLocks noGrp="1"/>
          </p:cNvSpPr>
          <p:nvPr>
            <p:ph type="title"/>
          </p:nvPr>
        </p:nvSpPr>
        <p:spPr>
          <a:xfrm>
            <a:off x="1043631" y="809898"/>
            <a:ext cx="10173010" cy="1554480"/>
          </a:xfrm>
        </p:spPr>
        <p:txBody>
          <a:bodyPr anchor="ctr">
            <a:normAutofit/>
          </a:bodyPr>
          <a:lstStyle/>
          <a:p>
            <a:r>
              <a:rPr lang="en-US" sz="4800"/>
              <a:t>Definitions</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5" name="Content Placeholder 2">
            <a:extLst>
              <a:ext uri="{FF2B5EF4-FFF2-40B4-BE49-F238E27FC236}">
                <a16:creationId xmlns:a16="http://schemas.microsoft.com/office/drawing/2014/main" id="{D10F19C1-5867-9719-AB20-42CCD7AFE1A1}"/>
              </a:ext>
            </a:extLst>
          </p:cNvPr>
          <p:cNvGraphicFramePr>
            <a:graphicFrameLocks noGrp="1"/>
          </p:cNvGraphicFramePr>
          <p:nvPr>
            <p:ph idx="1"/>
            <p:extLst>
              <p:ext uri="{D42A27DB-BD31-4B8C-83A1-F6EECF244321}">
                <p14:modId xmlns:p14="http://schemas.microsoft.com/office/powerpoint/2010/main" val="559309292"/>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1596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599B2-410D-CB1D-9A1D-27C22ADF1C24}"/>
              </a:ext>
            </a:extLst>
          </p:cNvPr>
          <p:cNvPicPr>
            <a:picLocks noChangeAspect="1"/>
          </p:cNvPicPr>
          <p:nvPr/>
        </p:nvPicPr>
        <p:blipFill>
          <a:blip r:embed="rId3">
            <a:duotone>
              <a:schemeClr val="bg2">
                <a:shade val="45000"/>
                <a:satMod val="135000"/>
              </a:schemeClr>
              <a:prstClr val="white"/>
            </a:duotone>
          </a:blip>
          <a:srcRect t="8537"/>
          <a:stretch/>
        </p:blipFill>
        <p:spPr>
          <a:xfrm>
            <a:off x="20" y="10"/>
            <a:ext cx="12191980" cy="6857990"/>
          </a:xfrm>
          <a:prstGeom prst="rect">
            <a:avLst/>
          </a:prstGeom>
        </p:spPr>
      </p:pic>
      <p:sp>
        <p:nvSpPr>
          <p:cNvPr id="2" name="Title 1">
            <a:extLst>
              <a:ext uri="{FF2B5EF4-FFF2-40B4-BE49-F238E27FC236}">
                <a16:creationId xmlns:a16="http://schemas.microsoft.com/office/drawing/2014/main" id="{14B79FF2-B9A1-406B-8F89-8C5367A026E2}"/>
              </a:ext>
            </a:extLst>
          </p:cNvPr>
          <p:cNvSpPr>
            <a:spLocks noGrp="1"/>
          </p:cNvSpPr>
          <p:nvPr>
            <p:ph type="title"/>
          </p:nvPr>
        </p:nvSpPr>
        <p:spPr/>
        <p:txBody>
          <a:bodyPr>
            <a:normAutofit/>
          </a:bodyPr>
          <a:lstStyle/>
          <a:p>
            <a:r>
              <a:rPr lang="en-US"/>
              <a:t>Model Definitions</a:t>
            </a:r>
          </a:p>
        </p:txBody>
      </p:sp>
      <p:graphicFrame>
        <p:nvGraphicFramePr>
          <p:cNvPr id="20" name="Content Placeholder 2">
            <a:extLst>
              <a:ext uri="{FF2B5EF4-FFF2-40B4-BE49-F238E27FC236}">
                <a16:creationId xmlns:a16="http://schemas.microsoft.com/office/drawing/2014/main" id="{41D0BE39-1773-6B03-77B0-A6A1068E0F6F}"/>
              </a:ext>
            </a:extLst>
          </p:cNvPr>
          <p:cNvGraphicFramePr>
            <a:graphicFrameLocks noGrp="1"/>
          </p:cNvGraphicFramePr>
          <p:nvPr>
            <p:ph idx="1"/>
            <p:extLst>
              <p:ext uri="{D42A27DB-BD31-4B8C-83A1-F6EECF244321}">
                <p14:modId xmlns:p14="http://schemas.microsoft.com/office/powerpoint/2010/main" val="24461346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1269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CE45150-0259-6878-43BE-301D8041686C}"/>
              </a:ext>
            </a:extLst>
          </p:cNvPr>
          <p:cNvGraphicFramePr>
            <a:graphicFrameLocks noGrp="1"/>
          </p:cNvGraphicFramePr>
          <p:nvPr>
            <p:extLst>
              <p:ext uri="{D42A27DB-BD31-4B8C-83A1-F6EECF244321}">
                <p14:modId xmlns:p14="http://schemas.microsoft.com/office/powerpoint/2010/main" val="1403988103"/>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7C9FC8A-5668-77B4-FC88-CD2983700F1B}"/>
              </a:ext>
            </a:extLst>
          </p:cNvPr>
          <p:cNvSpPr txBox="1"/>
          <p:nvPr/>
        </p:nvSpPr>
        <p:spPr>
          <a:xfrm>
            <a:off x="5142370" y="1538361"/>
            <a:ext cx="6163131" cy="1477328"/>
          </a:xfrm>
          <a:prstGeom prst="rect">
            <a:avLst/>
          </a:prstGeom>
          <a:solidFill>
            <a:srgbClr val="CCFF33"/>
          </a:solidFill>
          <a:ln>
            <a:solidFill>
              <a:srgbClr val="C00000"/>
            </a:solidFill>
          </a:ln>
        </p:spPr>
        <p:txBody>
          <a:bodyPr wrap="square" rtlCol="0">
            <a:spAutoFit/>
          </a:bodyPr>
          <a:lstStyle/>
          <a:p>
            <a:r>
              <a:rPr lang="en-US" dirty="0"/>
              <a:t>There are 71 municipalities with adopted village district regulations representing 106 different village districts.  A total of 92% were adopted for various named town or village centers or comparable residential, commercial or historic zones.</a:t>
            </a:r>
          </a:p>
        </p:txBody>
      </p:sp>
    </p:spTree>
    <p:extLst>
      <p:ext uri="{BB962C8B-B14F-4D97-AF65-F5344CB8AC3E}">
        <p14:creationId xmlns:p14="http://schemas.microsoft.com/office/powerpoint/2010/main" val="4122049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7BAD5-80D2-8AD9-8C86-7B91200FA448}"/>
              </a:ext>
            </a:extLst>
          </p:cNvPr>
          <p:cNvSpPr>
            <a:spLocks noGrp="1"/>
          </p:cNvSpPr>
          <p:nvPr>
            <p:ph type="title"/>
          </p:nvPr>
        </p:nvSpPr>
        <p:spPr/>
        <p:txBody>
          <a:bodyPr/>
          <a:lstStyle/>
          <a:p>
            <a:pPr algn="ctr"/>
            <a:r>
              <a:rPr lang="en-US"/>
              <a:t>Village District: Strengths v. Weaknesses</a:t>
            </a:r>
          </a:p>
        </p:txBody>
      </p:sp>
      <p:graphicFrame>
        <p:nvGraphicFramePr>
          <p:cNvPr id="4" name="Content Placeholder 3">
            <a:extLst>
              <a:ext uri="{FF2B5EF4-FFF2-40B4-BE49-F238E27FC236}">
                <a16:creationId xmlns:a16="http://schemas.microsoft.com/office/drawing/2014/main" id="{D3CE6EA8-129A-6B1B-CC73-FA3CC1FDD3DB}"/>
              </a:ext>
            </a:extLst>
          </p:cNvPr>
          <p:cNvGraphicFramePr>
            <a:graphicFrameLocks noGrp="1"/>
          </p:cNvGraphicFramePr>
          <p:nvPr>
            <p:ph idx="1"/>
            <p:extLst>
              <p:ext uri="{D42A27DB-BD31-4B8C-83A1-F6EECF244321}">
                <p14:modId xmlns:p14="http://schemas.microsoft.com/office/powerpoint/2010/main" val="4175622686"/>
              </p:ext>
            </p:extLst>
          </p:nvPr>
        </p:nvGraphicFramePr>
        <p:xfrm>
          <a:off x="461819" y="1825625"/>
          <a:ext cx="11157526" cy="3627120"/>
        </p:xfrm>
        <a:graphic>
          <a:graphicData uri="http://schemas.openxmlformats.org/drawingml/2006/table">
            <a:tbl>
              <a:tblPr firstRow="1" bandRow="1">
                <a:tableStyleId>{5C22544A-7EE6-4342-B048-85BDC9FD1C3A}</a:tableStyleId>
              </a:tblPr>
              <a:tblGrid>
                <a:gridCol w="658430">
                  <a:extLst>
                    <a:ext uri="{9D8B030D-6E8A-4147-A177-3AD203B41FA5}">
                      <a16:colId xmlns:a16="http://schemas.microsoft.com/office/drawing/2014/main" val="2817324212"/>
                    </a:ext>
                  </a:extLst>
                </a:gridCol>
                <a:gridCol w="4948042">
                  <a:extLst>
                    <a:ext uri="{9D8B030D-6E8A-4147-A177-3AD203B41FA5}">
                      <a16:colId xmlns:a16="http://schemas.microsoft.com/office/drawing/2014/main" val="4217841727"/>
                    </a:ext>
                  </a:extLst>
                </a:gridCol>
                <a:gridCol w="5551054">
                  <a:extLst>
                    <a:ext uri="{9D8B030D-6E8A-4147-A177-3AD203B41FA5}">
                      <a16:colId xmlns:a16="http://schemas.microsoft.com/office/drawing/2014/main" val="4008919631"/>
                    </a:ext>
                  </a:extLst>
                </a:gridCol>
              </a:tblGrid>
              <a:tr h="370840">
                <a:tc>
                  <a:txBody>
                    <a:bodyPr/>
                    <a:lstStyle/>
                    <a:p>
                      <a:pPr algn="ctr"/>
                      <a:r>
                        <a:rPr lang="en-US" sz="2400" dirty="0"/>
                        <a:t>#</a:t>
                      </a:r>
                    </a:p>
                  </a:txBody>
                  <a:tcPr/>
                </a:tc>
                <a:tc>
                  <a:txBody>
                    <a:bodyPr/>
                    <a:lstStyle/>
                    <a:p>
                      <a:r>
                        <a:rPr lang="en-US" sz="2400" dirty="0"/>
                        <a:t>Strengths</a:t>
                      </a:r>
                    </a:p>
                  </a:txBody>
                  <a:tcPr/>
                </a:tc>
                <a:tc>
                  <a:txBody>
                    <a:bodyPr/>
                    <a:lstStyle/>
                    <a:p>
                      <a:r>
                        <a:rPr lang="en-US" sz="2400" dirty="0"/>
                        <a:t>Weaknesses</a:t>
                      </a:r>
                    </a:p>
                  </a:txBody>
                  <a:tcPr/>
                </a:tc>
                <a:extLst>
                  <a:ext uri="{0D108BD9-81ED-4DB2-BD59-A6C34878D82A}">
                    <a16:rowId xmlns:a16="http://schemas.microsoft.com/office/drawing/2014/main" val="2666505861"/>
                  </a:ext>
                </a:extLst>
              </a:tr>
              <a:tr h="370840">
                <a:tc>
                  <a:txBody>
                    <a:bodyPr/>
                    <a:lstStyle/>
                    <a:p>
                      <a:pPr algn="ctr"/>
                      <a:r>
                        <a:rPr lang="en-US" sz="2000"/>
                        <a:t>1</a:t>
                      </a:r>
                    </a:p>
                  </a:txBody>
                  <a:tcPr/>
                </a:tc>
                <a:tc>
                  <a:txBody>
                    <a:bodyPr/>
                    <a:lstStyle/>
                    <a:p>
                      <a:r>
                        <a:rPr lang="en-US" sz="2000" dirty="0"/>
                        <a:t>Enables design flexibility</a:t>
                      </a:r>
                    </a:p>
                  </a:txBody>
                  <a:tcPr/>
                </a:tc>
                <a:tc>
                  <a:txBody>
                    <a:bodyPr/>
                    <a:lstStyle/>
                    <a:p>
                      <a:r>
                        <a:rPr lang="en-US" sz="2000" dirty="0"/>
                        <a:t>Multi-layered review process</a:t>
                      </a:r>
                    </a:p>
                  </a:txBody>
                  <a:tcPr/>
                </a:tc>
                <a:extLst>
                  <a:ext uri="{0D108BD9-81ED-4DB2-BD59-A6C34878D82A}">
                    <a16:rowId xmlns:a16="http://schemas.microsoft.com/office/drawing/2014/main" val="3513032447"/>
                  </a:ext>
                </a:extLst>
              </a:tr>
              <a:tr h="370840">
                <a:tc>
                  <a:txBody>
                    <a:bodyPr/>
                    <a:lstStyle/>
                    <a:p>
                      <a:pPr algn="ctr"/>
                      <a:r>
                        <a:rPr lang="en-US" sz="2000"/>
                        <a:t>2</a:t>
                      </a:r>
                    </a:p>
                  </a:txBody>
                  <a:tcPr/>
                </a:tc>
                <a:tc>
                  <a:txBody>
                    <a:bodyPr/>
                    <a:lstStyle/>
                    <a:p>
                      <a:r>
                        <a:rPr lang="en-US" sz="2000" dirty="0"/>
                        <a:t>Has multiple land use applications</a:t>
                      </a:r>
                    </a:p>
                  </a:txBody>
                  <a:tcPr/>
                </a:tc>
                <a:tc>
                  <a:txBody>
                    <a:bodyPr/>
                    <a:lstStyle/>
                    <a:p>
                      <a:r>
                        <a:rPr lang="en-US" sz="2000" dirty="0"/>
                        <a:t>Boundary lines may not be same as base zone</a:t>
                      </a:r>
                    </a:p>
                  </a:txBody>
                  <a:tcPr/>
                </a:tc>
                <a:extLst>
                  <a:ext uri="{0D108BD9-81ED-4DB2-BD59-A6C34878D82A}">
                    <a16:rowId xmlns:a16="http://schemas.microsoft.com/office/drawing/2014/main" val="2525236306"/>
                  </a:ext>
                </a:extLst>
              </a:tr>
              <a:tr h="370840">
                <a:tc>
                  <a:txBody>
                    <a:bodyPr/>
                    <a:lstStyle/>
                    <a:p>
                      <a:pPr algn="ctr"/>
                      <a:r>
                        <a:rPr lang="en-US" sz="2000"/>
                        <a:t>3</a:t>
                      </a:r>
                    </a:p>
                  </a:txBody>
                  <a:tcPr/>
                </a:tc>
                <a:tc>
                  <a:txBody>
                    <a:bodyPr/>
                    <a:lstStyle/>
                    <a:p>
                      <a:r>
                        <a:rPr lang="en-US" sz="2000" dirty="0"/>
                        <a:t>Tool to protect neighborhood character</a:t>
                      </a:r>
                    </a:p>
                  </a:txBody>
                  <a:tcPr/>
                </a:tc>
                <a:tc>
                  <a:txBody>
                    <a:bodyPr/>
                    <a:lstStyle/>
                    <a:p>
                      <a:r>
                        <a:rPr lang="en-US" sz="2000" dirty="0"/>
                        <a:t>Zoning enforcement relies on complaints</a:t>
                      </a:r>
                    </a:p>
                  </a:txBody>
                  <a:tcPr/>
                </a:tc>
                <a:extLst>
                  <a:ext uri="{0D108BD9-81ED-4DB2-BD59-A6C34878D82A}">
                    <a16:rowId xmlns:a16="http://schemas.microsoft.com/office/drawing/2014/main" val="2977202638"/>
                  </a:ext>
                </a:extLst>
              </a:tr>
              <a:tr h="370840">
                <a:tc>
                  <a:txBody>
                    <a:bodyPr/>
                    <a:lstStyle/>
                    <a:p>
                      <a:pPr algn="ctr"/>
                      <a:r>
                        <a:rPr lang="en-US" sz="2000"/>
                        <a:t>4</a:t>
                      </a:r>
                    </a:p>
                  </a:txBody>
                  <a:tcPr/>
                </a:tc>
                <a:tc>
                  <a:txBody>
                    <a:bodyPr/>
                    <a:lstStyle/>
                    <a:p>
                      <a:r>
                        <a:rPr lang="en-US" sz="2000" dirty="0"/>
                        <a:t>Can be used as an overlay zone</a:t>
                      </a:r>
                    </a:p>
                  </a:txBody>
                  <a:tcPr/>
                </a:tc>
                <a:tc>
                  <a:txBody>
                    <a:bodyPr/>
                    <a:lstStyle/>
                    <a:p>
                      <a:r>
                        <a:rPr lang="en-US" sz="2000" dirty="0"/>
                        <a:t>Boundary lines may be poorly mapped</a:t>
                      </a:r>
                    </a:p>
                  </a:txBody>
                  <a:tcPr/>
                </a:tc>
                <a:extLst>
                  <a:ext uri="{0D108BD9-81ED-4DB2-BD59-A6C34878D82A}">
                    <a16:rowId xmlns:a16="http://schemas.microsoft.com/office/drawing/2014/main" val="1452605769"/>
                  </a:ext>
                </a:extLst>
              </a:tr>
              <a:tr h="370840">
                <a:tc>
                  <a:txBody>
                    <a:bodyPr/>
                    <a:lstStyle/>
                    <a:p>
                      <a:pPr algn="ctr"/>
                      <a:r>
                        <a:rPr lang="en-US" sz="2000"/>
                        <a:t>5</a:t>
                      </a:r>
                    </a:p>
                  </a:txBody>
                  <a:tcPr/>
                </a:tc>
                <a:tc>
                  <a:txBody>
                    <a:bodyPr/>
                    <a:lstStyle/>
                    <a:p>
                      <a:r>
                        <a:rPr lang="en-US" sz="2000" dirty="0"/>
                        <a:t>Requires architect/AICP planner review</a:t>
                      </a:r>
                    </a:p>
                  </a:txBody>
                  <a:tcPr/>
                </a:tc>
                <a:tc>
                  <a:txBody>
                    <a:bodyPr/>
                    <a:lstStyle/>
                    <a:p>
                      <a:r>
                        <a:rPr lang="en-US" sz="2000" dirty="0"/>
                        <a:t>Limited reservoir of architects/AICP planners</a:t>
                      </a:r>
                    </a:p>
                  </a:txBody>
                  <a:tcPr/>
                </a:tc>
                <a:extLst>
                  <a:ext uri="{0D108BD9-81ED-4DB2-BD59-A6C34878D82A}">
                    <a16:rowId xmlns:a16="http://schemas.microsoft.com/office/drawing/2014/main" val="3664224022"/>
                  </a:ext>
                </a:extLst>
              </a:tr>
              <a:tr h="370840">
                <a:tc>
                  <a:txBody>
                    <a:bodyPr/>
                    <a:lstStyle/>
                    <a:p>
                      <a:pPr algn="ctr"/>
                      <a:r>
                        <a:rPr lang="en-US" sz="2000"/>
                        <a:t>6</a:t>
                      </a:r>
                    </a:p>
                  </a:txBody>
                  <a:tcPr/>
                </a:tc>
                <a:tc>
                  <a:txBody>
                    <a:bodyPr/>
                    <a:lstStyle/>
                    <a:p>
                      <a:r>
                        <a:rPr lang="en-US" sz="2000" dirty="0"/>
                        <a:t>Access to professional planners </a:t>
                      </a:r>
                    </a:p>
                  </a:txBody>
                  <a:tcPr/>
                </a:tc>
                <a:tc>
                  <a:txBody>
                    <a:bodyPr/>
                    <a:lstStyle/>
                    <a:p>
                      <a:r>
                        <a:rPr lang="en-US" sz="2000" dirty="0"/>
                        <a:t>Rural municipalities lack professional planners</a:t>
                      </a:r>
                    </a:p>
                  </a:txBody>
                  <a:tcPr/>
                </a:tc>
                <a:extLst>
                  <a:ext uri="{0D108BD9-81ED-4DB2-BD59-A6C34878D82A}">
                    <a16:rowId xmlns:a16="http://schemas.microsoft.com/office/drawing/2014/main" val="1115871718"/>
                  </a:ext>
                </a:extLst>
              </a:tr>
              <a:tr h="370840">
                <a:tc>
                  <a:txBody>
                    <a:bodyPr/>
                    <a:lstStyle/>
                    <a:p>
                      <a:pPr algn="ctr"/>
                      <a:r>
                        <a:rPr lang="en-US" sz="2000"/>
                        <a:t>7</a:t>
                      </a:r>
                    </a:p>
                  </a:txBody>
                  <a:tcPr/>
                </a:tc>
                <a:tc>
                  <a:txBody>
                    <a:bodyPr/>
                    <a:lstStyle/>
                    <a:p>
                      <a:r>
                        <a:rPr lang="en-US" sz="2000" dirty="0"/>
                        <a:t>Doesn’t violate the uniformity rule</a:t>
                      </a:r>
                    </a:p>
                  </a:txBody>
                  <a:tcPr/>
                </a:tc>
                <a:tc>
                  <a:txBody>
                    <a:bodyPr/>
                    <a:lstStyle/>
                    <a:p>
                      <a:r>
                        <a:rPr lang="en-US" sz="2000" dirty="0"/>
                        <a:t>Design principles are subjective </a:t>
                      </a:r>
                    </a:p>
                  </a:txBody>
                  <a:tcPr/>
                </a:tc>
                <a:extLst>
                  <a:ext uri="{0D108BD9-81ED-4DB2-BD59-A6C34878D82A}">
                    <a16:rowId xmlns:a16="http://schemas.microsoft.com/office/drawing/2014/main" val="3505563964"/>
                  </a:ext>
                </a:extLst>
              </a:tr>
              <a:tr h="370840">
                <a:tc>
                  <a:txBody>
                    <a:bodyPr/>
                    <a:lstStyle/>
                    <a:p>
                      <a:pPr algn="ctr"/>
                      <a:r>
                        <a:rPr lang="en-US" sz="2000"/>
                        <a:t>8</a:t>
                      </a:r>
                    </a:p>
                  </a:txBody>
                  <a:tcPr/>
                </a:tc>
                <a:tc>
                  <a:txBody>
                    <a:bodyPr/>
                    <a:lstStyle/>
                    <a:p>
                      <a:r>
                        <a:rPr lang="en-US" sz="2000" dirty="0"/>
                        <a:t>Historic commission review NOT required</a:t>
                      </a:r>
                    </a:p>
                  </a:txBody>
                  <a:tcPr/>
                </a:tc>
                <a:tc>
                  <a:txBody>
                    <a:bodyPr/>
                    <a:lstStyle/>
                    <a:p>
                      <a:r>
                        <a:rPr lang="en-US" sz="2000" dirty="0"/>
                        <a:t>Doesn’t require consent of property owners</a:t>
                      </a:r>
                    </a:p>
                  </a:txBody>
                  <a:tcPr/>
                </a:tc>
                <a:extLst>
                  <a:ext uri="{0D108BD9-81ED-4DB2-BD59-A6C34878D82A}">
                    <a16:rowId xmlns:a16="http://schemas.microsoft.com/office/drawing/2014/main" val="3142138096"/>
                  </a:ext>
                </a:extLst>
              </a:tr>
            </a:tbl>
          </a:graphicData>
        </a:graphic>
      </p:graphicFrame>
    </p:spTree>
    <p:extLst>
      <p:ext uri="{BB962C8B-B14F-4D97-AF65-F5344CB8AC3E}">
        <p14:creationId xmlns:p14="http://schemas.microsoft.com/office/powerpoint/2010/main" val="1157990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F8E28D2B-BCDA-DA31-0231-3230885695B0}"/>
              </a:ext>
            </a:extLst>
          </p:cNvPr>
          <p:cNvGraphicFramePr>
            <a:graphicFrameLocks noGrp="1"/>
          </p:cNvGraphicFramePr>
          <p:nvPr>
            <p:ph idx="1"/>
            <p:extLst>
              <p:ext uri="{D42A27DB-BD31-4B8C-83A1-F6EECF244321}">
                <p14:modId xmlns:p14="http://schemas.microsoft.com/office/powerpoint/2010/main" val="3891997336"/>
              </p:ext>
            </p:extLst>
          </p:nvPr>
        </p:nvGraphicFramePr>
        <p:xfrm>
          <a:off x="838200" y="759655"/>
          <a:ext cx="10515600" cy="5417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3701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C14D-6FCB-CFB7-A9B4-8FA7A2E7DFCE}"/>
              </a:ext>
            </a:extLst>
          </p:cNvPr>
          <p:cNvSpPr>
            <a:spLocks noGrp="1"/>
          </p:cNvSpPr>
          <p:nvPr>
            <p:ph type="title"/>
          </p:nvPr>
        </p:nvSpPr>
        <p:spPr/>
        <p:txBody>
          <a:bodyPr/>
          <a:lstStyle/>
          <a:p>
            <a:pPr algn="ctr"/>
            <a:r>
              <a:rPr lang="en-US"/>
              <a:t>Authority for Village Districts</a:t>
            </a:r>
          </a:p>
        </p:txBody>
      </p:sp>
      <p:graphicFrame>
        <p:nvGraphicFramePr>
          <p:cNvPr id="7" name="Content Placeholder 2">
            <a:extLst>
              <a:ext uri="{FF2B5EF4-FFF2-40B4-BE49-F238E27FC236}">
                <a16:creationId xmlns:a16="http://schemas.microsoft.com/office/drawing/2014/main" id="{40B96B5C-412B-331F-9461-ADEF429D365E}"/>
              </a:ext>
            </a:extLst>
          </p:cNvPr>
          <p:cNvGraphicFramePr>
            <a:graphicFrameLocks noGrp="1"/>
          </p:cNvGraphicFramePr>
          <p:nvPr>
            <p:ph idx="1"/>
            <p:extLst>
              <p:ext uri="{D42A27DB-BD31-4B8C-83A1-F6EECF244321}">
                <p14:modId xmlns:p14="http://schemas.microsoft.com/office/powerpoint/2010/main" val="94888035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6091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561F-164C-D58B-7465-D6002637B7E0}"/>
              </a:ext>
            </a:extLst>
          </p:cNvPr>
          <p:cNvSpPr>
            <a:spLocks noGrp="1"/>
          </p:cNvSpPr>
          <p:nvPr>
            <p:ph type="title"/>
          </p:nvPr>
        </p:nvSpPr>
        <p:spPr>
          <a:xfrm>
            <a:off x="1245072" y="1289765"/>
            <a:ext cx="3651101" cy="4270963"/>
          </a:xfrm>
        </p:spPr>
        <p:txBody>
          <a:bodyPr anchor="ctr">
            <a:normAutofit/>
          </a:bodyPr>
          <a:lstStyle/>
          <a:p>
            <a:pPr algn="ctr"/>
            <a:r>
              <a:rPr lang="en-US" sz="5600" dirty="0">
                <a:solidFill>
                  <a:srgbClr val="000000"/>
                </a:solidFill>
              </a:rPr>
              <a:t>Village Districts are More than a Name</a:t>
            </a:r>
          </a:p>
        </p:txBody>
      </p:sp>
      <p:sp>
        <p:nvSpPr>
          <p:cNvPr id="37" name="Content Placeholder 2">
            <a:extLst>
              <a:ext uri="{FF2B5EF4-FFF2-40B4-BE49-F238E27FC236}">
                <a16:creationId xmlns:a16="http://schemas.microsoft.com/office/drawing/2014/main" id="{D3E82A4D-1C05-B591-381F-1EB980C3914F}"/>
              </a:ext>
            </a:extLst>
          </p:cNvPr>
          <p:cNvSpPr>
            <a:spLocks noGrp="1"/>
          </p:cNvSpPr>
          <p:nvPr>
            <p:ph idx="1"/>
          </p:nvPr>
        </p:nvSpPr>
        <p:spPr>
          <a:xfrm>
            <a:off x="5960963" y="518400"/>
            <a:ext cx="5798916" cy="5837949"/>
          </a:xfrm>
        </p:spPr>
        <p:txBody>
          <a:bodyPr anchor="ctr">
            <a:normAutofit/>
          </a:bodyPr>
          <a:lstStyle/>
          <a:p>
            <a:r>
              <a:rPr lang="en-US" dirty="0">
                <a:solidFill>
                  <a:schemeClr val="tx1">
                    <a:alpha val="80000"/>
                  </a:schemeClr>
                </a:solidFill>
              </a:rPr>
              <a:t>Village District Authority Based on </a:t>
            </a:r>
            <a:r>
              <a:rPr lang="en-US" u="sng" dirty="0">
                <a:solidFill>
                  <a:schemeClr val="tx1">
                    <a:alpha val="80000"/>
                  </a:schemeClr>
                </a:solidFill>
              </a:rPr>
              <a:t>Seven Design standards </a:t>
            </a:r>
            <a:r>
              <a:rPr lang="en-US" dirty="0">
                <a:solidFill>
                  <a:schemeClr val="tx1">
                    <a:alpha val="80000"/>
                  </a:schemeClr>
                </a:solidFill>
              </a:rPr>
              <a:t>and</a:t>
            </a:r>
          </a:p>
          <a:p>
            <a:r>
              <a:rPr lang="en-US" sz="2400" dirty="0">
                <a:solidFill>
                  <a:schemeClr val="tx1">
                    <a:alpha val="80000"/>
                  </a:schemeClr>
                </a:solidFill>
              </a:rPr>
              <a:t>“…shall establish criteria from which a property owner and the commission may make  a reasonable determination of what is permitted within such district.”</a:t>
            </a:r>
          </a:p>
          <a:p>
            <a:r>
              <a:rPr lang="en-US" b="1" dirty="0">
                <a:solidFill>
                  <a:schemeClr val="tx1">
                    <a:alpha val="80000"/>
                  </a:schemeClr>
                </a:solidFill>
              </a:rPr>
              <a:t>Commissions can’t cherry pick standards. Must be based on Section 8-2J of CGS:</a:t>
            </a:r>
          </a:p>
          <a:p>
            <a:pPr lvl="1"/>
            <a:r>
              <a:rPr lang="en-US" dirty="0">
                <a:solidFill>
                  <a:schemeClr val="tx1">
                    <a:alpha val="80000"/>
                  </a:schemeClr>
                </a:solidFill>
              </a:rPr>
              <a:t>Secretary of Interior’s Standards for Rehabilitation and Guidelines for Rehabilitating History Buildings OR</a:t>
            </a:r>
          </a:p>
          <a:p>
            <a:pPr lvl="1"/>
            <a:r>
              <a:rPr lang="en-US" dirty="0">
                <a:solidFill>
                  <a:schemeClr val="tx1">
                    <a:alpha val="80000"/>
                  </a:schemeClr>
                </a:solidFill>
              </a:rPr>
              <a:t>Distinctive characteristics of the district in the Municipal POCD</a:t>
            </a:r>
          </a:p>
        </p:txBody>
      </p:sp>
    </p:spTree>
    <p:extLst>
      <p:ext uri="{BB962C8B-B14F-4D97-AF65-F5344CB8AC3E}">
        <p14:creationId xmlns:p14="http://schemas.microsoft.com/office/powerpoint/2010/main" val="216337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82C0A-8825-D64C-7AB1-7558EC71FB7B}"/>
              </a:ext>
            </a:extLst>
          </p:cNvPr>
          <p:cNvSpPr>
            <a:spLocks noGrp="1"/>
          </p:cNvSpPr>
          <p:nvPr>
            <p:ph type="title"/>
          </p:nvPr>
        </p:nvSpPr>
        <p:spPr/>
        <p:txBody>
          <a:bodyPr/>
          <a:lstStyle/>
          <a:p>
            <a:pPr algn="ctr"/>
            <a:r>
              <a:rPr lang="en-US"/>
              <a:t>Summary of Special Development Zones</a:t>
            </a:r>
          </a:p>
        </p:txBody>
      </p:sp>
      <p:graphicFrame>
        <p:nvGraphicFramePr>
          <p:cNvPr id="5" name="Content Placeholder 4">
            <a:extLst>
              <a:ext uri="{FF2B5EF4-FFF2-40B4-BE49-F238E27FC236}">
                <a16:creationId xmlns:a16="http://schemas.microsoft.com/office/drawing/2014/main" id="{6DD01597-F280-45D0-52A6-A822E9429D43}"/>
              </a:ext>
            </a:extLst>
          </p:cNvPr>
          <p:cNvGraphicFramePr>
            <a:graphicFrameLocks noGrp="1"/>
          </p:cNvGraphicFramePr>
          <p:nvPr>
            <p:ph idx="1"/>
            <p:extLst>
              <p:ext uri="{D42A27DB-BD31-4B8C-83A1-F6EECF244321}">
                <p14:modId xmlns:p14="http://schemas.microsoft.com/office/powerpoint/2010/main" val="973245788"/>
              </p:ext>
            </p:extLst>
          </p:nvPr>
        </p:nvGraphicFramePr>
        <p:xfrm>
          <a:off x="1041148" y="1446245"/>
          <a:ext cx="9804903" cy="4954555"/>
        </p:xfrm>
        <a:graphic>
          <a:graphicData uri="http://schemas.openxmlformats.org/drawingml/2006/table">
            <a:tbl>
              <a:tblPr/>
              <a:tblGrid>
                <a:gridCol w="3693814">
                  <a:extLst>
                    <a:ext uri="{9D8B030D-6E8A-4147-A177-3AD203B41FA5}">
                      <a16:colId xmlns:a16="http://schemas.microsoft.com/office/drawing/2014/main" val="30222209"/>
                    </a:ext>
                  </a:extLst>
                </a:gridCol>
                <a:gridCol w="1401639">
                  <a:extLst>
                    <a:ext uri="{9D8B030D-6E8A-4147-A177-3AD203B41FA5}">
                      <a16:colId xmlns:a16="http://schemas.microsoft.com/office/drawing/2014/main" val="3533905001"/>
                    </a:ext>
                  </a:extLst>
                </a:gridCol>
                <a:gridCol w="1820869">
                  <a:extLst>
                    <a:ext uri="{9D8B030D-6E8A-4147-A177-3AD203B41FA5}">
                      <a16:colId xmlns:a16="http://schemas.microsoft.com/office/drawing/2014/main" val="1342925572"/>
                    </a:ext>
                  </a:extLst>
                </a:gridCol>
                <a:gridCol w="1484975">
                  <a:extLst>
                    <a:ext uri="{9D8B030D-6E8A-4147-A177-3AD203B41FA5}">
                      <a16:colId xmlns:a16="http://schemas.microsoft.com/office/drawing/2014/main" val="2962135293"/>
                    </a:ext>
                  </a:extLst>
                </a:gridCol>
                <a:gridCol w="1403606">
                  <a:extLst>
                    <a:ext uri="{9D8B030D-6E8A-4147-A177-3AD203B41FA5}">
                      <a16:colId xmlns:a16="http://schemas.microsoft.com/office/drawing/2014/main" val="3965646728"/>
                    </a:ext>
                  </a:extLst>
                </a:gridCol>
              </a:tblGrid>
              <a:tr h="937009">
                <a:tc>
                  <a:txBody>
                    <a:bodyPr/>
                    <a:lstStyle/>
                    <a:p>
                      <a:pPr algn="l" fontAlgn="b"/>
                      <a:r>
                        <a:rPr lang="en-US" sz="2000" b="1" i="0" u="none" strike="noStrike">
                          <a:solidFill>
                            <a:srgbClr val="000000"/>
                          </a:solidFill>
                          <a:effectLst/>
                          <a:highlight>
                            <a:srgbClr val="99FFCC"/>
                          </a:highlight>
                          <a:latin typeface="Aptos Narrow" panose="020B0004020202020204" pitchFamily="34" charset="0"/>
                        </a:rPr>
                        <a:t>Special Development Features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CC"/>
                    </a:solidFill>
                  </a:tcPr>
                </a:tc>
                <a:tc>
                  <a:txBody>
                    <a:bodyPr/>
                    <a:lstStyle/>
                    <a:p>
                      <a:pPr algn="ctr" fontAlgn="b"/>
                      <a:r>
                        <a:rPr lang="en-US" sz="2000" b="1" i="0" u="none" strike="noStrike">
                          <a:solidFill>
                            <a:srgbClr val="000000"/>
                          </a:solidFill>
                          <a:effectLst/>
                          <a:highlight>
                            <a:srgbClr val="99FFCC"/>
                          </a:highlight>
                          <a:latin typeface="Aptos Narrow" panose="020B0004020202020204" pitchFamily="34" charset="0"/>
                        </a:rPr>
                        <a:t>Floating Zones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CC"/>
                    </a:solidFill>
                  </a:tcPr>
                </a:tc>
                <a:tc>
                  <a:txBody>
                    <a:bodyPr/>
                    <a:lstStyle/>
                    <a:p>
                      <a:pPr algn="ctr" fontAlgn="b"/>
                      <a:r>
                        <a:rPr lang="en-US" sz="2000" b="1" i="0" u="none" strike="noStrike">
                          <a:solidFill>
                            <a:srgbClr val="000000"/>
                          </a:solidFill>
                          <a:effectLst/>
                          <a:highlight>
                            <a:srgbClr val="99FFCC"/>
                          </a:highlight>
                          <a:latin typeface="Aptos Narrow" panose="020B0004020202020204" pitchFamily="34" charset="0"/>
                        </a:rPr>
                        <a:t>Planned Development Zones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CC"/>
                    </a:solidFill>
                  </a:tcPr>
                </a:tc>
                <a:tc>
                  <a:txBody>
                    <a:bodyPr/>
                    <a:lstStyle/>
                    <a:p>
                      <a:pPr algn="ctr" fontAlgn="b"/>
                      <a:r>
                        <a:rPr lang="en-US" sz="2000" b="1" i="0" u="none" strike="noStrike">
                          <a:solidFill>
                            <a:srgbClr val="000000"/>
                          </a:solidFill>
                          <a:effectLst/>
                          <a:highlight>
                            <a:srgbClr val="99FFCC"/>
                          </a:highlight>
                          <a:latin typeface="Aptos Narrow" panose="020B0004020202020204" pitchFamily="34" charset="0"/>
                        </a:rPr>
                        <a:t>Overlay Zones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CC"/>
                    </a:solidFill>
                  </a:tcPr>
                </a:tc>
                <a:tc>
                  <a:txBody>
                    <a:bodyPr/>
                    <a:lstStyle/>
                    <a:p>
                      <a:pPr algn="ctr" fontAlgn="b"/>
                      <a:r>
                        <a:rPr lang="en-US" sz="2000" b="1" i="0" u="none" strike="noStrike">
                          <a:solidFill>
                            <a:srgbClr val="000000"/>
                          </a:solidFill>
                          <a:effectLst/>
                          <a:highlight>
                            <a:srgbClr val="99FFCC"/>
                          </a:highlight>
                          <a:latin typeface="Aptos Narrow" panose="020B0004020202020204" pitchFamily="34" charset="0"/>
                        </a:rPr>
                        <a:t>Village Districts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CC"/>
                    </a:solidFill>
                  </a:tcPr>
                </a:tc>
                <a:extLst>
                  <a:ext uri="{0D108BD9-81ED-4DB2-BD59-A6C34878D82A}">
                    <a16:rowId xmlns:a16="http://schemas.microsoft.com/office/drawing/2014/main" val="1165738574"/>
                  </a:ext>
                </a:extLst>
              </a:tr>
              <a:tr h="289863">
                <a:tc gridSpan="5">
                  <a:txBody>
                    <a:bodyPr/>
                    <a:lstStyle/>
                    <a:p>
                      <a:pPr algn="ctr" fontAlgn="b"/>
                      <a:r>
                        <a:rPr lang="en-US" sz="1800" b="1" i="0" u="none" strike="noStrike">
                          <a:solidFill>
                            <a:srgbClr val="000000"/>
                          </a:solidFill>
                          <a:effectLst/>
                          <a:highlight>
                            <a:srgbClr val="99FFCC"/>
                          </a:highlight>
                          <a:latin typeface="Aptos Narrow" panose="020B0004020202020204" pitchFamily="34" charset="0"/>
                        </a:rPr>
                        <a:t>Typical Applications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CC"/>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fontAlgn="b"/>
                      <a:endParaRPr lang="en-US" sz="1800" b="1" i="0" u="none" strike="noStrike">
                        <a:solidFill>
                          <a:srgbClr val="000000"/>
                        </a:solidFill>
                        <a:effectLst/>
                        <a:highlight>
                          <a:srgbClr val="99FFCC"/>
                        </a:highligh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9FFCC"/>
                    </a:solidFill>
                  </a:tcPr>
                </a:tc>
                <a:extLst>
                  <a:ext uri="{0D108BD9-81ED-4DB2-BD59-A6C34878D82A}">
                    <a16:rowId xmlns:a16="http://schemas.microsoft.com/office/drawing/2014/main" val="3836087311"/>
                  </a:ext>
                </a:extLst>
              </a:tr>
              <a:tr h="256953">
                <a:tc>
                  <a:txBody>
                    <a:bodyPr/>
                    <a:lstStyle/>
                    <a:p>
                      <a:pPr algn="l" fontAlgn="b"/>
                      <a:r>
                        <a:rPr lang="en-US" sz="1600" b="0" i="0" u="none" strike="noStrike">
                          <a:solidFill>
                            <a:srgbClr val="000000"/>
                          </a:solidFill>
                          <a:effectLst/>
                          <a:latin typeface="Aptos Narrow" panose="020B0004020202020204" pitchFamily="34" charset="0"/>
                        </a:rPr>
                        <a:t>Requires Design Considerations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Depends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5660026"/>
                  </a:ext>
                </a:extLst>
              </a:tr>
              <a:tr h="256953">
                <a:tc>
                  <a:txBody>
                    <a:bodyPr/>
                    <a:lstStyle/>
                    <a:p>
                      <a:pPr algn="l" fontAlgn="b"/>
                      <a:r>
                        <a:rPr lang="en-US" sz="1600" b="0" i="0" u="none" strike="noStrike">
                          <a:solidFill>
                            <a:srgbClr val="000000"/>
                          </a:solidFill>
                          <a:effectLst/>
                          <a:latin typeface="Aptos Narrow" panose="020B0004020202020204" pitchFamily="34" charset="0"/>
                        </a:rPr>
                        <a:t>Used for Industrial Development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6138509"/>
                  </a:ext>
                </a:extLst>
              </a:tr>
              <a:tr h="316669">
                <a:tc>
                  <a:txBody>
                    <a:bodyPr/>
                    <a:lstStyle/>
                    <a:p>
                      <a:pPr algn="l" fontAlgn="b"/>
                      <a:r>
                        <a:rPr lang="en-US" sz="1600" b="0" i="0" u="none" strike="noStrike">
                          <a:solidFill>
                            <a:srgbClr val="000000"/>
                          </a:solidFill>
                          <a:effectLst/>
                          <a:latin typeface="Aptos Narrow" panose="020B0004020202020204" pitchFamily="34" charset="0"/>
                        </a:rPr>
                        <a:t>Primarily Used for Environmental Protection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6928802"/>
                  </a:ext>
                </a:extLst>
              </a:tr>
              <a:tr h="256953">
                <a:tc>
                  <a:txBody>
                    <a:bodyPr/>
                    <a:lstStyle/>
                    <a:p>
                      <a:pPr algn="l" fontAlgn="b"/>
                      <a:r>
                        <a:rPr lang="en-US" sz="1600" b="0" i="0" u="none" strike="noStrike">
                          <a:solidFill>
                            <a:srgbClr val="000000"/>
                          </a:solidFill>
                          <a:effectLst/>
                          <a:latin typeface="Aptos Narrow" panose="020B0004020202020204" pitchFamily="34" charset="0"/>
                        </a:rPr>
                        <a:t>Used for Affordable Housing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8067372"/>
                  </a:ext>
                </a:extLst>
              </a:tr>
              <a:tr h="287865">
                <a:tc gridSpan="5">
                  <a:txBody>
                    <a:bodyPr/>
                    <a:lstStyle/>
                    <a:p>
                      <a:pPr algn="ctr" fontAlgn="b"/>
                      <a:r>
                        <a:rPr lang="en-US" sz="1800" b="1" i="0" u="none" strike="noStrike">
                          <a:solidFill>
                            <a:srgbClr val="000000"/>
                          </a:solidFill>
                          <a:effectLst/>
                          <a:highlight>
                            <a:srgbClr val="99FFCC"/>
                          </a:highlight>
                          <a:latin typeface="Aptos Narrow" panose="020B0004020202020204" pitchFamily="34" charset="0"/>
                        </a:rPr>
                        <a:t>Zoning Activation Procedures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pPr algn="ctr" fontAlgn="b"/>
                      <a:endParaRPr lang="en-US" sz="1800" b="1" i="0" u="none" strike="noStrike">
                        <a:solidFill>
                          <a:srgbClr val="000000"/>
                        </a:solidFill>
                        <a:effectLst/>
                        <a:highlight>
                          <a:srgbClr val="99FFCC"/>
                        </a:highligh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solidFill>
                      <a:srgbClr val="99FFCC"/>
                    </a:solidFill>
                  </a:tcPr>
                </a:tc>
                <a:extLst>
                  <a:ext uri="{0D108BD9-81ED-4DB2-BD59-A6C34878D82A}">
                    <a16:rowId xmlns:a16="http://schemas.microsoft.com/office/drawing/2014/main" val="2898282809"/>
                  </a:ext>
                </a:extLst>
              </a:tr>
              <a:tr h="256953">
                <a:tc>
                  <a:txBody>
                    <a:bodyPr/>
                    <a:lstStyle/>
                    <a:p>
                      <a:pPr algn="l" fontAlgn="b"/>
                      <a:r>
                        <a:rPr lang="en-US" sz="1600" b="0" i="0" u="none" strike="noStrike">
                          <a:solidFill>
                            <a:srgbClr val="000000"/>
                          </a:solidFill>
                          <a:effectLst/>
                          <a:latin typeface="Aptos Narrow" panose="020B0004020202020204" pitchFamily="34" charset="0"/>
                        </a:rPr>
                        <a:t>Requires Zoning Text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0605875"/>
                  </a:ext>
                </a:extLst>
              </a:tr>
              <a:tr h="256953">
                <a:tc>
                  <a:txBody>
                    <a:bodyPr/>
                    <a:lstStyle/>
                    <a:p>
                      <a:pPr algn="l" fontAlgn="b"/>
                      <a:r>
                        <a:rPr lang="en-US" sz="1600" b="0" i="0" u="none" strike="noStrike">
                          <a:solidFill>
                            <a:srgbClr val="000000"/>
                          </a:solidFill>
                          <a:effectLst/>
                          <a:latin typeface="Aptos Narrow" panose="020B0004020202020204" pitchFamily="34" charset="0"/>
                        </a:rPr>
                        <a:t>Requires Zoning Map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0438334"/>
                  </a:ext>
                </a:extLst>
              </a:tr>
              <a:tr h="263082">
                <a:tc>
                  <a:txBody>
                    <a:bodyPr/>
                    <a:lstStyle/>
                    <a:p>
                      <a:pPr algn="l" fontAlgn="b"/>
                      <a:r>
                        <a:rPr lang="en-US" sz="1600" b="0" i="0" u="none" strike="noStrike">
                          <a:solidFill>
                            <a:srgbClr val="000000"/>
                          </a:solidFill>
                          <a:effectLst/>
                          <a:latin typeface="Aptos Narrow" panose="020B0004020202020204" pitchFamily="34" charset="0"/>
                        </a:rPr>
                        <a:t>Replaces Underlying Zone once mapped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Depends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Depends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493701"/>
                  </a:ext>
                </a:extLst>
              </a:tr>
              <a:tr h="256953">
                <a:tc>
                  <a:txBody>
                    <a:bodyPr/>
                    <a:lstStyle/>
                    <a:p>
                      <a:pPr algn="l" fontAlgn="b"/>
                      <a:r>
                        <a:rPr lang="en-US" sz="1600" b="0" i="0" u="none" strike="noStrike">
                          <a:solidFill>
                            <a:srgbClr val="000000"/>
                          </a:solidFill>
                          <a:effectLst/>
                          <a:latin typeface="Aptos Narrow" panose="020B0004020202020204" pitchFamily="34" charset="0"/>
                        </a:rPr>
                        <a:t>Requires a 2 Step Approval Process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8640144"/>
                  </a:ext>
                </a:extLst>
              </a:tr>
              <a:tr h="287865">
                <a:tc gridSpan="5">
                  <a:txBody>
                    <a:bodyPr/>
                    <a:lstStyle/>
                    <a:p>
                      <a:pPr algn="ctr" fontAlgn="b"/>
                      <a:r>
                        <a:rPr lang="en-US" sz="1800" b="1" i="0" u="none" strike="noStrike">
                          <a:solidFill>
                            <a:srgbClr val="000000"/>
                          </a:solidFill>
                          <a:effectLst/>
                          <a:highlight>
                            <a:srgbClr val="99FFCC"/>
                          </a:highlight>
                          <a:latin typeface="Aptos Narrow" panose="020B0004020202020204" pitchFamily="34" charset="0"/>
                        </a:rPr>
                        <a:t>Planning Considerations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pPr algn="ctr" fontAlgn="b"/>
                      <a:endParaRPr lang="en-US" sz="1800" b="1" i="0" u="none" strike="noStrike">
                        <a:solidFill>
                          <a:srgbClr val="000000"/>
                        </a:solidFill>
                        <a:effectLst/>
                        <a:highlight>
                          <a:srgbClr val="99FFCC"/>
                        </a:highligh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solidFill>
                      <a:srgbClr val="99FFCC"/>
                    </a:solidFill>
                  </a:tcPr>
                </a:tc>
                <a:extLst>
                  <a:ext uri="{0D108BD9-81ED-4DB2-BD59-A6C34878D82A}">
                    <a16:rowId xmlns:a16="http://schemas.microsoft.com/office/drawing/2014/main" val="2623861946"/>
                  </a:ext>
                </a:extLst>
              </a:tr>
              <a:tr h="256953">
                <a:tc>
                  <a:txBody>
                    <a:bodyPr/>
                    <a:lstStyle/>
                    <a:p>
                      <a:pPr algn="l" fontAlgn="b"/>
                      <a:r>
                        <a:rPr lang="en-US" sz="1600" b="0" i="0" u="none" strike="noStrike">
                          <a:solidFill>
                            <a:srgbClr val="000000"/>
                          </a:solidFill>
                          <a:effectLst/>
                          <a:latin typeface="Aptos Narrow" panose="020B0004020202020204" pitchFamily="34" charset="0"/>
                        </a:rPr>
                        <a:t>Requires Tethering Standards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5699136"/>
                  </a:ext>
                </a:extLst>
              </a:tr>
              <a:tr h="256953">
                <a:tc>
                  <a:txBody>
                    <a:bodyPr/>
                    <a:lstStyle/>
                    <a:p>
                      <a:pPr algn="l" fontAlgn="b"/>
                      <a:r>
                        <a:rPr lang="en-US" sz="1600" b="0" i="0" u="none" strike="noStrike">
                          <a:solidFill>
                            <a:srgbClr val="000000"/>
                          </a:solidFill>
                          <a:effectLst/>
                          <a:latin typeface="Aptos Narrow" panose="020B0004020202020204" pitchFamily="34" charset="0"/>
                        </a:rPr>
                        <a:t>Enables Long Range Planning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3226625"/>
                  </a:ext>
                </a:extLst>
              </a:tr>
              <a:tr h="256953">
                <a:tc>
                  <a:txBody>
                    <a:bodyPr/>
                    <a:lstStyle/>
                    <a:p>
                      <a:pPr algn="l" fontAlgn="b"/>
                      <a:r>
                        <a:rPr lang="en-US" sz="1600" b="0" i="0" u="none" strike="noStrike">
                          <a:solidFill>
                            <a:srgbClr val="000000"/>
                          </a:solidFill>
                          <a:effectLst/>
                          <a:latin typeface="Aptos Narrow" panose="020B0004020202020204" pitchFamily="34" charset="0"/>
                        </a:rPr>
                        <a:t>Benefits from Prior POCD Support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Aptos Narrow" panose="020B000402020202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3356644"/>
                  </a:ext>
                </a:extLst>
              </a:tr>
              <a:tr h="259625">
                <a:tc>
                  <a:txBody>
                    <a:bodyPr/>
                    <a:lstStyle/>
                    <a:p>
                      <a:pPr algn="l" fontAlgn="b"/>
                      <a:r>
                        <a:rPr lang="en-US" sz="1600" b="0" i="0" u="none" strike="noStrike">
                          <a:solidFill>
                            <a:srgbClr val="000000"/>
                          </a:solidFill>
                          <a:effectLst/>
                          <a:latin typeface="Aptos Narrow" panose="020B0004020202020204" pitchFamily="34" charset="0"/>
                        </a:rPr>
                        <a:t>Benefits from Neighborhood Compatibility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Aptos Narrow" panose="020B0004020202020204" pitchFamily="34" charset="0"/>
                        </a:rPr>
                        <a:t>Yes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Aptos Narrow" panose="020B0004020202020204" pitchFamily="34" charset="0"/>
                        </a:rPr>
                        <a:t>Yes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Aptos Narrow" panose="020B0004020202020204" pitchFamily="34" charset="0"/>
                        </a:rPr>
                        <a:t>Yes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Aptos Narrow" panose="020B0004020202020204" pitchFamily="34" charset="0"/>
                        </a:rPr>
                        <a:t>Yes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037124"/>
                  </a:ext>
                </a:extLst>
              </a:tr>
            </a:tbl>
          </a:graphicData>
        </a:graphic>
      </p:graphicFrame>
    </p:spTree>
    <p:extLst>
      <p:ext uri="{BB962C8B-B14F-4D97-AF65-F5344CB8AC3E}">
        <p14:creationId xmlns:p14="http://schemas.microsoft.com/office/powerpoint/2010/main" val="3227148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C5DA3-094D-8EE8-94D0-7EB24AB713ED}"/>
              </a:ext>
            </a:extLst>
          </p:cNvPr>
          <p:cNvSpPr>
            <a:spLocks noGrp="1"/>
          </p:cNvSpPr>
          <p:nvPr>
            <p:ph type="title"/>
          </p:nvPr>
        </p:nvSpPr>
        <p:spPr>
          <a:xfrm>
            <a:off x="876693" y="484166"/>
            <a:ext cx="5219307" cy="1616203"/>
          </a:xfrm>
        </p:spPr>
        <p:txBody>
          <a:bodyPr anchor="b">
            <a:normAutofit/>
          </a:bodyPr>
          <a:lstStyle/>
          <a:p>
            <a:r>
              <a:rPr lang="en-US" sz="3200"/>
              <a:t>Special Development Zone Observations</a:t>
            </a:r>
          </a:p>
        </p:txBody>
      </p:sp>
      <p:sp>
        <p:nvSpPr>
          <p:cNvPr id="3" name="Content Placeholder 2">
            <a:extLst>
              <a:ext uri="{FF2B5EF4-FFF2-40B4-BE49-F238E27FC236}">
                <a16:creationId xmlns:a16="http://schemas.microsoft.com/office/drawing/2014/main" id="{00547051-4492-6342-33E6-698DF3D94329}"/>
              </a:ext>
            </a:extLst>
          </p:cNvPr>
          <p:cNvSpPr>
            <a:spLocks noGrp="1"/>
          </p:cNvSpPr>
          <p:nvPr>
            <p:ph idx="1"/>
          </p:nvPr>
        </p:nvSpPr>
        <p:spPr>
          <a:xfrm>
            <a:off x="876690" y="2191991"/>
            <a:ext cx="9070874" cy="4356591"/>
          </a:xfrm>
        </p:spPr>
        <p:txBody>
          <a:bodyPr anchor="t">
            <a:normAutofit/>
          </a:bodyPr>
          <a:lstStyle/>
          <a:p>
            <a:r>
              <a:rPr lang="en-US" sz="2400" dirty="0"/>
              <a:t>Zoning must adjust to changing development needs</a:t>
            </a:r>
          </a:p>
          <a:p>
            <a:r>
              <a:rPr lang="en-US" sz="2400" dirty="0"/>
              <a:t>Special development zones more flexible than Euclidean Zoning</a:t>
            </a:r>
          </a:p>
          <a:p>
            <a:pPr lvl="1"/>
            <a:r>
              <a:rPr lang="en-US" sz="2000" dirty="0"/>
              <a:t>Districts can be small: “spot zoning” rarely an issue if public interest based</a:t>
            </a:r>
          </a:p>
          <a:p>
            <a:pPr lvl="1"/>
            <a:r>
              <a:rPr lang="en-US" sz="2000" dirty="0"/>
              <a:t>CT Supreme Court has upheld public interest-based vest pocket districts</a:t>
            </a:r>
          </a:p>
          <a:p>
            <a:pPr lvl="1"/>
            <a:r>
              <a:rPr lang="en-US" sz="2000" dirty="0"/>
              <a:t>Courts interpret Uniformity Rule as an intra-district – not inter-district standard</a:t>
            </a:r>
          </a:p>
          <a:p>
            <a:r>
              <a:rPr lang="en-US" sz="2400" dirty="0"/>
              <a:t>Growing use of floating zones for innovative development</a:t>
            </a:r>
          </a:p>
          <a:p>
            <a:r>
              <a:rPr lang="en-US" sz="2400" dirty="0"/>
              <a:t>Overlay zones often used for sustainable development</a:t>
            </a:r>
          </a:p>
          <a:p>
            <a:pPr lvl="1"/>
            <a:r>
              <a:rPr lang="en-US" sz="2000" dirty="0"/>
              <a:t>Watershed &amp; groundwater protection overlays are examples</a:t>
            </a:r>
          </a:p>
          <a:p>
            <a:r>
              <a:rPr lang="en-US" sz="2400" dirty="0"/>
              <a:t>Village districts are not limited by architecture or geography</a:t>
            </a:r>
          </a:p>
          <a:p>
            <a:endParaRPr lang="en-US" sz="1600" dirty="0"/>
          </a:p>
        </p:txBody>
      </p:sp>
      <p:pic>
        <p:nvPicPr>
          <p:cNvPr id="7" name="Graphic 6" descr="Transfer">
            <a:extLst>
              <a:ext uri="{FF2B5EF4-FFF2-40B4-BE49-F238E27FC236}">
                <a16:creationId xmlns:a16="http://schemas.microsoft.com/office/drawing/2014/main" id="{85BE1F82-4F3C-47E7-5C33-0CD0935A1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75280" y="-195016"/>
            <a:ext cx="3624016" cy="3624016"/>
          </a:xfrm>
          <a:prstGeom prst="rect">
            <a:avLst/>
          </a:prstGeom>
        </p:spPr>
      </p:pic>
    </p:spTree>
    <p:extLst>
      <p:ext uri="{BB962C8B-B14F-4D97-AF65-F5344CB8AC3E}">
        <p14:creationId xmlns:p14="http://schemas.microsoft.com/office/powerpoint/2010/main" val="3312360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C5DA3-094D-8EE8-94D0-7EB24AB713ED}"/>
              </a:ext>
            </a:extLst>
          </p:cNvPr>
          <p:cNvSpPr>
            <a:spLocks noGrp="1"/>
          </p:cNvSpPr>
          <p:nvPr>
            <p:ph type="title"/>
          </p:nvPr>
        </p:nvSpPr>
        <p:spPr>
          <a:xfrm>
            <a:off x="876693" y="484166"/>
            <a:ext cx="5219307" cy="1616203"/>
          </a:xfrm>
        </p:spPr>
        <p:txBody>
          <a:bodyPr anchor="b">
            <a:normAutofit/>
          </a:bodyPr>
          <a:lstStyle/>
          <a:p>
            <a:r>
              <a:rPr lang="en-US" sz="3200"/>
              <a:t>Special Development Zone Observations</a:t>
            </a:r>
          </a:p>
        </p:txBody>
      </p:sp>
      <p:sp>
        <p:nvSpPr>
          <p:cNvPr id="3" name="Content Placeholder 2">
            <a:extLst>
              <a:ext uri="{FF2B5EF4-FFF2-40B4-BE49-F238E27FC236}">
                <a16:creationId xmlns:a16="http://schemas.microsoft.com/office/drawing/2014/main" id="{00547051-4492-6342-33E6-698DF3D94329}"/>
              </a:ext>
            </a:extLst>
          </p:cNvPr>
          <p:cNvSpPr>
            <a:spLocks noGrp="1"/>
          </p:cNvSpPr>
          <p:nvPr>
            <p:ph idx="1"/>
          </p:nvPr>
        </p:nvSpPr>
        <p:spPr>
          <a:xfrm>
            <a:off x="876693" y="2354954"/>
            <a:ext cx="9070874" cy="4356591"/>
          </a:xfrm>
        </p:spPr>
        <p:txBody>
          <a:bodyPr anchor="t">
            <a:normAutofit/>
          </a:bodyPr>
          <a:lstStyle/>
          <a:p>
            <a:r>
              <a:rPr lang="en-US" sz="2400" b="1"/>
              <a:t>Special Development Zones Often Inter-Breed </a:t>
            </a:r>
          </a:p>
          <a:p>
            <a:r>
              <a:rPr lang="en-US" sz="2400"/>
              <a:t>An Overlay Zone can be a floating zone if it is located by rule and not mapped in advance. It can be applied when eligible properties are identified.</a:t>
            </a:r>
          </a:p>
          <a:p>
            <a:r>
              <a:rPr lang="en-US" sz="2400"/>
              <a:t>A Village District can be an overlay zone when affected properties are not mapped in advance. Mapping may occur when properties are later qualified by the established rule. </a:t>
            </a:r>
          </a:p>
          <a:p>
            <a:endParaRPr lang="en-US" sz="1600"/>
          </a:p>
        </p:txBody>
      </p:sp>
      <p:pic>
        <p:nvPicPr>
          <p:cNvPr id="7" name="Graphic 6" descr="Transfer">
            <a:extLst>
              <a:ext uri="{FF2B5EF4-FFF2-40B4-BE49-F238E27FC236}">
                <a16:creationId xmlns:a16="http://schemas.microsoft.com/office/drawing/2014/main" id="{85BE1F82-4F3C-47E7-5C33-0CD0935A1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75280" y="-195016"/>
            <a:ext cx="3624016" cy="3624016"/>
          </a:xfrm>
          <a:prstGeom prst="rect">
            <a:avLst/>
          </a:prstGeom>
        </p:spPr>
      </p:pic>
    </p:spTree>
    <p:extLst>
      <p:ext uri="{BB962C8B-B14F-4D97-AF65-F5344CB8AC3E}">
        <p14:creationId xmlns:p14="http://schemas.microsoft.com/office/powerpoint/2010/main" val="1730517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BA40-796C-4D8A-604D-C6D87ACAF8FF}"/>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7482EA96-A518-51D6-4D8E-43EC80D179A3}"/>
              </a:ext>
            </a:extLst>
          </p:cNvPr>
          <p:cNvSpPr>
            <a:spLocks noGrp="1"/>
          </p:cNvSpPr>
          <p:nvPr>
            <p:ph idx="1"/>
          </p:nvPr>
        </p:nvSpPr>
        <p:spPr>
          <a:xfrm>
            <a:off x="838200" y="1447620"/>
            <a:ext cx="10515600" cy="5045255"/>
          </a:xfrm>
        </p:spPr>
        <p:txBody>
          <a:bodyPr>
            <a:normAutofit fontScale="85000" lnSpcReduction="20000"/>
          </a:bodyPr>
          <a:lstStyle/>
          <a:p>
            <a:r>
              <a:rPr lang="en-US" dirty="0"/>
              <a:t>Elizabeth Garvin, </a:t>
            </a:r>
            <a:r>
              <a:rPr lang="en-US" dirty="0">
                <a:hlinkClick r:id="rId3"/>
              </a:rPr>
              <a:t>Making Use of Overlay Zones</a:t>
            </a:r>
            <a:r>
              <a:rPr lang="en-US" dirty="0"/>
              <a:t>, Planning Commissioners Journal, Number 43, Summer 2001</a:t>
            </a:r>
          </a:p>
          <a:p>
            <a:r>
              <a:rPr lang="en-US" dirty="0"/>
              <a:t>Kevin E. McCarthy, Office of Legislative Research, </a:t>
            </a:r>
            <a:r>
              <a:rPr lang="en-US" dirty="0">
                <a:hlinkClick r:id="rId4"/>
              </a:rPr>
              <a:t>Alternative Zoning Techniques</a:t>
            </a:r>
            <a:r>
              <a:rPr lang="en-US" dirty="0"/>
              <a:t>, July 28, 2006</a:t>
            </a:r>
          </a:p>
          <a:p>
            <a:r>
              <a:rPr lang="en-US" dirty="0"/>
              <a:t>Kevin E. McCarthy, Office of Legislative Research, </a:t>
            </a:r>
            <a:r>
              <a:rPr lang="en-US" dirty="0">
                <a:hlinkClick r:id="rId5"/>
              </a:rPr>
              <a:t>Village Districts v. Historic Districts</a:t>
            </a:r>
            <a:r>
              <a:rPr lang="en-US" dirty="0"/>
              <a:t>, December 22, 2003</a:t>
            </a:r>
          </a:p>
          <a:p>
            <a:r>
              <a:rPr lang="en-US" dirty="0"/>
              <a:t>Terry J. </a:t>
            </a:r>
            <a:r>
              <a:rPr lang="en-US" dirty="0" err="1"/>
              <a:t>Tondro</a:t>
            </a:r>
            <a:r>
              <a:rPr lang="en-US" dirty="0"/>
              <a:t>, Connecticut Land Use Regulation, 2nd Edition, Atlantic Law Book Co., 1992</a:t>
            </a:r>
          </a:p>
          <a:p>
            <a:r>
              <a:rPr lang="en-US" dirty="0"/>
              <a:t>Dorothy Ariail, </a:t>
            </a:r>
            <a:r>
              <a:rPr lang="en-US" dirty="0">
                <a:hlinkClick r:id="rId6"/>
              </a:rPr>
              <a:t>Flexible Zoning Techniques</a:t>
            </a:r>
            <a:r>
              <a:rPr lang="en-US" dirty="0"/>
              <a:t>, American Planning Association Website, 2007</a:t>
            </a:r>
          </a:p>
          <a:p>
            <a:r>
              <a:rPr lang="en-US" dirty="0"/>
              <a:t>Catholic University Law Review, </a:t>
            </a:r>
            <a:r>
              <a:rPr lang="en-US" dirty="0">
                <a:hlinkClick r:id="rId7"/>
              </a:rPr>
              <a:t>Zoning- Floating Zones: A Potential Instrument of Versatile Zoning</a:t>
            </a:r>
            <a:r>
              <a:rPr lang="en-US" dirty="0"/>
              <a:t>, Catholic University Law Review, Vol. 16, Issue 1, 1967</a:t>
            </a:r>
          </a:p>
          <a:p>
            <a:r>
              <a:rPr lang="en-US" sz="3100" b="1" dirty="0"/>
              <a:t>Land Use Commissioner Trainings</a:t>
            </a:r>
            <a:r>
              <a:rPr lang="en-US" sz="3100" dirty="0"/>
              <a:t>:</a:t>
            </a:r>
          </a:p>
          <a:p>
            <a:pPr lvl="1"/>
            <a:r>
              <a:rPr lang="en-US" sz="2800" dirty="0"/>
              <a:t>https://westcog.org/land-use-commissioner-trainings/</a:t>
            </a:r>
          </a:p>
          <a:p>
            <a:endParaRPr lang="en-US" dirty="0"/>
          </a:p>
        </p:txBody>
      </p:sp>
    </p:spTree>
    <p:extLst>
      <p:ext uri="{BB962C8B-B14F-4D97-AF65-F5344CB8AC3E}">
        <p14:creationId xmlns:p14="http://schemas.microsoft.com/office/powerpoint/2010/main" val="3873241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BBB8B-72CE-95C2-48FB-8AB28927A310}"/>
              </a:ext>
            </a:extLst>
          </p:cNvPr>
          <p:cNvSpPr>
            <a:spLocks noGrp="1"/>
          </p:cNvSpPr>
          <p:nvPr>
            <p:ph type="title"/>
          </p:nvPr>
        </p:nvSpPr>
        <p:spPr>
          <a:xfrm>
            <a:off x="1043631" y="809898"/>
            <a:ext cx="9942716" cy="1554480"/>
          </a:xfrm>
        </p:spPr>
        <p:txBody>
          <a:bodyPr anchor="ctr">
            <a:normAutofit/>
          </a:bodyPr>
          <a:lstStyle/>
          <a:p>
            <a:r>
              <a:rPr lang="en-US" sz="4800"/>
              <a:t>Definitions</a:t>
            </a:r>
          </a:p>
        </p:txBody>
      </p:sp>
      <p:sp>
        <p:nvSpPr>
          <p:cNvPr id="3" name="Content Placeholder 2">
            <a:extLst>
              <a:ext uri="{FF2B5EF4-FFF2-40B4-BE49-F238E27FC236}">
                <a16:creationId xmlns:a16="http://schemas.microsoft.com/office/drawing/2014/main" id="{7F02F64A-49F4-5C0F-5D54-01EB2901616C}"/>
              </a:ext>
            </a:extLst>
          </p:cNvPr>
          <p:cNvSpPr>
            <a:spLocks noGrp="1"/>
          </p:cNvSpPr>
          <p:nvPr>
            <p:ph idx="1"/>
          </p:nvPr>
        </p:nvSpPr>
        <p:spPr>
          <a:xfrm>
            <a:off x="1045028" y="3017522"/>
            <a:ext cx="9941319" cy="3124658"/>
          </a:xfrm>
        </p:spPr>
        <p:txBody>
          <a:bodyPr anchor="ctr">
            <a:normAutofit/>
          </a:bodyPr>
          <a:lstStyle/>
          <a:p>
            <a:r>
              <a:rPr lang="en-US" sz="2400" b="1"/>
              <a:t>Village Districts</a:t>
            </a:r>
            <a:r>
              <a:rPr lang="en-US" sz="2400"/>
              <a:t>: A district established under Connecticut General Statutes Section 8-2J  that enables zoning commissions to require 1) landscaping guidelines, 2) seven building and village compatibility standards, 3) maintenance of public views, and 4) architectural review procedures for designated areas of a community. A village district may be established as a new zoning district or be an overlay zone to one or more existing underlying zoning districts.</a:t>
            </a:r>
          </a:p>
        </p:txBody>
      </p:sp>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522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C7FD1-FA9A-9E3D-D8EA-DFC0321691E6}"/>
              </a:ext>
            </a:extLst>
          </p:cNvPr>
          <p:cNvSpPr>
            <a:spLocks noGrp="1"/>
          </p:cNvSpPr>
          <p:nvPr>
            <p:ph type="title"/>
          </p:nvPr>
        </p:nvSpPr>
        <p:spPr/>
        <p:txBody>
          <a:bodyPr/>
          <a:lstStyle/>
          <a:p>
            <a:pPr algn="ctr"/>
            <a:r>
              <a:rPr lang="en-US" sz="4400" dirty="0">
                <a:latin typeface="+mj-lt"/>
              </a:rPr>
              <a:t>Connecticut Case Law &amp; Laws Bearing on Special Development Zones</a:t>
            </a:r>
            <a:endParaRPr lang="en-US" dirty="0"/>
          </a:p>
        </p:txBody>
      </p:sp>
      <p:graphicFrame>
        <p:nvGraphicFramePr>
          <p:cNvPr id="5" name="Content Placeholder 3" descr="Timeline Placeholder">
            <a:extLst>
              <a:ext uri="{FF2B5EF4-FFF2-40B4-BE49-F238E27FC236}">
                <a16:creationId xmlns:a16="http://schemas.microsoft.com/office/drawing/2014/main" id="{90F9589E-FE7B-2F05-547A-7FC7031B6AD4}"/>
              </a:ext>
            </a:extLst>
          </p:cNvPr>
          <p:cNvGraphicFramePr>
            <a:graphicFrameLocks noGrp="1"/>
          </p:cNvGraphicFramePr>
          <p:nvPr>
            <p:ph idx="1"/>
            <p:extLst>
              <p:ext uri="{D42A27DB-BD31-4B8C-83A1-F6EECF244321}">
                <p14:modId xmlns:p14="http://schemas.microsoft.com/office/powerpoint/2010/main" val="1899386941"/>
              </p:ext>
            </p:extLst>
          </p:nvPr>
        </p:nvGraphicFramePr>
        <p:xfrm>
          <a:off x="128588" y="1585914"/>
          <a:ext cx="12063411" cy="5081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2752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6C60B1C6-CAAD-4F22-9AC4-9BCDC8012B5E}"/>
              </a:ext>
            </a:extLst>
          </p:cNvPr>
          <p:cNvGrpSpPr/>
          <p:nvPr/>
        </p:nvGrpSpPr>
        <p:grpSpPr>
          <a:xfrm>
            <a:off x="989501" y="2431598"/>
            <a:ext cx="10553646" cy="3779070"/>
            <a:chOff x="672630" y="2277695"/>
            <a:chExt cx="10553646" cy="3779070"/>
          </a:xfrm>
        </p:grpSpPr>
        <p:grpSp>
          <p:nvGrpSpPr>
            <p:cNvPr id="46" name="Group 45">
              <a:extLst>
                <a:ext uri="{FF2B5EF4-FFF2-40B4-BE49-F238E27FC236}">
                  <a16:creationId xmlns:a16="http://schemas.microsoft.com/office/drawing/2014/main" id="{D675F155-D16F-67CA-51DD-77F361171989}"/>
                </a:ext>
              </a:extLst>
            </p:cNvPr>
            <p:cNvGrpSpPr/>
            <p:nvPr/>
          </p:nvGrpSpPr>
          <p:grpSpPr>
            <a:xfrm>
              <a:off x="3284876" y="2277695"/>
              <a:ext cx="7941400" cy="3779070"/>
              <a:chOff x="2732622" y="2322960"/>
              <a:chExt cx="7941400" cy="3779070"/>
            </a:xfrm>
          </p:grpSpPr>
          <p:sp>
            <p:nvSpPr>
              <p:cNvPr id="16" name="Rectangle 15">
                <a:extLst>
                  <a:ext uri="{FF2B5EF4-FFF2-40B4-BE49-F238E27FC236}">
                    <a16:creationId xmlns:a16="http://schemas.microsoft.com/office/drawing/2014/main" id="{838481C6-88C4-8092-A9C9-3B9D8962E4E6}"/>
                  </a:ext>
                </a:extLst>
              </p:cNvPr>
              <p:cNvSpPr/>
              <p:nvPr/>
            </p:nvSpPr>
            <p:spPr>
              <a:xfrm>
                <a:off x="4084608" y="3828094"/>
                <a:ext cx="1584357" cy="751438"/>
              </a:xfrm>
              <a:prstGeom prst="rect">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6A69BC2A-EC3C-EE42-39D6-290D59EC97DB}"/>
                  </a:ext>
                </a:extLst>
              </p:cNvPr>
              <p:cNvGrpSpPr/>
              <p:nvPr/>
            </p:nvGrpSpPr>
            <p:grpSpPr>
              <a:xfrm>
                <a:off x="4965815" y="3078918"/>
                <a:ext cx="3168712" cy="754457"/>
                <a:chOff x="3381471" y="2273165"/>
                <a:chExt cx="3168712" cy="754457"/>
              </a:xfrm>
            </p:grpSpPr>
            <p:sp>
              <p:nvSpPr>
                <p:cNvPr id="4" name="Rectangle 3">
                  <a:extLst>
                    <a:ext uri="{FF2B5EF4-FFF2-40B4-BE49-F238E27FC236}">
                      <a16:creationId xmlns:a16="http://schemas.microsoft.com/office/drawing/2014/main" id="{EE3A8E74-F6D4-E9EE-1638-4D84319AA3E1}"/>
                    </a:ext>
                  </a:extLst>
                </p:cNvPr>
                <p:cNvSpPr/>
                <p:nvPr/>
              </p:nvSpPr>
              <p:spPr>
                <a:xfrm>
                  <a:off x="3381471" y="2276184"/>
                  <a:ext cx="1584357" cy="751438"/>
                </a:xfrm>
                <a:prstGeom prst="rect">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9CBABFD-6D74-AB36-4DE5-91AF24B0143B}"/>
                    </a:ext>
                  </a:extLst>
                </p:cNvPr>
                <p:cNvSpPr/>
                <p:nvPr/>
              </p:nvSpPr>
              <p:spPr>
                <a:xfrm>
                  <a:off x="4965826" y="2273165"/>
                  <a:ext cx="1584357" cy="751438"/>
                </a:xfrm>
                <a:prstGeom prst="rect">
                  <a:avLst/>
                </a:prstGeom>
                <a:solidFill>
                  <a:srgbClr val="CCFFC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D0474E7-F31A-61A7-1DAD-D0B1F9A209B4}"/>
                    </a:ext>
                  </a:extLst>
                </p:cNvPr>
                <p:cNvSpPr txBox="1"/>
                <p:nvPr/>
              </p:nvSpPr>
              <p:spPr>
                <a:xfrm>
                  <a:off x="3615227" y="2431810"/>
                  <a:ext cx="1116844" cy="369332"/>
                </a:xfrm>
                <a:prstGeom prst="rect">
                  <a:avLst/>
                </a:prstGeom>
                <a:noFill/>
              </p:spPr>
              <p:txBody>
                <a:bodyPr wrap="none" rtlCol="0">
                  <a:spAutoFit/>
                </a:bodyPr>
                <a:lstStyle/>
                <a:p>
                  <a:r>
                    <a:rPr lang="en-US"/>
                    <a:t>Permitted</a:t>
                  </a:r>
                </a:p>
              </p:txBody>
            </p:sp>
            <p:sp>
              <p:nvSpPr>
                <p:cNvPr id="25" name="TextBox 24">
                  <a:extLst>
                    <a:ext uri="{FF2B5EF4-FFF2-40B4-BE49-F238E27FC236}">
                      <a16:creationId xmlns:a16="http://schemas.microsoft.com/office/drawing/2014/main" id="{1029C023-53C1-5137-04A1-65D023CCBF1B}"/>
                    </a:ext>
                  </a:extLst>
                </p:cNvPr>
                <p:cNvSpPr txBox="1"/>
                <p:nvPr/>
              </p:nvSpPr>
              <p:spPr>
                <a:xfrm>
                  <a:off x="5165420" y="2443036"/>
                  <a:ext cx="1215589" cy="369332"/>
                </a:xfrm>
                <a:prstGeom prst="rect">
                  <a:avLst/>
                </a:prstGeom>
                <a:noFill/>
              </p:spPr>
              <p:txBody>
                <a:bodyPr wrap="none" rtlCol="0">
                  <a:spAutoFit/>
                </a:bodyPr>
                <a:lstStyle/>
                <a:p>
                  <a:r>
                    <a:rPr lang="en-US"/>
                    <a:t>Prohibited </a:t>
                  </a:r>
                </a:p>
              </p:txBody>
            </p:sp>
          </p:grpSp>
          <p:grpSp>
            <p:nvGrpSpPr>
              <p:cNvPr id="36" name="Group 35">
                <a:extLst>
                  <a:ext uri="{FF2B5EF4-FFF2-40B4-BE49-F238E27FC236}">
                    <a16:creationId xmlns:a16="http://schemas.microsoft.com/office/drawing/2014/main" id="{AE8A9C9E-9BB3-7988-78C2-A071F47A26C3}"/>
                  </a:ext>
                </a:extLst>
              </p:cNvPr>
              <p:cNvGrpSpPr/>
              <p:nvPr/>
            </p:nvGrpSpPr>
            <p:grpSpPr>
              <a:xfrm>
                <a:off x="4286674" y="3831875"/>
                <a:ext cx="4569277" cy="752938"/>
                <a:chOff x="2702330" y="3026122"/>
                <a:chExt cx="4569277" cy="752938"/>
              </a:xfrm>
            </p:grpSpPr>
            <p:sp>
              <p:nvSpPr>
                <p:cNvPr id="14" name="Rectangle 13">
                  <a:extLst>
                    <a:ext uri="{FF2B5EF4-FFF2-40B4-BE49-F238E27FC236}">
                      <a16:creationId xmlns:a16="http://schemas.microsoft.com/office/drawing/2014/main" id="{1A72626F-1699-C319-F831-B2D33C2A83FC}"/>
                    </a:ext>
                  </a:extLst>
                </p:cNvPr>
                <p:cNvSpPr/>
                <p:nvPr/>
              </p:nvSpPr>
              <p:spPr>
                <a:xfrm>
                  <a:off x="4090320" y="3027622"/>
                  <a:ext cx="1584357" cy="751438"/>
                </a:xfrm>
                <a:prstGeom prst="rect">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DB88DC-C0BA-3F4C-6698-506E4A906D65}"/>
                    </a:ext>
                  </a:extLst>
                </p:cNvPr>
                <p:cNvSpPr/>
                <p:nvPr/>
              </p:nvSpPr>
              <p:spPr>
                <a:xfrm>
                  <a:off x="5687250" y="3026122"/>
                  <a:ext cx="1584357" cy="751438"/>
                </a:xfrm>
                <a:prstGeom prst="rect">
                  <a:avLst/>
                </a:prstGeom>
                <a:solidFill>
                  <a:srgbClr val="CCFF9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08FCAAB-27B4-B94A-81C2-B098AF1F9153}"/>
                    </a:ext>
                  </a:extLst>
                </p:cNvPr>
                <p:cNvSpPr txBox="1"/>
                <p:nvPr/>
              </p:nvSpPr>
              <p:spPr>
                <a:xfrm>
                  <a:off x="2702330" y="3198197"/>
                  <a:ext cx="1116844" cy="369332"/>
                </a:xfrm>
                <a:prstGeom prst="rect">
                  <a:avLst/>
                </a:prstGeom>
                <a:noFill/>
              </p:spPr>
              <p:txBody>
                <a:bodyPr wrap="none" rtlCol="0">
                  <a:spAutoFit/>
                </a:bodyPr>
                <a:lstStyle/>
                <a:p>
                  <a:r>
                    <a:rPr lang="en-US"/>
                    <a:t>Permitted</a:t>
                  </a:r>
                </a:p>
              </p:txBody>
            </p:sp>
            <p:sp>
              <p:nvSpPr>
                <p:cNvPr id="24" name="TextBox 23">
                  <a:extLst>
                    <a:ext uri="{FF2B5EF4-FFF2-40B4-BE49-F238E27FC236}">
                      <a16:creationId xmlns:a16="http://schemas.microsoft.com/office/drawing/2014/main" id="{2FE9D893-176B-3580-BE08-3C7F4DD6DBF8}"/>
                    </a:ext>
                  </a:extLst>
                </p:cNvPr>
                <p:cNvSpPr txBox="1"/>
                <p:nvPr/>
              </p:nvSpPr>
              <p:spPr>
                <a:xfrm>
                  <a:off x="4312168" y="3195993"/>
                  <a:ext cx="1215589" cy="369332"/>
                </a:xfrm>
                <a:prstGeom prst="rect">
                  <a:avLst/>
                </a:prstGeom>
                <a:noFill/>
              </p:spPr>
              <p:txBody>
                <a:bodyPr wrap="none" rtlCol="0">
                  <a:spAutoFit/>
                </a:bodyPr>
                <a:lstStyle/>
                <a:p>
                  <a:r>
                    <a:rPr lang="en-US"/>
                    <a:t>Prohibited </a:t>
                  </a:r>
                </a:p>
              </p:txBody>
            </p:sp>
            <p:sp>
              <p:nvSpPr>
                <p:cNvPr id="28" name="TextBox 27">
                  <a:extLst>
                    <a:ext uri="{FF2B5EF4-FFF2-40B4-BE49-F238E27FC236}">
                      <a16:creationId xmlns:a16="http://schemas.microsoft.com/office/drawing/2014/main" id="{0B224076-2FD1-1FEB-6D3E-3C88FC091AD8}"/>
                    </a:ext>
                  </a:extLst>
                </p:cNvPr>
                <p:cNvSpPr txBox="1"/>
                <p:nvPr/>
              </p:nvSpPr>
              <p:spPr>
                <a:xfrm>
                  <a:off x="5849483" y="3204300"/>
                  <a:ext cx="1263487" cy="369332"/>
                </a:xfrm>
                <a:prstGeom prst="rect">
                  <a:avLst/>
                </a:prstGeom>
                <a:noFill/>
              </p:spPr>
              <p:txBody>
                <a:bodyPr wrap="none" rtlCol="0">
                  <a:spAutoFit/>
                </a:bodyPr>
                <a:lstStyle/>
                <a:p>
                  <a:r>
                    <a:rPr lang="en-US"/>
                    <a:t>Conditional</a:t>
                  </a:r>
                </a:p>
              </p:txBody>
            </p:sp>
          </p:grpSp>
          <p:grpSp>
            <p:nvGrpSpPr>
              <p:cNvPr id="35" name="Group 34">
                <a:extLst>
                  <a:ext uri="{FF2B5EF4-FFF2-40B4-BE49-F238E27FC236}">
                    <a16:creationId xmlns:a16="http://schemas.microsoft.com/office/drawing/2014/main" id="{125B02B4-9F46-F7AB-C4C1-913D1F808097}"/>
                  </a:ext>
                </a:extLst>
              </p:cNvPr>
              <p:cNvGrpSpPr/>
              <p:nvPr/>
            </p:nvGrpSpPr>
            <p:grpSpPr>
              <a:xfrm>
                <a:off x="3707381" y="4590100"/>
                <a:ext cx="6325353" cy="754456"/>
                <a:chOff x="2123037" y="3784347"/>
                <a:chExt cx="6325353" cy="754456"/>
              </a:xfrm>
            </p:grpSpPr>
            <p:sp>
              <p:nvSpPr>
                <p:cNvPr id="5" name="Rectangle 4">
                  <a:extLst>
                    <a:ext uri="{FF2B5EF4-FFF2-40B4-BE49-F238E27FC236}">
                      <a16:creationId xmlns:a16="http://schemas.microsoft.com/office/drawing/2014/main" id="{B209ADA7-A08B-18AF-3708-D0E7912EA5C2}"/>
                    </a:ext>
                  </a:extLst>
                </p:cNvPr>
                <p:cNvSpPr/>
                <p:nvPr/>
              </p:nvSpPr>
              <p:spPr>
                <a:xfrm>
                  <a:off x="3699848" y="3787364"/>
                  <a:ext cx="1584357" cy="751438"/>
                </a:xfrm>
                <a:prstGeom prst="rect">
                  <a:avLst/>
                </a:prstGeom>
                <a:solidFill>
                  <a:srgbClr val="CC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7BD8C22-42EF-0987-B247-0C4705AF3530}"/>
                    </a:ext>
                  </a:extLst>
                </p:cNvPr>
                <p:cNvSpPr/>
                <p:nvPr/>
              </p:nvSpPr>
              <p:spPr>
                <a:xfrm>
                  <a:off x="2123037" y="3785857"/>
                  <a:ext cx="1584357" cy="751438"/>
                </a:xfrm>
                <a:prstGeom prst="rect">
                  <a:avLst/>
                </a:prstGeom>
                <a:solidFill>
                  <a:srgbClr val="CC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30A768-1051-690F-F566-36291EEA5812}"/>
                    </a:ext>
                  </a:extLst>
                </p:cNvPr>
                <p:cNvSpPr/>
                <p:nvPr/>
              </p:nvSpPr>
              <p:spPr>
                <a:xfrm>
                  <a:off x="5290240" y="3787365"/>
                  <a:ext cx="1584357" cy="751438"/>
                </a:xfrm>
                <a:prstGeom prst="rect">
                  <a:avLst/>
                </a:prstGeom>
                <a:solidFill>
                  <a:srgbClr val="CC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7F030-9E2A-701C-4A12-3FCCF5CF832A}"/>
                    </a:ext>
                  </a:extLst>
                </p:cNvPr>
                <p:cNvSpPr/>
                <p:nvPr/>
              </p:nvSpPr>
              <p:spPr>
                <a:xfrm>
                  <a:off x="6864033" y="3784347"/>
                  <a:ext cx="1584357" cy="751438"/>
                </a:xfrm>
                <a:prstGeom prst="rect">
                  <a:avLst/>
                </a:prstGeom>
                <a:solidFill>
                  <a:srgbClr val="CCFF6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8D5323A-079D-0270-2D32-DC02C3D12D94}"/>
                    </a:ext>
                  </a:extLst>
                </p:cNvPr>
                <p:cNvSpPr txBox="1"/>
                <p:nvPr/>
              </p:nvSpPr>
              <p:spPr>
                <a:xfrm>
                  <a:off x="2266134" y="3975400"/>
                  <a:ext cx="1116844" cy="369332"/>
                </a:xfrm>
                <a:prstGeom prst="rect">
                  <a:avLst/>
                </a:prstGeom>
                <a:noFill/>
              </p:spPr>
              <p:txBody>
                <a:bodyPr wrap="none" rtlCol="0">
                  <a:spAutoFit/>
                </a:bodyPr>
                <a:lstStyle/>
                <a:p>
                  <a:r>
                    <a:rPr lang="en-US"/>
                    <a:t>Permitted</a:t>
                  </a:r>
                </a:p>
              </p:txBody>
            </p:sp>
            <p:sp>
              <p:nvSpPr>
                <p:cNvPr id="23" name="TextBox 22">
                  <a:extLst>
                    <a:ext uri="{FF2B5EF4-FFF2-40B4-BE49-F238E27FC236}">
                      <a16:creationId xmlns:a16="http://schemas.microsoft.com/office/drawing/2014/main" id="{BE6B0A16-09B8-8A10-0A1E-14BE0631D235}"/>
                    </a:ext>
                  </a:extLst>
                </p:cNvPr>
                <p:cNvSpPr txBox="1"/>
                <p:nvPr/>
              </p:nvSpPr>
              <p:spPr>
                <a:xfrm>
                  <a:off x="3935537" y="3974469"/>
                  <a:ext cx="1215589" cy="369332"/>
                </a:xfrm>
                <a:prstGeom prst="rect">
                  <a:avLst/>
                </a:prstGeom>
                <a:noFill/>
              </p:spPr>
              <p:txBody>
                <a:bodyPr wrap="none" rtlCol="0">
                  <a:spAutoFit/>
                </a:bodyPr>
                <a:lstStyle/>
                <a:p>
                  <a:r>
                    <a:rPr lang="en-US"/>
                    <a:t>Prohibited </a:t>
                  </a:r>
                </a:p>
              </p:txBody>
            </p:sp>
            <p:sp>
              <p:nvSpPr>
                <p:cNvPr id="27" name="TextBox 26">
                  <a:extLst>
                    <a:ext uri="{FF2B5EF4-FFF2-40B4-BE49-F238E27FC236}">
                      <a16:creationId xmlns:a16="http://schemas.microsoft.com/office/drawing/2014/main" id="{9A1D2FA1-5A5C-F9E8-E10D-EA9DBCEFD3B0}"/>
                    </a:ext>
                  </a:extLst>
                </p:cNvPr>
                <p:cNvSpPr txBox="1"/>
                <p:nvPr/>
              </p:nvSpPr>
              <p:spPr>
                <a:xfrm>
                  <a:off x="5425318" y="3981436"/>
                  <a:ext cx="1263487" cy="369332"/>
                </a:xfrm>
                <a:prstGeom prst="rect">
                  <a:avLst/>
                </a:prstGeom>
                <a:noFill/>
              </p:spPr>
              <p:txBody>
                <a:bodyPr wrap="none" rtlCol="0">
                  <a:spAutoFit/>
                </a:bodyPr>
                <a:lstStyle/>
                <a:p>
                  <a:r>
                    <a:rPr lang="en-US"/>
                    <a:t>Conditional</a:t>
                  </a:r>
                </a:p>
              </p:txBody>
            </p:sp>
            <p:sp>
              <p:nvSpPr>
                <p:cNvPr id="30" name="TextBox 29">
                  <a:extLst>
                    <a:ext uri="{FF2B5EF4-FFF2-40B4-BE49-F238E27FC236}">
                      <a16:creationId xmlns:a16="http://schemas.microsoft.com/office/drawing/2014/main" id="{97860328-5DF1-6ED0-8190-33B4F25C879D}"/>
                    </a:ext>
                  </a:extLst>
                </p:cNvPr>
                <p:cNvSpPr txBox="1"/>
                <p:nvPr/>
              </p:nvSpPr>
              <p:spPr>
                <a:xfrm>
                  <a:off x="7041229" y="3973134"/>
                  <a:ext cx="1228413" cy="369332"/>
                </a:xfrm>
                <a:prstGeom prst="rect">
                  <a:avLst/>
                </a:prstGeom>
                <a:noFill/>
              </p:spPr>
              <p:txBody>
                <a:bodyPr wrap="none" rtlCol="0">
                  <a:spAutoFit/>
                </a:bodyPr>
                <a:lstStyle/>
                <a:p>
                  <a:r>
                    <a:rPr lang="en-US"/>
                    <a:t>Negotiated</a:t>
                  </a:r>
                </a:p>
              </p:txBody>
            </p:sp>
          </p:grpSp>
          <p:grpSp>
            <p:nvGrpSpPr>
              <p:cNvPr id="34" name="Group 33">
                <a:extLst>
                  <a:ext uri="{FF2B5EF4-FFF2-40B4-BE49-F238E27FC236}">
                    <a16:creationId xmlns:a16="http://schemas.microsoft.com/office/drawing/2014/main" id="{79638755-5B4D-3CE9-9C21-D544895316E9}"/>
                  </a:ext>
                </a:extLst>
              </p:cNvPr>
              <p:cNvGrpSpPr/>
              <p:nvPr/>
            </p:nvGrpSpPr>
            <p:grpSpPr>
              <a:xfrm>
                <a:off x="2732622" y="5347574"/>
                <a:ext cx="7941400" cy="754456"/>
                <a:chOff x="1148278" y="4541821"/>
                <a:chExt cx="7941400" cy="754456"/>
              </a:xfrm>
            </p:grpSpPr>
            <p:grpSp>
              <p:nvGrpSpPr>
                <p:cNvPr id="33" name="Group 32">
                  <a:extLst>
                    <a:ext uri="{FF2B5EF4-FFF2-40B4-BE49-F238E27FC236}">
                      <a16:creationId xmlns:a16="http://schemas.microsoft.com/office/drawing/2014/main" id="{438D6672-4975-9C47-3F30-9494498C3252}"/>
                    </a:ext>
                  </a:extLst>
                </p:cNvPr>
                <p:cNvGrpSpPr/>
                <p:nvPr/>
              </p:nvGrpSpPr>
              <p:grpSpPr>
                <a:xfrm>
                  <a:off x="1148278" y="4541821"/>
                  <a:ext cx="7941400" cy="754456"/>
                  <a:chOff x="1148278" y="4541821"/>
                  <a:chExt cx="7941400" cy="754456"/>
                </a:xfrm>
              </p:grpSpPr>
              <p:sp>
                <p:nvSpPr>
                  <p:cNvPr id="7" name="Rectangle 6">
                    <a:extLst>
                      <a:ext uri="{FF2B5EF4-FFF2-40B4-BE49-F238E27FC236}">
                        <a16:creationId xmlns:a16="http://schemas.microsoft.com/office/drawing/2014/main" id="{71149242-2A29-7300-2F0D-31E85A39C470}"/>
                      </a:ext>
                    </a:extLst>
                  </p:cNvPr>
                  <p:cNvSpPr/>
                  <p:nvPr/>
                </p:nvSpPr>
                <p:spPr>
                  <a:xfrm>
                    <a:off x="1148278" y="4541821"/>
                    <a:ext cx="1584357" cy="751438"/>
                  </a:xfrm>
                  <a:prstGeom prst="rect">
                    <a:avLst/>
                  </a:prstGeom>
                  <a:solidFill>
                    <a:srgbClr val="CC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ADF90D-276C-D56E-B573-D885DD565DEC}"/>
                      </a:ext>
                    </a:extLst>
                  </p:cNvPr>
                  <p:cNvSpPr/>
                  <p:nvPr/>
                </p:nvSpPr>
                <p:spPr>
                  <a:xfrm>
                    <a:off x="7505321" y="4544839"/>
                    <a:ext cx="1584357" cy="751438"/>
                  </a:xfrm>
                  <a:prstGeom prst="rect">
                    <a:avLst/>
                  </a:prstGeom>
                  <a:solidFill>
                    <a:srgbClr val="CCFF3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4844CB-8677-42A8-04DB-D318D824A375}"/>
                      </a:ext>
                    </a:extLst>
                  </p:cNvPr>
                  <p:cNvSpPr/>
                  <p:nvPr/>
                </p:nvSpPr>
                <p:spPr>
                  <a:xfrm>
                    <a:off x="5911912" y="4541821"/>
                    <a:ext cx="1584357" cy="751438"/>
                  </a:xfrm>
                  <a:prstGeom prst="rect">
                    <a:avLst/>
                  </a:prstGeom>
                  <a:solidFill>
                    <a:srgbClr val="CC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6B25AF-3D69-7D9D-6589-9F1D88D23BEA}"/>
                      </a:ext>
                    </a:extLst>
                  </p:cNvPr>
                  <p:cNvSpPr/>
                  <p:nvPr/>
                </p:nvSpPr>
                <p:spPr>
                  <a:xfrm>
                    <a:off x="4327555" y="4541821"/>
                    <a:ext cx="1584357" cy="751438"/>
                  </a:xfrm>
                  <a:prstGeom prst="rect">
                    <a:avLst/>
                  </a:prstGeom>
                  <a:solidFill>
                    <a:srgbClr val="CC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1AC033-AE7E-8046-FCED-870B14146F29}"/>
                      </a:ext>
                    </a:extLst>
                  </p:cNvPr>
                  <p:cNvSpPr/>
                  <p:nvPr/>
                </p:nvSpPr>
                <p:spPr>
                  <a:xfrm>
                    <a:off x="2743199" y="4541821"/>
                    <a:ext cx="1584357" cy="751438"/>
                  </a:xfrm>
                  <a:prstGeom prst="rect">
                    <a:avLst/>
                  </a:prstGeom>
                  <a:solidFill>
                    <a:srgbClr val="CC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961E19D2-4521-B857-67C1-9D0EA0E2720C}"/>
                    </a:ext>
                  </a:extLst>
                </p:cNvPr>
                <p:cNvSpPr txBox="1"/>
                <p:nvPr/>
              </p:nvSpPr>
              <p:spPr>
                <a:xfrm>
                  <a:off x="1392473" y="4741172"/>
                  <a:ext cx="1116844" cy="369332"/>
                </a:xfrm>
                <a:prstGeom prst="rect">
                  <a:avLst/>
                </a:prstGeom>
                <a:noFill/>
              </p:spPr>
              <p:txBody>
                <a:bodyPr wrap="none" rtlCol="0">
                  <a:spAutoFit/>
                </a:bodyPr>
                <a:lstStyle/>
                <a:p>
                  <a:r>
                    <a:rPr lang="en-US"/>
                    <a:t>Permitted</a:t>
                  </a:r>
                </a:p>
              </p:txBody>
            </p:sp>
            <p:sp>
              <p:nvSpPr>
                <p:cNvPr id="22" name="TextBox 21">
                  <a:extLst>
                    <a:ext uri="{FF2B5EF4-FFF2-40B4-BE49-F238E27FC236}">
                      <a16:creationId xmlns:a16="http://schemas.microsoft.com/office/drawing/2014/main" id="{882F8371-CCD9-73A1-69D9-80A3ACD11CA4}"/>
                    </a:ext>
                  </a:extLst>
                </p:cNvPr>
                <p:cNvSpPr txBox="1"/>
                <p:nvPr/>
              </p:nvSpPr>
              <p:spPr>
                <a:xfrm>
                  <a:off x="3012379" y="4741172"/>
                  <a:ext cx="1215589" cy="369332"/>
                </a:xfrm>
                <a:prstGeom prst="rect">
                  <a:avLst/>
                </a:prstGeom>
                <a:noFill/>
              </p:spPr>
              <p:txBody>
                <a:bodyPr wrap="none" rtlCol="0">
                  <a:spAutoFit/>
                </a:bodyPr>
                <a:lstStyle/>
                <a:p>
                  <a:r>
                    <a:rPr lang="en-US"/>
                    <a:t>Prohibited </a:t>
                  </a:r>
                </a:p>
              </p:txBody>
            </p:sp>
            <p:sp>
              <p:nvSpPr>
                <p:cNvPr id="26" name="TextBox 25">
                  <a:extLst>
                    <a:ext uri="{FF2B5EF4-FFF2-40B4-BE49-F238E27FC236}">
                      <a16:creationId xmlns:a16="http://schemas.microsoft.com/office/drawing/2014/main" id="{BFFF1617-6A3C-0AF1-2DE0-BBECB03DE669}"/>
                    </a:ext>
                  </a:extLst>
                </p:cNvPr>
                <p:cNvSpPr txBox="1"/>
                <p:nvPr/>
              </p:nvSpPr>
              <p:spPr>
                <a:xfrm>
                  <a:off x="4417560" y="4745524"/>
                  <a:ext cx="1263487" cy="369332"/>
                </a:xfrm>
                <a:prstGeom prst="rect">
                  <a:avLst/>
                </a:prstGeom>
                <a:noFill/>
              </p:spPr>
              <p:txBody>
                <a:bodyPr wrap="none" rtlCol="0">
                  <a:spAutoFit/>
                </a:bodyPr>
                <a:lstStyle/>
                <a:p>
                  <a:r>
                    <a:rPr lang="en-US"/>
                    <a:t>Conditional</a:t>
                  </a:r>
                </a:p>
              </p:txBody>
            </p:sp>
            <p:sp>
              <p:nvSpPr>
                <p:cNvPr id="29" name="TextBox 28">
                  <a:extLst>
                    <a:ext uri="{FF2B5EF4-FFF2-40B4-BE49-F238E27FC236}">
                      <a16:creationId xmlns:a16="http://schemas.microsoft.com/office/drawing/2014/main" id="{A31F2A66-3AD6-944D-494F-05BAA56F265D}"/>
                    </a:ext>
                  </a:extLst>
                </p:cNvPr>
                <p:cNvSpPr txBox="1"/>
                <p:nvPr/>
              </p:nvSpPr>
              <p:spPr>
                <a:xfrm>
                  <a:off x="6142777" y="4732874"/>
                  <a:ext cx="1228413" cy="369332"/>
                </a:xfrm>
                <a:prstGeom prst="rect">
                  <a:avLst/>
                </a:prstGeom>
                <a:noFill/>
              </p:spPr>
              <p:txBody>
                <a:bodyPr wrap="none" rtlCol="0">
                  <a:spAutoFit/>
                </a:bodyPr>
                <a:lstStyle/>
                <a:p>
                  <a:r>
                    <a:rPr lang="en-US"/>
                    <a:t>Negotiated</a:t>
                  </a:r>
                </a:p>
              </p:txBody>
            </p:sp>
            <p:sp>
              <p:nvSpPr>
                <p:cNvPr id="31" name="TextBox 30">
                  <a:extLst>
                    <a:ext uri="{FF2B5EF4-FFF2-40B4-BE49-F238E27FC236}">
                      <a16:creationId xmlns:a16="http://schemas.microsoft.com/office/drawing/2014/main" id="{9159C97A-EA32-C6B8-B149-3DEC7B2B7F43}"/>
                    </a:ext>
                  </a:extLst>
                </p:cNvPr>
                <p:cNvSpPr txBox="1"/>
                <p:nvPr/>
              </p:nvSpPr>
              <p:spPr>
                <a:xfrm>
                  <a:off x="7659984" y="4742680"/>
                  <a:ext cx="1306512" cy="369332"/>
                </a:xfrm>
                <a:prstGeom prst="rect">
                  <a:avLst/>
                </a:prstGeom>
                <a:noFill/>
              </p:spPr>
              <p:txBody>
                <a:bodyPr wrap="none" rtlCol="0">
                  <a:spAutoFit/>
                </a:bodyPr>
                <a:lstStyle/>
                <a:p>
                  <a:r>
                    <a:rPr lang="en-US"/>
                    <a:t>Master Plan</a:t>
                  </a:r>
                </a:p>
              </p:txBody>
            </p:sp>
          </p:grpSp>
          <p:grpSp>
            <p:nvGrpSpPr>
              <p:cNvPr id="38" name="Group 37">
                <a:extLst>
                  <a:ext uri="{FF2B5EF4-FFF2-40B4-BE49-F238E27FC236}">
                    <a16:creationId xmlns:a16="http://schemas.microsoft.com/office/drawing/2014/main" id="{9594A6AB-18FB-23CC-DD57-3D29ADDC466B}"/>
                  </a:ext>
                </a:extLst>
              </p:cNvPr>
              <p:cNvGrpSpPr/>
              <p:nvPr/>
            </p:nvGrpSpPr>
            <p:grpSpPr>
              <a:xfrm>
                <a:off x="5773202" y="2322960"/>
                <a:ext cx="1584357" cy="751438"/>
                <a:chOff x="4188858" y="1517207"/>
                <a:chExt cx="1584357" cy="751438"/>
              </a:xfrm>
            </p:grpSpPr>
            <p:sp>
              <p:nvSpPr>
                <p:cNvPr id="3" name="Rectangle 2">
                  <a:extLst>
                    <a:ext uri="{FF2B5EF4-FFF2-40B4-BE49-F238E27FC236}">
                      <a16:creationId xmlns:a16="http://schemas.microsoft.com/office/drawing/2014/main" id="{814F08E5-4752-6088-C73B-F109A961003B}"/>
                    </a:ext>
                  </a:extLst>
                </p:cNvPr>
                <p:cNvSpPr/>
                <p:nvPr/>
              </p:nvSpPr>
              <p:spPr>
                <a:xfrm>
                  <a:off x="4188858" y="1517207"/>
                  <a:ext cx="1584357" cy="751438"/>
                </a:xfrm>
                <a:prstGeom prst="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49C1CC9-AE0A-8804-88D4-F08C437FE4CB}"/>
                    </a:ext>
                  </a:extLst>
                </p:cNvPr>
                <p:cNvSpPr txBox="1"/>
                <p:nvPr/>
              </p:nvSpPr>
              <p:spPr>
                <a:xfrm>
                  <a:off x="4405611" y="1691598"/>
                  <a:ext cx="1139992" cy="369332"/>
                </a:xfrm>
                <a:prstGeom prst="rect">
                  <a:avLst/>
                </a:prstGeom>
                <a:noFill/>
              </p:spPr>
              <p:txBody>
                <a:bodyPr wrap="none" rtlCol="0">
                  <a:spAutoFit/>
                </a:bodyPr>
                <a:lstStyle/>
                <a:p>
                  <a:r>
                    <a:rPr lang="en-US"/>
                    <a:t>No Zoning</a:t>
                  </a:r>
                </a:p>
              </p:txBody>
            </p:sp>
          </p:grpSp>
        </p:grpSp>
        <p:grpSp>
          <p:nvGrpSpPr>
            <p:cNvPr id="47" name="Group 46">
              <a:extLst>
                <a:ext uri="{FF2B5EF4-FFF2-40B4-BE49-F238E27FC236}">
                  <a16:creationId xmlns:a16="http://schemas.microsoft.com/office/drawing/2014/main" id="{B42825A3-CB64-9CB2-FE93-118B9FA8982E}"/>
                </a:ext>
              </a:extLst>
            </p:cNvPr>
            <p:cNvGrpSpPr/>
            <p:nvPr/>
          </p:nvGrpSpPr>
          <p:grpSpPr>
            <a:xfrm>
              <a:off x="672630" y="2542633"/>
              <a:ext cx="1755949" cy="3392485"/>
              <a:chOff x="672630" y="2515474"/>
              <a:chExt cx="1755949" cy="3392485"/>
            </a:xfrm>
          </p:grpSpPr>
          <p:sp>
            <p:nvSpPr>
              <p:cNvPr id="39" name="TextBox 38">
                <a:extLst>
                  <a:ext uri="{FF2B5EF4-FFF2-40B4-BE49-F238E27FC236}">
                    <a16:creationId xmlns:a16="http://schemas.microsoft.com/office/drawing/2014/main" id="{D44560F4-C079-1120-915E-D3B0E5417859}"/>
                  </a:ext>
                </a:extLst>
              </p:cNvPr>
              <p:cNvSpPr txBox="1"/>
              <p:nvPr/>
            </p:nvSpPr>
            <p:spPr>
              <a:xfrm>
                <a:off x="715225" y="2515474"/>
                <a:ext cx="1324080" cy="369332"/>
              </a:xfrm>
              <a:prstGeom prst="rect">
                <a:avLst/>
              </a:prstGeom>
              <a:solidFill>
                <a:srgbClr val="CCFFFF"/>
              </a:solidFill>
              <a:ln>
                <a:solidFill>
                  <a:schemeClr val="tx1"/>
                </a:solidFill>
              </a:ln>
            </p:spPr>
            <p:txBody>
              <a:bodyPr wrap="none" rtlCol="0">
                <a:spAutoFit/>
              </a:bodyPr>
              <a:lstStyle/>
              <a:p>
                <a:r>
                  <a:rPr lang="en-US"/>
                  <a:t>Before 1925</a:t>
                </a:r>
              </a:p>
            </p:txBody>
          </p:sp>
          <p:sp>
            <p:nvSpPr>
              <p:cNvPr id="40" name="TextBox 39">
                <a:extLst>
                  <a:ext uri="{FF2B5EF4-FFF2-40B4-BE49-F238E27FC236}">
                    <a16:creationId xmlns:a16="http://schemas.microsoft.com/office/drawing/2014/main" id="{4DE9C777-0AED-7A10-42AC-2995B739E6F5}"/>
                  </a:ext>
                </a:extLst>
              </p:cNvPr>
              <p:cNvSpPr txBox="1"/>
              <p:nvPr/>
            </p:nvSpPr>
            <p:spPr>
              <a:xfrm>
                <a:off x="715225" y="3275214"/>
                <a:ext cx="1423147" cy="369332"/>
              </a:xfrm>
              <a:prstGeom prst="rect">
                <a:avLst/>
              </a:prstGeom>
              <a:solidFill>
                <a:srgbClr val="CCFFCC"/>
              </a:solidFill>
              <a:ln>
                <a:solidFill>
                  <a:schemeClr val="tx1"/>
                </a:solidFill>
              </a:ln>
            </p:spPr>
            <p:txBody>
              <a:bodyPr wrap="none" rtlCol="0">
                <a:spAutoFit/>
              </a:bodyPr>
              <a:lstStyle/>
              <a:p>
                <a:r>
                  <a:rPr lang="en-US"/>
                  <a:t>1925 to 1959</a:t>
                </a:r>
              </a:p>
            </p:txBody>
          </p:sp>
          <p:sp>
            <p:nvSpPr>
              <p:cNvPr id="41" name="TextBox 40">
                <a:extLst>
                  <a:ext uri="{FF2B5EF4-FFF2-40B4-BE49-F238E27FC236}">
                    <a16:creationId xmlns:a16="http://schemas.microsoft.com/office/drawing/2014/main" id="{E4A7086A-CAD7-5C7C-4DAF-28D29B783949}"/>
                  </a:ext>
                </a:extLst>
              </p:cNvPr>
              <p:cNvSpPr txBox="1"/>
              <p:nvPr/>
            </p:nvSpPr>
            <p:spPr>
              <a:xfrm>
                <a:off x="690603" y="4778887"/>
                <a:ext cx="1737976" cy="369332"/>
              </a:xfrm>
              <a:prstGeom prst="rect">
                <a:avLst/>
              </a:prstGeom>
              <a:solidFill>
                <a:srgbClr val="CCFF66"/>
              </a:solidFill>
              <a:ln>
                <a:solidFill>
                  <a:schemeClr val="tx1"/>
                </a:solidFill>
              </a:ln>
            </p:spPr>
            <p:txBody>
              <a:bodyPr wrap="none" rtlCol="0">
                <a:spAutoFit/>
              </a:bodyPr>
              <a:lstStyle/>
              <a:p>
                <a:r>
                  <a:rPr lang="en-US"/>
                  <a:t>1969  To Present</a:t>
                </a:r>
              </a:p>
            </p:txBody>
          </p:sp>
          <p:sp>
            <p:nvSpPr>
              <p:cNvPr id="43" name="TextBox 42">
                <a:extLst>
                  <a:ext uri="{FF2B5EF4-FFF2-40B4-BE49-F238E27FC236}">
                    <a16:creationId xmlns:a16="http://schemas.microsoft.com/office/drawing/2014/main" id="{7461813E-FE07-A389-A519-1F148CD2DA11}"/>
                  </a:ext>
                </a:extLst>
              </p:cNvPr>
              <p:cNvSpPr txBox="1"/>
              <p:nvPr/>
            </p:nvSpPr>
            <p:spPr>
              <a:xfrm>
                <a:off x="691613" y="4029685"/>
                <a:ext cx="1668085" cy="369332"/>
              </a:xfrm>
              <a:prstGeom prst="rect">
                <a:avLst/>
              </a:prstGeom>
              <a:solidFill>
                <a:srgbClr val="CCFF99"/>
              </a:solidFill>
              <a:ln>
                <a:solidFill>
                  <a:schemeClr val="tx1"/>
                </a:solidFill>
              </a:ln>
            </p:spPr>
            <p:txBody>
              <a:bodyPr wrap="none" rtlCol="0">
                <a:spAutoFit/>
              </a:bodyPr>
              <a:lstStyle/>
              <a:p>
                <a:r>
                  <a:rPr lang="en-US"/>
                  <a:t>1959 to Present</a:t>
                </a:r>
              </a:p>
            </p:txBody>
          </p:sp>
          <p:sp>
            <p:nvSpPr>
              <p:cNvPr id="44" name="TextBox 43">
                <a:extLst>
                  <a:ext uri="{FF2B5EF4-FFF2-40B4-BE49-F238E27FC236}">
                    <a16:creationId xmlns:a16="http://schemas.microsoft.com/office/drawing/2014/main" id="{8400068B-8B3D-7C40-3840-9E439AE9C90C}"/>
                  </a:ext>
                </a:extLst>
              </p:cNvPr>
              <p:cNvSpPr txBox="1"/>
              <p:nvPr/>
            </p:nvSpPr>
            <p:spPr>
              <a:xfrm>
                <a:off x="672630" y="5538627"/>
                <a:ext cx="1737976" cy="369332"/>
              </a:xfrm>
              <a:prstGeom prst="rect">
                <a:avLst/>
              </a:prstGeom>
              <a:solidFill>
                <a:srgbClr val="CCFF33"/>
              </a:solidFill>
              <a:ln>
                <a:solidFill>
                  <a:schemeClr val="tx1"/>
                </a:solidFill>
              </a:ln>
            </p:spPr>
            <p:txBody>
              <a:bodyPr wrap="none" rtlCol="0">
                <a:spAutoFit/>
              </a:bodyPr>
              <a:lstStyle/>
              <a:p>
                <a:r>
                  <a:rPr lang="en-US"/>
                  <a:t>2006  To Present</a:t>
                </a:r>
              </a:p>
            </p:txBody>
          </p:sp>
        </p:grpSp>
      </p:grpSp>
      <p:sp>
        <p:nvSpPr>
          <p:cNvPr id="45" name="TextBox 44">
            <a:extLst>
              <a:ext uri="{FF2B5EF4-FFF2-40B4-BE49-F238E27FC236}">
                <a16:creationId xmlns:a16="http://schemas.microsoft.com/office/drawing/2014/main" id="{07B5FF44-89D1-5D01-CD9D-C37805D43823}"/>
              </a:ext>
            </a:extLst>
          </p:cNvPr>
          <p:cNvSpPr txBox="1"/>
          <p:nvPr/>
        </p:nvSpPr>
        <p:spPr>
          <a:xfrm>
            <a:off x="1740876" y="660156"/>
            <a:ext cx="8669215" cy="1077218"/>
          </a:xfrm>
          <a:prstGeom prst="rect">
            <a:avLst/>
          </a:prstGeom>
          <a:noFill/>
        </p:spPr>
        <p:txBody>
          <a:bodyPr wrap="square" rtlCol="0">
            <a:spAutoFit/>
          </a:bodyPr>
          <a:lstStyle/>
          <a:p>
            <a:pPr algn="ctr"/>
            <a:r>
              <a:rPr lang="en-US" sz="3200" dirty="0"/>
              <a:t>A Short History of the Evolution of Special Development Practices in Connecticut</a:t>
            </a:r>
          </a:p>
        </p:txBody>
      </p:sp>
      <p:cxnSp>
        <p:nvCxnSpPr>
          <p:cNvPr id="50" name="Straight Arrow Connector 49">
            <a:extLst>
              <a:ext uri="{FF2B5EF4-FFF2-40B4-BE49-F238E27FC236}">
                <a16:creationId xmlns:a16="http://schemas.microsoft.com/office/drawing/2014/main" id="{30DC1F75-CA24-DA33-697A-50EBAB0FB8FE}"/>
              </a:ext>
            </a:extLst>
          </p:cNvPr>
          <p:cNvCxnSpPr>
            <a:cxnSpLocks/>
          </p:cNvCxnSpPr>
          <p:nvPr/>
        </p:nvCxnSpPr>
        <p:spPr>
          <a:xfrm>
            <a:off x="541560" y="2696536"/>
            <a:ext cx="0" cy="3392485"/>
          </a:xfrm>
          <a:prstGeom prst="straightConnector1">
            <a:avLst/>
          </a:prstGeom>
          <a:ln w="857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853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7BD8E58-F2E0-2814-A57B-4F8BE9B6DB89}"/>
              </a:ext>
            </a:extLst>
          </p:cNvPr>
          <p:cNvGrpSpPr/>
          <p:nvPr/>
        </p:nvGrpSpPr>
        <p:grpSpPr>
          <a:xfrm>
            <a:off x="3145654" y="3457984"/>
            <a:ext cx="2925165" cy="2869946"/>
            <a:chOff x="1877087" y="2915215"/>
            <a:chExt cx="2218099" cy="2227153"/>
          </a:xfrm>
          <a:solidFill>
            <a:srgbClr val="CCFF33"/>
          </a:solidFill>
        </p:grpSpPr>
        <p:sp>
          <p:nvSpPr>
            <p:cNvPr id="2" name="Oval 1">
              <a:extLst>
                <a:ext uri="{FF2B5EF4-FFF2-40B4-BE49-F238E27FC236}">
                  <a16:creationId xmlns:a16="http://schemas.microsoft.com/office/drawing/2014/main" id="{31145FB6-AFA8-C224-E0D2-838653DC733E}"/>
                </a:ext>
              </a:extLst>
            </p:cNvPr>
            <p:cNvSpPr/>
            <p:nvPr/>
          </p:nvSpPr>
          <p:spPr>
            <a:xfrm>
              <a:off x="1877087" y="2915215"/>
              <a:ext cx="2218099" cy="222715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4D9F3C-06FB-F7F9-6F50-F0BE0663B084}"/>
                </a:ext>
              </a:extLst>
            </p:cNvPr>
            <p:cNvSpPr txBox="1"/>
            <p:nvPr/>
          </p:nvSpPr>
          <p:spPr>
            <a:xfrm>
              <a:off x="2229769" y="3844125"/>
              <a:ext cx="1474241" cy="286611"/>
            </a:xfrm>
            <a:prstGeom prst="rect">
              <a:avLst/>
            </a:prstGeom>
            <a:grpFill/>
          </p:spPr>
          <p:txBody>
            <a:bodyPr wrap="none" rtlCol="0">
              <a:spAutoFit/>
            </a:bodyPr>
            <a:lstStyle/>
            <a:p>
              <a:pPr algn="ctr"/>
              <a:r>
                <a:rPr lang="en-US"/>
                <a:t>102 Floating Zones</a:t>
              </a:r>
            </a:p>
          </p:txBody>
        </p:sp>
      </p:grpSp>
      <p:grpSp>
        <p:nvGrpSpPr>
          <p:cNvPr id="10" name="Group 9">
            <a:extLst>
              <a:ext uri="{FF2B5EF4-FFF2-40B4-BE49-F238E27FC236}">
                <a16:creationId xmlns:a16="http://schemas.microsoft.com/office/drawing/2014/main" id="{9B42A40B-5704-E66D-07EB-31D4C7AD2BE9}"/>
              </a:ext>
            </a:extLst>
          </p:cNvPr>
          <p:cNvGrpSpPr/>
          <p:nvPr/>
        </p:nvGrpSpPr>
        <p:grpSpPr>
          <a:xfrm>
            <a:off x="5870536" y="3341207"/>
            <a:ext cx="2946347" cy="2986723"/>
            <a:chOff x="4958875" y="2853879"/>
            <a:chExt cx="2218099" cy="2227153"/>
          </a:xfrm>
          <a:solidFill>
            <a:srgbClr val="CCFFCC"/>
          </a:solidFill>
        </p:grpSpPr>
        <p:sp>
          <p:nvSpPr>
            <p:cNvPr id="3" name="Oval 2">
              <a:extLst>
                <a:ext uri="{FF2B5EF4-FFF2-40B4-BE49-F238E27FC236}">
                  <a16:creationId xmlns:a16="http://schemas.microsoft.com/office/drawing/2014/main" id="{A41DC8F9-DA48-5823-5387-9CCB0B6D32B6}"/>
                </a:ext>
              </a:extLst>
            </p:cNvPr>
            <p:cNvSpPr/>
            <p:nvPr/>
          </p:nvSpPr>
          <p:spPr>
            <a:xfrm>
              <a:off x="4958875" y="2853879"/>
              <a:ext cx="2218099" cy="222715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4E3E607-EE4B-855E-B82C-5085B7A01C44}"/>
                </a:ext>
              </a:extLst>
            </p:cNvPr>
            <p:cNvSpPr txBox="1"/>
            <p:nvPr/>
          </p:nvSpPr>
          <p:spPr>
            <a:xfrm>
              <a:off x="5152428" y="3844125"/>
              <a:ext cx="1923332" cy="275405"/>
            </a:xfrm>
            <a:prstGeom prst="rect">
              <a:avLst/>
            </a:prstGeom>
            <a:grpFill/>
          </p:spPr>
          <p:txBody>
            <a:bodyPr wrap="none" rtlCol="0">
              <a:spAutoFit/>
            </a:bodyPr>
            <a:lstStyle/>
            <a:p>
              <a:pPr algn="ctr"/>
              <a:r>
                <a:rPr lang="en-US"/>
                <a:t>70 Planned Development</a:t>
              </a:r>
            </a:p>
          </p:txBody>
        </p:sp>
      </p:grpSp>
      <p:grpSp>
        <p:nvGrpSpPr>
          <p:cNvPr id="12" name="Group 11">
            <a:extLst>
              <a:ext uri="{FF2B5EF4-FFF2-40B4-BE49-F238E27FC236}">
                <a16:creationId xmlns:a16="http://schemas.microsoft.com/office/drawing/2014/main" id="{3626AE64-5F91-E3E3-D3E7-D4597E78835C}"/>
              </a:ext>
            </a:extLst>
          </p:cNvPr>
          <p:cNvGrpSpPr/>
          <p:nvPr/>
        </p:nvGrpSpPr>
        <p:grpSpPr>
          <a:xfrm>
            <a:off x="5909456" y="1052239"/>
            <a:ext cx="2925165" cy="2786732"/>
            <a:chOff x="8104717" y="2858763"/>
            <a:chExt cx="2218099" cy="2227153"/>
          </a:xfrm>
          <a:solidFill>
            <a:srgbClr val="CCFF99"/>
          </a:solidFill>
        </p:grpSpPr>
        <p:sp>
          <p:nvSpPr>
            <p:cNvPr id="4" name="Oval 3">
              <a:extLst>
                <a:ext uri="{FF2B5EF4-FFF2-40B4-BE49-F238E27FC236}">
                  <a16:creationId xmlns:a16="http://schemas.microsoft.com/office/drawing/2014/main" id="{2AD292BA-BF80-E203-0EE2-B0975E594156}"/>
                </a:ext>
              </a:extLst>
            </p:cNvPr>
            <p:cNvSpPr/>
            <p:nvPr/>
          </p:nvSpPr>
          <p:spPr>
            <a:xfrm>
              <a:off x="8104717" y="2858763"/>
              <a:ext cx="2218099" cy="222715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5840AF1-F813-B6D6-5F62-D70005F388C6}"/>
                </a:ext>
              </a:extLst>
            </p:cNvPr>
            <p:cNvSpPr txBox="1"/>
            <p:nvPr/>
          </p:nvSpPr>
          <p:spPr>
            <a:xfrm>
              <a:off x="8571279" y="3828232"/>
              <a:ext cx="1446576" cy="295170"/>
            </a:xfrm>
            <a:prstGeom prst="rect">
              <a:avLst/>
            </a:prstGeom>
            <a:grpFill/>
          </p:spPr>
          <p:txBody>
            <a:bodyPr wrap="none" rtlCol="0">
              <a:spAutoFit/>
            </a:bodyPr>
            <a:lstStyle/>
            <a:p>
              <a:pPr algn="ctr"/>
              <a:r>
                <a:rPr lang="en-US"/>
                <a:t>421 Overlay Zones</a:t>
              </a:r>
            </a:p>
          </p:txBody>
        </p:sp>
      </p:grpSp>
      <p:grpSp>
        <p:nvGrpSpPr>
          <p:cNvPr id="14" name="Group 13">
            <a:extLst>
              <a:ext uri="{FF2B5EF4-FFF2-40B4-BE49-F238E27FC236}">
                <a16:creationId xmlns:a16="http://schemas.microsoft.com/office/drawing/2014/main" id="{664A3BA4-628D-3E35-785B-87527F8E1E6F}"/>
              </a:ext>
            </a:extLst>
          </p:cNvPr>
          <p:cNvGrpSpPr/>
          <p:nvPr/>
        </p:nvGrpSpPr>
        <p:grpSpPr>
          <a:xfrm>
            <a:off x="3269260" y="1037376"/>
            <a:ext cx="2925165" cy="2786732"/>
            <a:chOff x="3447989" y="606971"/>
            <a:chExt cx="2218099" cy="2227153"/>
          </a:xfrm>
          <a:solidFill>
            <a:srgbClr val="CCFFFF"/>
          </a:solidFill>
        </p:grpSpPr>
        <p:sp>
          <p:nvSpPr>
            <p:cNvPr id="5" name="Oval 4">
              <a:extLst>
                <a:ext uri="{FF2B5EF4-FFF2-40B4-BE49-F238E27FC236}">
                  <a16:creationId xmlns:a16="http://schemas.microsoft.com/office/drawing/2014/main" id="{A7E69F61-8845-D3A7-D29C-0EFF7790073C}"/>
                </a:ext>
              </a:extLst>
            </p:cNvPr>
            <p:cNvSpPr/>
            <p:nvPr/>
          </p:nvSpPr>
          <p:spPr>
            <a:xfrm>
              <a:off x="3447989" y="606971"/>
              <a:ext cx="2218099" cy="222715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A50C357-C8D3-FD4C-F2EF-5D8A7C6F8754}"/>
                </a:ext>
              </a:extLst>
            </p:cNvPr>
            <p:cNvSpPr txBox="1"/>
            <p:nvPr/>
          </p:nvSpPr>
          <p:spPr>
            <a:xfrm>
              <a:off x="3677430" y="1519382"/>
              <a:ext cx="1533267" cy="295170"/>
            </a:xfrm>
            <a:prstGeom prst="rect">
              <a:avLst/>
            </a:prstGeom>
            <a:grpFill/>
          </p:spPr>
          <p:txBody>
            <a:bodyPr wrap="none" rtlCol="0">
              <a:spAutoFit/>
            </a:bodyPr>
            <a:lstStyle/>
            <a:p>
              <a:pPr algn="ctr"/>
              <a:r>
                <a:rPr lang="en-US"/>
                <a:t>106 Village Districts</a:t>
              </a:r>
            </a:p>
          </p:txBody>
        </p:sp>
      </p:grpSp>
      <p:grpSp>
        <p:nvGrpSpPr>
          <p:cNvPr id="16" name="Group 15">
            <a:extLst>
              <a:ext uri="{FF2B5EF4-FFF2-40B4-BE49-F238E27FC236}">
                <a16:creationId xmlns:a16="http://schemas.microsoft.com/office/drawing/2014/main" id="{5012E139-1E20-8408-B7F1-3A8107C21E40}"/>
              </a:ext>
            </a:extLst>
          </p:cNvPr>
          <p:cNvGrpSpPr/>
          <p:nvPr/>
        </p:nvGrpSpPr>
        <p:grpSpPr>
          <a:xfrm>
            <a:off x="4856011" y="2412297"/>
            <a:ext cx="2218099" cy="2227153"/>
            <a:chOff x="6501143" y="688062"/>
            <a:chExt cx="2218099" cy="2227153"/>
          </a:xfrm>
          <a:solidFill>
            <a:srgbClr val="CCCCFF">
              <a:alpha val="50196"/>
            </a:srgbClr>
          </a:solidFill>
        </p:grpSpPr>
        <p:sp>
          <p:nvSpPr>
            <p:cNvPr id="6" name="Oval 5">
              <a:extLst>
                <a:ext uri="{FF2B5EF4-FFF2-40B4-BE49-F238E27FC236}">
                  <a16:creationId xmlns:a16="http://schemas.microsoft.com/office/drawing/2014/main" id="{72BEF86C-CD73-6B6E-C989-FC4183726762}"/>
                </a:ext>
              </a:extLst>
            </p:cNvPr>
            <p:cNvSpPr/>
            <p:nvPr/>
          </p:nvSpPr>
          <p:spPr>
            <a:xfrm>
              <a:off x="6501143" y="688062"/>
              <a:ext cx="2218099" cy="222715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B1BCB3E-9AE3-A40D-BFBE-9EDD3AD836DC}"/>
                </a:ext>
              </a:extLst>
            </p:cNvPr>
            <p:cNvSpPr txBox="1"/>
            <p:nvPr/>
          </p:nvSpPr>
          <p:spPr>
            <a:xfrm>
              <a:off x="6806029" y="1616972"/>
              <a:ext cx="1608325" cy="369332"/>
            </a:xfrm>
            <a:prstGeom prst="rect">
              <a:avLst/>
            </a:prstGeom>
            <a:grpFill/>
          </p:spPr>
          <p:txBody>
            <a:bodyPr wrap="none" rtlCol="0">
              <a:spAutoFit/>
            </a:bodyPr>
            <a:lstStyle/>
            <a:p>
              <a:r>
                <a:rPr lang="en-US"/>
                <a:t>Special Permits</a:t>
              </a:r>
            </a:p>
          </p:txBody>
        </p:sp>
      </p:grpSp>
      <p:sp>
        <p:nvSpPr>
          <p:cNvPr id="17" name="TextBox 16">
            <a:extLst>
              <a:ext uri="{FF2B5EF4-FFF2-40B4-BE49-F238E27FC236}">
                <a16:creationId xmlns:a16="http://schemas.microsoft.com/office/drawing/2014/main" id="{5310C29E-9882-AF61-A834-FD948321BF9C}"/>
              </a:ext>
            </a:extLst>
          </p:cNvPr>
          <p:cNvSpPr txBox="1"/>
          <p:nvPr/>
        </p:nvSpPr>
        <p:spPr>
          <a:xfrm>
            <a:off x="776667" y="280534"/>
            <a:ext cx="10638666" cy="584775"/>
          </a:xfrm>
          <a:prstGeom prst="rect">
            <a:avLst/>
          </a:prstGeom>
          <a:solidFill>
            <a:srgbClr val="CCCCFF"/>
          </a:solidFill>
          <a:ln>
            <a:solidFill>
              <a:srgbClr val="C00000"/>
            </a:solidFill>
          </a:ln>
        </p:spPr>
        <p:txBody>
          <a:bodyPr wrap="square" rtlCol="0">
            <a:spAutoFit/>
          </a:bodyPr>
          <a:lstStyle/>
          <a:p>
            <a:r>
              <a:rPr lang="en-US" sz="3200" dirty="0"/>
              <a:t>Five Special Development Regulations: What’s in Common?</a:t>
            </a:r>
          </a:p>
        </p:txBody>
      </p:sp>
    </p:spTree>
    <p:extLst>
      <p:ext uri="{BB962C8B-B14F-4D97-AF65-F5344CB8AC3E}">
        <p14:creationId xmlns:p14="http://schemas.microsoft.com/office/powerpoint/2010/main" val="3489294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F0BAB-B030-0A25-8830-FBBD6B46A0CC}"/>
              </a:ext>
            </a:extLst>
          </p:cNvPr>
          <p:cNvSpPr>
            <a:spLocks noGrp="1"/>
          </p:cNvSpPr>
          <p:nvPr>
            <p:ph type="title"/>
          </p:nvPr>
        </p:nvSpPr>
        <p:spPr>
          <a:xfrm>
            <a:off x="841248" y="548640"/>
            <a:ext cx="3600860" cy="5431536"/>
          </a:xfrm>
        </p:spPr>
        <p:txBody>
          <a:bodyPr>
            <a:normAutofit/>
          </a:bodyPr>
          <a:lstStyle/>
          <a:p>
            <a:r>
              <a:rPr lang="en-US" sz="5400"/>
              <a:t>All Five – Overcome the Uniformity Rule</a:t>
            </a:r>
          </a:p>
        </p:txBody>
      </p:sp>
      <p:sp>
        <p:nvSpPr>
          <p:cNvPr id="3" name="Content Placeholder 2">
            <a:extLst>
              <a:ext uri="{FF2B5EF4-FFF2-40B4-BE49-F238E27FC236}">
                <a16:creationId xmlns:a16="http://schemas.microsoft.com/office/drawing/2014/main" id="{EE630137-6194-633C-5E56-1D006FDBC38F}"/>
              </a:ext>
            </a:extLst>
          </p:cNvPr>
          <p:cNvSpPr>
            <a:spLocks noGrp="1"/>
          </p:cNvSpPr>
          <p:nvPr>
            <p:ph idx="1"/>
          </p:nvPr>
        </p:nvSpPr>
        <p:spPr>
          <a:xfrm>
            <a:off x="5126418" y="552091"/>
            <a:ext cx="6224335" cy="5431536"/>
          </a:xfrm>
        </p:spPr>
        <p:txBody>
          <a:bodyPr anchor="ctr">
            <a:normAutofit/>
          </a:bodyPr>
          <a:lstStyle/>
          <a:p>
            <a:r>
              <a:rPr lang="en-US" sz="2200" b="0" i="0">
                <a:effectLst/>
                <a:highlight>
                  <a:srgbClr val="FFFFFF"/>
                </a:highlight>
                <a:latin typeface="Times New Roman" panose="02020603050405020304" pitchFamily="18" charset="0"/>
              </a:rPr>
              <a:t>Section 8-2 </a:t>
            </a:r>
            <a:r>
              <a:rPr lang="en-US" sz="2200">
                <a:highlight>
                  <a:srgbClr val="FFFFFF"/>
                </a:highlight>
                <a:latin typeface="Times New Roman" panose="02020603050405020304" pitchFamily="18" charset="0"/>
              </a:rPr>
              <a:t>a </a:t>
            </a:r>
            <a:r>
              <a:rPr lang="en-US" sz="2200" b="0" i="0">
                <a:effectLst/>
                <a:highlight>
                  <a:srgbClr val="FFFFFF"/>
                </a:highlight>
                <a:latin typeface="Times New Roman" panose="02020603050405020304" pitchFamily="18" charset="0"/>
              </a:rPr>
              <a:t>(2) </a:t>
            </a:r>
            <a:r>
              <a:rPr lang="en-US" sz="2200" b="1" i="1">
                <a:effectLst/>
                <a:highlight>
                  <a:srgbClr val="FFFFFF"/>
                </a:highlight>
                <a:latin typeface="Times New Roman" panose="02020603050405020304" pitchFamily="18" charset="0"/>
              </a:rPr>
              <a:t>All zoning regulations shall be uniform for each class or kind of buildings, structures or use of land throughout each district</a:t>
            </a:r>
            <a:r>
              <a:rPr lang="en-US" sz="2200" b="0" i="0">
                <a:effectLst/>
                <a:highlight>
                  <a:srgbClr val="FFFFFF"/>
                </a:highlight>
                <a:latin typeface="Times New Roman" panose="02020603050405020304" pitchFamily="18" charset="0"/>
              </a:rPr>
              <a:t>, </a:t>
            </a:r>
            <a:r>
              <a:rPr lang="en-US" sz="2200" b="1" i="1">
                <a:effectLst/>
                <a:highlight>
                  <a:srgbClr val="FFFFFF"/>
                </a:highlight>
                <a:latin typeface="Times New Roman" panose="02020603050405020304" pitchFamily="18" charset="0"/>
              </a:rPr>
              <a:t>but the regulations in one district may differ from those in another district</a:t>
            </a:r>
            <a:r>
              <a:rPr lang="en-US" sz="2200" b="0" i="0">
                <a:effectLst/>
                <a:highlight>
                  <a:srgbClr val="FFFFFF"/>
                </a:highlight>
                <a:latin typeface="Times New Roman" panose="02020603050405020304" pitchFamily="18" charset="0"/>
              </a:rPr>
              <a:t>.</a:t>
            </a:r>
          </a:p>
          <a:p>
            <a:r>
              <a:rPr lang="en-US" sz="2200" b="0" i="0">
                <a:effectLst/>
                <a:highlight>
                  <a:srgbClr val="FFFFFF"/>
                </a:highlight>
                <a:latin typeface="Times New Roman" panose="02020603050405020304" pitchFamily="18" charset="0"/>
              </a:rPr>
              <a:t>Section 8-2 </a:t>
            </a:r>
            <a:r>
              <a:rPr lang="en-US" sz="2200">
                <a:highlight>
                  <a:srgbClr val="FFFFFF"/>
                </a:highlight>
                <a:latin typeface="Times New Roman" panose="02020603050405020304" pitchFamily="18" charset="0"/>
              </a:rPr>
              <a:t>a (3) </a:t>
            </a:r>
            <a:r>
              <a:rPr lang="en-US" sz="2200" b="0" i="0">
                <a:effectLst/>
                <a:highlight>
                  <a:srgbClr val="FFFFFF"/>
                </a:highlight>
                <a:latin typeface="Times New Roman" panose="02020603050405020304" pitchFamily="18" charset="0"/>
              </a:rPr>
              <a:t> Such zoning regulations may provide that certain classes or kinds of buildings, structures or use of land are permitted only after obtaining a </a:t>
            </a:r>
            <a:r>
              <a:rPr lang="en-US" sz="2200" b="1" i="1">
                <a:effectLst/>
                <a:highlight>
                  <a:srgbClr val="FFFFFF"/>
                </a:highlight>
                <a:latin typeface="Times New Roman" panose="02020603050405020304" pitchFamily="18" charset="0"/>
              </a:rPr>
              <a:t>special permit or special exception </a:t>
            </a:r>
            <a:r>
              <a:rPr lang="en-US" sz="2200" b="0" i="0">
                <a:effectLst/>
                <a:highlight>
                  <a:srgbClr val="FFFFFF"/>
                </a:highlight>
                <a:latin typeface="Times New Roman" panose="02020603050405020304" pitchFamily="18" charset="0"/>
              </a:rPr>
              <a:t>from a zoning commission, planning commission, combined planning and zoning commission or zoning board of appeals, whichever commission or board the regulations may, notwithstanding any special act to the contrary, designate, subject to standards set forth in the regulations and to conditions necessary to protect the public health, safety, convenience and property values.</a:t>
            </a:r>
            <a:endParaRPr lang="en-US" sz="2200"/>
          </a:p>
        </p:txBody>
      </p:sp>
    </p:spTree>
    <p:extLst>
      <p:ext uri="{BB962C8B-B14F-4D97-AF65-F5344CB8AC3E}">
        <p14:creationId xmlns:p14="http://schemas.microsoft.com/office/powerpoint/2010/main" val="3513587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1572</TotalTime>
  <Words>9162</Words>
  <Application>Microsoft Office PowerPoint</Application>
  <PresentationFormat>Widescreen</PresentationFormat>
  <Paragraphs>724</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Aptos</vt:lpstr>
      <vt:lpstr>Aptos Display</vt:lpstr>
      <vt:lpstr>Aptos Narrow</vt:lpstr>
      <vt:lpstr>Arial</vt:lpstr>
      <vt:lpstr>Calibri</vt:lpstr>
      <vt:lpstr>Times New Roman</vt:lpstr>
      <vt:lpstr>Office Theme</vt:lpstr>
      <vt:lpstr>Special Zoning Districts</vt:lpstr>
      <vt:lpstr>Overview of Special Development Zones </vt:lpstr>
      <vt:lpstr>Definitions</vt:lpstr>
      <vt:lpstr>Definitions</vt:lpstr>
      <vt:lpstr>Definitions</vt:lpstr>
      <vt:lpstr>Connecticut Case Law &amp; Laws Bearing on Special Development Zones</vt:lpstr>
      <vt:lpstr>PowerPoint Presentation</vt:lpstr>
      <vt:lpstr>PowerPoint Presentation</vt:lpstr>
      <vt:lpstr>All Five – Overcome the Uniformity Rule</vt:lpstr>
      <vt:lpstr>Zoning Has Evolved: Reflects Need for Flexibility</vt:lpstr>
      <vt:lpstr>Floating Zones</vt:lpstr>
      <vt:lpstr>The Purpose of Floating Zones</vt:lpstr>
      <vt:lpstr>Activating Floating Zones: 2 Steps</vt:lpstr>
      <vt:lpstr>Two Key Features of Floating Zones</vt:lpstr>
      <vt:lpstr>PowerPoint Presentation</vt:lpstr>
      <vt:lpstr>PowerPoint Presentation</vt:lpstr>
      <vt:lpstr>PowerPoint Presentation</vt:lpstr>
      <vt:lpstr>Floating Zones: Strengths v. Weaknesses</vt:lpstr>
      <vt:lpstr>PowerPoint Presentation</vt:lpstr>
      <vt:lpstr>Floating Zones are Litigation Resistant</vt:lpstr>
      <vt:lpstr>Authority for Floating Zones</vt:lpstr>
      <vt:lpstr>Planned Development Districts</vt:lpstr>
      <vt:lpstr>Planned Development Districts (PDD)</vt:lpstr>
      <vt:lpstr>Options for PDD Development</vt:lpstr>
      <vt:lpstr>PowerPoint Presentation</vt:lpstr>
      <vt:lpstr>Overlay Zones</vt:lpstr>
      <vt:lpstr>The Purpose for Overlay Zones</vt:lpstr>
      <vt:lpstr>PowerPoint Presentation</vt:lpstr>
      <vt:lpstr>PowerPoint Presentation</vt:lpstr>
      <vt:lpstr>PowerPoint Presentation</vt:lpstr>
      <vt:lpstr>Overlay Zones: Strengths v. Weaknesses</vt:lpstr>
      <vt:lpstr>PowerPoint Presentation</vt:lpstr>
      <vt:lpstr>Authority for Overlay Zones</vt:lpstr>
      <vt:lpstr>Village Districts</vt:lpstr>
      <vt:lpstr>The Purpose of Village Districts</vt:lpstr>
      <vt:lpstr>Activating Village Districts</vt:lpstr>
      <vt:lpstr>Village District Standards</vt:lpstr>
      <vt:lpstr>What is Village District “Distinctive Character”</vt:lpstr>
      <vt:lpstr>Physical Site Characteristics Test</vt:lpstr>
      <vt:lpstr>Model Definitions</vt:lpstr>
      <vt:lpstr>PowerPoint Presentation</vt:lpstr>
      <vt:lpstr>Village District: Strengths v. Weaknesses</vt:lpstr>
      <vt:lpstr>PowerPoint Presentation</vt:lpstr>
      <vt:lpstr>Authority for Village Districts</vt:lpstr>
      <vt:lpstr>Village Districts are More than a Name</vt:lpstr>
      <vt:lpstr>Summary of Special Development Zones</vt:lpstr>
      <vt:lpstr>Special Development Zone Observations</vt:lpstr>
      <vt:lpstr>Special Development Zone Observations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Charles Vidich</dc:creator>
  <cp:lastModifiedBy>Tucker Beckett</cp:lastModifiedBy>
  <cp:revision>16</cp:revision>
  <cp:lastPrinted>2024-08-30T15:59:23Z</cp:lastPrinted>
  <dcterms:created xsi:type="dcterms:W3CDTF">2024-08-12T14:14:06Z</dcterms:created>
  <dcterms:modified xsi:type="dcterms:W3CDTF">2025-06-24T12:50:49Z</dcterms:modified>
</cp:coreProperties>
</file>