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6" r:id="rId1"/>
    <p:sldMasterId id="2147483881" r:id="rId2"/>
    <p:sldMasterId id="2147483735" r:id="rId3"/>
  </p:sldMasterIdLst>
  <p:notesMasterIdLst>
    <p:notesMasterId r:id="rId20"/>
  </p:notesMasterIdLst>
  <p:handoutMasterIdLst>
    <p:handoutMasterId r:id="rId21"/>
  </p:handoutMasterIdLst>
  <p:sldIdLst>
    <p:sldId id="952" r:id="rId4"/>
    <p:sldId id="5519" r:id="rId5"/>
    <p:sldId id="5522" r:id="rId6"/>
    <p:sldId id="5523" r:id="rId7"/>
    <p:sldId id="5536" r:id="rId8"/>
    <p:sldId id="5537" r:id="rId9"/>
    <p:sldId id="5552" r:id="rId10"/>
    <p:sldId id="5535" r:id="rId11"/>
    <p:sldId id="5546" r:id="rId12"/>
    <p:sldId id="5547" r:id="rId13"/>
    <p:sldId id="5549" r:id="rId14"/>
    <p:sldId id="5533" r:id="rId15"/>
    <p:sldId id="5526" r:id="rId16"/>
    <p:sldId id="5539" r:id="rId17"/>
    <p:sldId id="5545" r:id="rId18"/>
    <p:sldId id="55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F43AE4-492D-49A9-9F92-566A3A507530}">
          <p14:sldIdLst>
            <p14:sldId id="952"/>
            <p14:sldId id="5519"/>
            <p14:sldId id="5522"/>
            <p14:sldId id="5523"/>
            <p14:sldId id="5536"/>
            <p14:sldId id="5537"/>
            <p14:sldId id="5552"/>
            <p14:sldId id="5535"/>
            <p14:sldId id="5546"/>
            <p14:sldId id="5547"/>
            <p14:sldId id="5549"/>
            <p14:sldId id="5533"/>
            <p14:sldId id="5526"/>
            <p14:sldId id="5539"/>
            <p14:sldId id="5545"/>
          </p14:sldIdLst>
        </p14:section>
        <p14:section name="Extra Slides" id="{C093B902-5A8D-49FD-858F-CCB9DF7C6796}">
          <p14:sldIdLst>
            <p14:sldId id="55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019235-AB05-1B78-9DD6-DBD6C3CCF7B7}" name="Shawna Kitzman" initials="SK" userId="S::skitzman@tooledesign.com::e1bff51a-6ea9-4141-b229-85e87eecd552" providerId="AD"/>
  <p188:author id="{81DDF397-0FB4-C0E0-6E87-74C3F8FD2F6D}" name="Carrie Long" initials="CL" userId="S::clong@tooledesign.com::aa9b80c7-cfb8-4cdb-a2e1-04ce74f826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AE5"/>
    <a:srgbClr val="E0E2E3"/>
    <a:srgbClr val="84BD00"/>
    <a:srgbClr val="4570C4"/>
    <a:srgbClr val="DA291C"/>
    <a:srgbClr val="000000"/>
    <a:srgbClr val="54585A"/>
    <a:srgbClr val="5E7E29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4" autoAdjust="0"/>
    <p:restoredTop sz="91147" autoAdjust="0"/>
  </p:normalViewPr>
  <p:slideViewPr>
    <p:cSldViewPr snapToGrid="0" showGuides="1">
      <p:cViewPr varScale="1">
        <p:scale>
          <a:sx n="102" d="100"/>
          <a:sy n="102" d="100"/>
        </p:scale>
        <p:origin x="144" y="9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8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876"/>
    </p:cViewPr>
  </p:sorterViewPr>
  <p:notesViewPr>
    <p:cSldViewPr snapToGrid="0" showGuides="1">
      <p:cViewPr varScale="1">
        <p:scale>
          <a:sx n="65" d="100"/>
          <a:sy n="65" d="100"/>
        </p:scale>
        <p:origin x="3154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C7F76-A095-4C0A-81DA-B8C2B67AD08E}" type="doc">
      <dgm:prSet loTypeId="urn:microsoft.com/office/officeart/2005/8/layout/hProcess1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020C24-38D6-441D-A9DD-43AD8AF4BA69}">
      <dgm:prSet phldrT="[Text]"/>
      <dgm:spPr/>
      <dgm:t>
        <a:bodyPr/>
        <a:lstStyle/>
        <a:p>
          <a:endParaRPr lang="en-US" i="0" dirty="0"/>
        </a:p>
        <a:p>
          <a:endParaRPr lang="en-US" i="0" dirty="0"/>
        </a:p>
        <a:p>
          <a:r>
            <a:rPr lang="en-US" b="1" i="0" dirty="0"/>
            <a:t>Regional Status Quo</a:t>
          </a:r>
          <a:br>
            <a:rPr lang="en-US" b="1" i="0" dirty="0"/>
          </a:br>
          <a:br>
            <a:rPr lang="en-US" i="0" dirty="0"/>
          </a:br>
          <a:r>
            <a:rPr lang="en-US" i="0" dirty="0"/>
            <a:t>March 2025</a:t>
          </a:r>
        </a:p>
      </dgm:t>
    </dgm:pt>
    <dgm:pt modelId="{27DDA494-79ED-494B-807B-BE61DDA26A07}" type="parTrans" cxnId="{D6F581D6-F893-4825-BFFA-48FF1FBD8916}">
      <dgm:prSet/>
      <dgm:spPr/>
      <dgm:t>
        <a:bodyPr/>
        <a:lstStyle/>
        <a:p>
          <a:endParaRPr lang="en-US"/>
        </a:p>
      </dgm:t>
    </dgm:pt>
    <dgm:pt modelId="{27DB601C-7B12-41A0-8B00-0ABA577830D6}" type="sibTrans" cxnId="{D6F581D6-F893-4825-BFFA-48FF1FBD8916}">
      <dgm:prSet/>
      <dgm:spPr/>
      <dgm:t>
        <a:bodyPr/>
        <a:lstStyle/>
        <a:p>
          <a:endParaRPr lang="en-US"/>
        </a:p>
      </dgm:t>
    </dgm:pt>
    <dgm:pt modelId="{1DEE12E1-6FF9-484B-A628-6DCD909DB2C2}">
      <dgm:prSet phldrT="[Text]"/>
      <dgm:spPr/>
      <dgm:t>
        <a:bodyPr/>
        <a:lstStyle/>
        <a:p>
          <a:r>
            <a:rPr lang="en-US" b="1" i="0" dirty="0"/>
            <a:t>Focus Groups</a:t>
          </a:r>
          <a:br>
            <a:rPr lang="en-US" b="1" i="0" dirty="0"/>
          </a:br>
          <a:br>
            <a:rPr lang="en-US" i="0" dirty="0"/>
          </a:br>
          <a:r>
            <a:rPr lang="en-US" i="0" dirty="0"/>
            <a:t>April 2025 - </a:t>
          </a:r>
          <a:br>
            <a:rPr lang="en-US" i="0" dirty="0"/>
          </a:br>
          <a:r>
            <a:rPr lang="en-US" i="0" dirty="0"/>
            <a:t>June 2025</a:t>
          </a:r>
        </a:p>
      </dgm:t>
    </dgm:pt>
    <dgm:pt modelId="{A3202492-4C4B-4429-8565-F7121786DC25}" type="parTrans" cxnId="{537F069B-ECA9-44F2-B8B9-A256F4A39039}">
      <dgm:prSet/>
      <dgm:spPr/>
      <dgm:t>
        <a:bodyPr/>
        <a:lstStyle/>
        <a:p>
          <a:endParaRPr lang="en-US"/>
        </a:p>
      </dgm:t>
    </dgm:pt>
    <dgm:pt modelId="{9C7A38B4-758C-4237-8620-D7D5AB526CB1}" type="sibTrans" cxnId="{537F069B-ECA9-44F2-B8B9-A256F4A39039}">
      <dgm:prSet/>
      <dgm:spPr/>
      <dgm:t>
        <a:bodyPr/>
        <a:lstStyle/>
        <a:p>
          <a:endParaRPr lang="en-US"/>
        </a:p>
      </dgm:t>
    </dgm:pt>
    <dgm:pt modelId="{B8263A57-7F95-4DB4-88AF-E47BF8E5A333}">
      <dgm:prSet phldrT="[Text]"/>
      <dgm:spPr/>
      <dgm:t>
        <a:bodyPr anchor="t" anchorCtr="0"/>
        <a:lstStyle/>
        <a:p>
          <a:r>
            <a:rPr lang="en-US" b="1" i="0" dirty="0"/>
            <a:t>Best Practices</a:t>
          </a:r>
          <a:br>
            <a:rPr lang="en-US" b="1" i="0" dirty="0"/>
          </a:br>
          <a:br>
            <a:rPr lang="en-US" i="0" dirty="0"/>
          </a:br>
          <a:r>
            <a:rPr lang="en-US" i="0" dirty="0"/>
            <a:t>September 2025</a:t>
          </a:r>
        </a:p>
      </dgm:t>
    </dgm:pt>
    <dgm:pt modelId="{B4631C7C-CE47-49AD-8CFE-99581D0C96BA}" type="parTrans" cxnId="{410AF694-094E-49B2-80C4-133AE326DCB7}">
      <dgm:prSet/>
      <dgm:spPr/>
      <dgm:t>
        <a:bodyPr/>
        <a:lstStyle/>
        <a:p>
          <a:endParaRPr lang="en-US"/>
        </a:p>
      </dgm:t>
    </dgm:pt>
    <dgm:pt modelId="{E2F6CBDD-4525-48B6-AEB7-5206D3398A5A}" type="sibTrans" cxnId="{410AF694-094E-49B2-80C4-133AE326DCB7}">
      <dgm:prSet/>
      <dgm:spPr/>
      <dgm:t>
        <a:bodyPr/>
        <a:lstStyle/>
        <a:p>
          <a:endParaRPr lang="en-US"/>
        </a:p>
      </dgm:t>
    </dgm:pt>
    <dgm:pt modelId="{CDD77394-002F-4A0E-B2EF-7D1263DFE95F}">
      <dgm:prSet phldrT="[Text]"/>
      <dgm:spPr/>
      <dgm:t>
        <a:bodyPr/>
        <a:lstStyle/>
        <a:p>
          <a:r>
            <a:rPr lang="en-US" b="1" i="0" dirty="0"/>
            <a:t>Draft Toolbox </a:t>
          </a:r>
          <a:br>
            <a:rPr lang="en-US" b="1" i="0" dirty="0"/>
          </a:br>
          <a:br>
            <a:rPr lang="en-US" i="0" dirty="0"/>
          </a:br>
          <a:r>
            <a:rPr lang="en-US" i="0" dirty="0"/>
            <a:t>December 2025</a:t>
          </a:r>
        </a:p>
      </dgm:t>
    </dgm:pt>
    <dgm:pt modelId="{3E7FE348-88BD-4D77-926F-17F75B729EAD}" type="sibTrans" cxnId="{F3860980-0BC1-412C-BE63-34E6ACB5B4E7}">
      <dgm:prSet/>
      <dgm:spPr/>
      <dgm:t>
        <a:bodyPr/>
        <a:lstStyle/>
        <a:p>
          <a:endParaRPr lang="en-US"/>
        </a:p>
      </dgm:t>
    </dgm:pt>
    <dgm:pt modelId="{85D80E4D-1A5F-488F-9A7E-52443F868039}" type="parTrans" cxnId="{F3860980-0BC1-412C-BE63-34E6ACB5B4E7}">
      <dgm:prSet/>
      <dgm:spPr/>
      <dgm:t>
        <a:bodyPr/>
        <a:lstStyle/>
        <a:p>
          <a:endParaRPr lang="en-US"/>
        </a:p>
      </dgm:t>
    </dgm:pt>
    <dgm:pt modelId="{7BFC8144-A8D5-469B-90D1-CC20D0A13879}" type="pres">
      <dgm:prSet presAssocID="{67EC7F76-A095-4C0A-81DA-B8C2B67AD08E}" presName="Name0" presStyleCnt="0">
        <dgm:presLayoutVars>
          <dgm:dir/>
          <dgm:resizeHandles val="exact"/>
        </dgm:presLayoutVars>
      </dgm:prSet>
      <dgm:spPr/>
    </dgm:pt>
    <dgm:pt modelId="{A4052411-2CB5-4214-8FC0-D082152FD9E9}" type="pres">
      <dgm:prSet presAssocID="{67EC7F76-A095-4C0A-81DA-B8C2B67AD08E}" presName="arrow" presStyleLbl="bgShp" presStyleIdx="0" presStyleCnt="1"/>
      <dgm:spPr/>
    </dgm:pt>
    <dgm:pt modelId="{C6048E5D-E82B-45ED-9F9A-EB39C3D80A53}" type="pres">
      <dgm:prSet presAssocID="{67EC7F76-A095-4C0A-81DA-B8C2B67AD08E}" presName="points" presStyleCnt="0"/>
      <dgm:spPr/>
    </dgm:pt>
    <dgm:pt modelId="{7E59FCD1-E204-4D59-89C4-A2FFFA4A8514}" type="pres">
      <dgm:prSet presAssocID="{89020C24-38D6-441D-A9DD-43AD8AF4BA69}" presName="compositeA" presStyleCnt="0"/>
      <dgm:spPr/>
    </dgm:pt>
    <dgm:pt modelId="{49563DA8-D78C-49E7-89C7-92DBBCD4BBDA}" type="pres">
      <dgm:prSet presAssocID="{89020C24-38D6-441D-A9DD-43AD8AF4BA69}" presName="textA" presStyleLbl="revTx" presStyleIdx="0" presStyleCnt="4" custLinFactY="8112" custLinFactNeighborX="-198" custLinFactNeighborY="100000">
        <dgm:presLayoutVars>
          <dgm:bulletEnabled val="1"/>
        </dgm:presLayoutVars>
      </dgm:prSet>
      <dgm:spPr/>
    </dgm:pt>
    <dgm:pt modelId="{E70A5BA5-C4D7-4EDF-B77C-53CE8A50AB3B}" type="pres">
      <dgm:prSet presAssocID="{89020C24-38D6-441D-A9DD-43AD8AF4BA69}" presName="circleA" presStyleLbl="node1" presStyleIdx="0" presStyleCnt="4"/>
      <dgm:spPr/>
    </dgm:pt>
    <dgm:pt modelId="{3CEAA706-0D17-4F3A-BE9E-F86EEA477382}" type="pres">
      <dgm:prSet presAssocID="{89020C24-38D6-441D-A9DD-43AD8AF4BA69}" presName="spaceA" presStyleCnt="0"/>
      <dgm:spPr/>
    </dgm:pt>
    <dgm:pt modelId="{A9B921EA-F7A6-4CF1-B973-73FDDE0133B0}" type="pres">
      <dgm:prSet presAssocID="{27DB601C-7B12-41A0-8B00-0ABA577830D6}" presName="space" presStyleCnt="0"/>
      <dgm:spPr/>
    </dgm:pt>
    <dgm:pt modelId="{BDCCFD8C-C163-49FC-A609-21B753EAD87E}" type="pres">
      <dgm:prSet presAssocID="{1DEE12E1-6FF9-484B-A628-6DCD909DB2C2}" presName="compositeB" presStyleCnt="0"/>
      <dgm:spPr/>
    </dgm:pt>
    <dgm:pt modelId="{446927FB-9772-46D7-ADD4-84D7FE6253BC}" type="pres">
      <dgm:prSet presAssocID="{1DEE12E1-6FF9-484B-A628-6DCD909DB2C2}" presName="textB" presStyleLbl="revTx" presStyleIdx="1" presStyleCnt="4">
        <dgm:presLayoutVars>
          <dgm:bulletEnabled val="1"/>
        </dgm:presLayoutVars>
      </dgm:prSet>
      <dgm:spPr/>
    </dgm:pt>
    <dgm:pt modelId="{982685FF-F50A-4C07-895F-6735DFB34632}" type="pres">
      <dgm:prSet presAssocID="{1DEE12E1-6FF9-484B-A628-6DCD909DB2C2}" presName="circleB" presStyleLbl="node1" presStyleIdx="1" presStyleCnt="4"/>
      <dgm:spPr/>
    </dgm:pt>
    <dgm:pt modelId="{5BA9FC2C-54F2-4FB9-BE58-A7E3DCAA91D8}" type="pres">
      <dgm:prSet presAssocID="{1DEE12E1-6FF9-484B-A628-6DCD909DB2C2}" presName="spaceB" presStyleCnt="0"/>
      <dgm:spPr/>
    </dgm:pt>
    <dgm:pt modelId="{05B58C5C-9B19-4F04-9E12-E3B5DCA40885}" type="pres">
      <dgm:prSet presAssocID="{9C7A38B4-758C-4237-8620-D7D5AB526CB1}" presName="space" presStyleCnt="0"/>
      <dgm:spPr/>
    </dgm:pt>
    <dgm:pt modelId="{A4451F2E-C192-4A53-A3BF-8F160A16C5C5}" type="pres">
      <dgm:prSet presAssocID="{B8263A57-7F95-4DB4-88AF-E47BF8E5A333}" presName="compositeA" presStyleCnt="0"/>
      <dgm:spPr/>
    </dgm:pt>
    <dgm:pt modelId="{29E49808-7A53-4347-A6E0-C17C329E64B3}" type="pres">
      <dgm:prSet presAssocID="{B8263A57-7F95-4DB4-88AF-E47BF8E5A333}" presName="textA" presStyleLbl="revTx" presStyleIdx="2" presStyleCnt="4" custLinFactY="53799" custLinFactNeighborY="100000">
        <dgm:presLayoutVars>
          <dgm:bulletEnabled val="1"/>
        </dgm:presLayoutVars>
      </dgm:prSet>
      <dgm:spPr/>
    </dgm:pt>
    <dgm:pt modelId="{D2047A77-4505-4CD0-A577-B877F7A02808}" type="pres">
      <dgm:prSet presAssocID="{B8263A57-7F95-4DB4-88AF-E47BF8E5A333}" presName="circleA" presStyleLbl="node1" presStyleIdx="2" presStyleCnt="4"/>
      <dgm:spPr/>
    </dgm:pt>
    <dgm:pt modelId="{D5B91729-383B-48F7-B28C-D120E355C100}" type="pres">
      <dgm:prSet presAssocID="{B8263A57-7F95-4DB4-88AF-E47BF8E5A333}" presName="spaceA" presStyleCnt="0"/>
      <dgm:spPr/>
    </dgm:pt>
    <dgm:pt modelId="{BFA875DE-8AEF-4A2A-AF86-DB3870F00E49}" type="pres">
      <dgm:prSet presAssocID="{E2F6CBDD-4525-48B6-AEB7-5206D3398A5A}" presName="space" presStyleCnt="0"/>
      <dgm:spPr/>
    </dgm:pt>
    <dgm:pt modelId="{11A05DB8-E848-4AE1-AD26-683B8E2FD844}" type="pres">
      <dgm:prSet presAssocID="{CDD77394-002F-4A0E-B2EF-7D1263DFE95F}" presName="compositeB" presStyleCnt="0"/>
      <dgm:spPr/>
    </dgm:pt>
    <dgm:pt modelId="{E4360D86-8DAA-427C-96B9-ED1DEFC73297}" type="pres">
      <dgm:prSet presAssocID="{CDD77394-002F-4A0E-B2EF-7D1263DFE95F}" presName="textB" presStyleLbl="revTx" presStyleIdx="3" presStyleCnt="4">
        <dgm:presLayoutVars>
          <dgm:bulletEnabled val="1"/>
        </dgm:presLayoutVars>
      </dgm:prSet>
      <dgm:spPr/>
    </dgm:pt>
    <dgm:pt modelId="{85AB69D3-9CD6-4890-80B6-D94B7033684B}" type="pres">
      <dgm:prSet presAssocID="{CDD77394-002F-4A0E-B2EF-7D1263DFE95F}" presName="circleB" presStyleLbl="node1" presStyleIdx="3" presStyleCnt="4"/>
      <dgm:spPr/>
    </dgm:pt>
    <dgm:pt modelId="{DA88F77A-D2B7-4474-B3B3-A39F3CC5065A}" type="pres">
      <dgm:prSet presAssocID="{CDD77394-002F-4A0E-B2EF-7D1263DFE95F}" presName="spaceB" presStyleCnt="0"/>
      <dgm:spPr/>
    </dgm:pt>
  </dgm:ptLst>
  <dgm:cxnLst>
    <dgm:cxn modelId="{B0B18E4B-8DF2-4AE1-9D78-899134606201}" type="presOf" srcId="{CDD77394-002F-4A0E-B2EF-7D1263DFE95F}" destId="{E4360D86-8DAA-427C-96B9-ED1DEFC73297}" srcOrd="0" destOrd="0" presId="urn:microsoft.com/office/officeart/2005/8/layout/hProcess11"/>
    <dgm:cxn modelId="{F3860980-0BC1-412C-BE63-34E6ACB5B4E7}" srcId="{67EC7F76-A095-4C0A-81DA-B8C2B67AD08E}" destId="{CDD77394-002F-4A0E-B2EF-7D1263DFE95F}" srcOrd="3" destOrd="0" parTransId="{85D80E4D-1A5F-488F-9A7E-52443F868039}" sibTransId="{3E7FE348-88BD-4D77-926F-17F75B729EAD}"/>
    <dgm:cxn modelId="{E7ABB593-CF9D-4493-AE94-3295C9825CB2}" type="presOf" srcId="{B8263A57-7F95-4DB4-88AF-E47BF8E5A333}" destId="{29E49808-7A53-4347-A6E0-C17C329E64B3}" srcOrd="0" destOrd="0" presId="urn:microsoft.com/office/officeart/2005/8/layout/hProcess11"/>
    <dgm:cxn modelId="{410AF694-094E-49B2-80C4-133AE326DCB7}" srcId="{67EC7F76-A095-4C0A-81DA-B8C2B67AD08E}" destId="{B8263A57-7F95-4DB4-88AF-E47BF8E5A333}" srcOrd="2" destOrd="0" parTransId="{B4631C7C-CE47-49AD-8CFE-99581D0C96BA}" sibTransId="{E2F6CBDD-4525-48B6-AEB7-5206D3398A5A}"/>
    <dgm:cxn modelId="{537F069B-ECA9-44F2-B8B9-A256F4A39039}" srcId="{67EC7F76-A095-4C0A-81DA-B8C2B67AD08E}" destId="{1DEE12E1-6FF9-484B-A628-6DCD909DB2C2}" srcOrd="1" destOrd="0" parTransId="{A3202492-4C4B-4429-8565-F7121786DC25}" sibTransId="{9C7A38B4-758C-4237-8620-D7D5AB526CB1}"/>
    <dgm:cxn modelId="{853A84B3-47E4-4003-81D5-F53D1D791C1A}" type="presOf" srcId="{89020C24-38D6-441D-A9DD-43AD8AF4BA69}" destId="{49563DA8-D78C-49E7-89C7-92DBBCD4BBDA}" srcOrd="0" destOrd="0" presId="urn:microsoft.com/office/officeart/2005/8/layout/hProcess11"/>
    <dgm:cxn modelId="{78655EC2-3F19-4F16-8A5C-BA1DC926F33F}" type="presOf" srcId="{1DEE12E1-6FF9-484B-A628-6DCD909DB2C2}" destId="{446927FB-9772-46D7-ADD4-84D7FE6253BC}" srcOrd="0" destOrd="0" presId="urn:microsoft.com/office/officeart/2005/8/layout/hProcess11"/>
    <dgm:cxn modelId="{7F32B7D0-7E66-4CAE-A5E1-B0C6305DDF65}" type="presOf" srcId="{67EC7F76-A095-4C0A-81DA-B8C2B67AD08E}" destId="{7BFC8144-A8D5-469B-90D1-CC20D0A13879}" srcOrd="0" destOrd="0" presId="urn:microsoft.com/office/officeart/2005/8/layout/hProcess11"/>
    <dgm:cxn modelId="{D6F581D6-F893-4825-BFFA-48FF1FBD8916}" srcId="{67EC7F76-A095-4C0A-81DA-B8C2B67AD08E}" destId="{89020C24-38D6-441D-A9DD-43AD8AF4BA69}" srcOrd="0" destOrd="0" parTransId="{27DDA494-79ED-494B-807B-BE61DDA26A07}" sibTransId="{27DB601C-7B12-41A0-8B00-0ABA577830D6}"/>
    <dgm:cxn modelId="{761B5E3C-5889-4435-8E02-DFD769D80999}" type="presParOf" srcId="{7BFC8144-A8D5-469B-90D1-CC20D0A13879}" destId="{A4052411-2CB5-4214-8FC0-D082152FD9E9}" srcOrd="0" destOrd="0" presId="urn:microsoft.com/office/officeart/2005/8/layout/hProcess11"/>
    <dgm:cxn modelId="{75503F69-39DB-4A86-99F1-102E76AA782E}" type="presParOf" srcId="{7BFC8144-A8D5-469B-90D1-CC20D0A13879}" destId="{C6048E5D-E82B-45ED-9F9A-EB39C3D80A53}" srcOrd="1" destOrd="0" presId="urn:microsoft.com/office/officeart/2005/8/layout/hProcess11"/>
    <dgm:cxn modelId="{DEA795BE-7B51-4C85-A88C-0DD85F6E5149}" type="presParOf" srcId="{C6048E5D-E82B-45ED-9F9A-EB39C3D80A53}" destId="{7E59FCD1-E204-4D59-89C4-A2FFFA4A8514}" srcOrd="0" destOrd="0" presId="urn:microsoft.com/office/officeart/2005/8/layout/hProcess11"/>
    <dgm:cxn modelId="{2D61CB35-5848-4B80-A8D0-3661DC857108}" type="presParOf" srcId="{7E59FCD1-E204-4D59-89C4-A2FFFA4A8514}" destId="{49563DA8-D78C-49E7-89C7-92DBBCD4BBDA}" srcOrd="0" destOrd="0" presId="urn:microsoft.com/office/officeart/2005/8/layout/hProcess11"/>
    <dgm:cxn modelId="{187058CA-4954-46D1-8FD9-E5E7F5C00BD4}" type="presParOf" srcId="{7E59FCD1-E204-4D59-89C4-A2FFFA4A8514}" destId="{E70A5BA5-C4D7-4EDF-B77C-53CE8A50AB3B}" srcOrd="1" destOrd="0" presId="urn:microsoft.com/office/officeart/2005/8/layout/hProcess11"/>
    <dgm:cxn modelId="{6CD69899-3923-44D7-9D54-E75F359A92A3}" type="presParOf" srcId="{7E59FCD1-E204-4D59-89C4-A2FFFA4A8514}" destId="{3CEAA706-0D17-4F3A-BE9E-F86EEA477382}" srcOrd="2" destOrd="0" presId="urn:microsoft.com/office/officeart/2005/8/layout/hProcess11"/>
    <dgm:cxn modelId="{ACB31392-24D6-4AE4-BE7F-F586CF38E3B0}" type="presParOf" srcId="{C6048E5D-E82B-45ED-9F9A-EB39C3D80A53}" destId="{A9B921EA-F7A6-4CF1-B973-73FDDE0133B0}" srcOrd="1" destOrd="0" presId="urn:microsoft.com/office/officeart/2005/8/layout/hProcess11"/>
    <dgm:cxn modelId="{D6C122A2-86B7-4454-8BA5-4AA36D1DD426}" type="presParOf" srcId="{C6048E5D-E82B-45ED-9F9A-EB39C3D80A53}" destId="{BDCCFD8C-C163-49FC-A609-21B753EAD87E}" srcOrd="2" destOrd="0" presId="urn:microsoft.com/office/officeart/2005/8/layout/hProcess11"/>
    <dgm:cxn modelId="{4853CF8C-5DA3-4323-B8CE-A1277F3E3BEC}" type="presParOf" srcId="{BDCCFD8C-C163-49FC-A609-21B753EAD87E}" destId="{446927FB-9772-46D7-ADD4-84D7FE6253BC}" srcOrd="0" destOrd="0" presId="urn:microsoft.com/office/officeart/2005/8/layout/hProcess11"/>
    <dgm:cxn modelId="{648BC34A-2AAB-47E1-A599-E8FDEA0971EA}" type="presParOf" srcId="{BDCCFD8C-C163-49FC-A609-21B753EAD87E}" destId="{982685FF-F50A-4C07-895F-6735DFB34632}" srcOrd="1" destOrd="0" presId="urn:microsoft.com/office/officeart/2005/8/layout/hProcess11"/>
    <dgm:cxn modelId="{0306EB92-5743-4FB4-89AB-740B3C029B7B}" type="presParOf" srcId="{BDCCFD8C-C163-49FC-A609-21B753EAD87E}" destId="{5BA9FC2C-54F2-4FB9-BE58-A7E3DCAA91D8}" srcOrd="2" destOrd="0" presId="urn:microsoft.com/office/officeart/2005/8/layout/hProcess11"/>
    <dgm:cxn modelId="{7604DE14-E709-4D4B-BA94-BA62DB092258}" type="presParOf" srcId="{C6048E5D-E82B-45ED-9F9A-EB39C3D80A53}" destId="{05B58C5C-9B19-4F04-9E12-E3B5DCA40885}" srcOrd="3" destOrd="0" presId="urn:microsoft.com/office/officeart/2005/8/layout/hProcess11"/>
    <dgm:cxn modelId="{F70F7A9F-C4F4-4A0B-869A-1D6632DC1D4C}" type="presParOf" srcId="{C6048E5D-E82B-45ED-9F9A-EB39C3D80A53}" destId="{A4451F2E-C192-4A53-A3BF-8F160A16C5C5}" srcOrd="4" destOrd="0" presId="urn:microsoft.com/office/officeart/2005/8/layout/hProcess11"/>
    <dgm:cxn modelId="{CB22A5B3-F0CC-4215-9960-A281D517806A}" type="presParOf" srcId="{A4451F2E-C192-4A53-A3BF-8F160A16C5C5}" destId="{29E49808-7A53-4347-A6E0-C17C329E64B3}" srcOrd="0" destOrd="0" presId="urn:microsoft.com/office/officeart/2005/8/layout/hProcess11"/>
    <dgm:cxn modelId="{927EEA91-C5A9-4D61-AD88-A06C1C823787}" type="presParOf" srcId="{A4451F2E-C192-4A53-A3BF-8F160A16C5C5}" destId="{D2047A77-4505-4CD0-A577-B877F7A02808}" srcOrd="1" destOrd="0" presId="urn:microsoft.com/office/officeart/2005/8/layout/hProcess11"/>
    <dgm:cxn modelId="{99C17735-C3CF-42EA-936C-9DBB82464AEB}" type="presParOf" srcId="{A4451F2E-C192-4A53-A3BF-8F160A16C5C5}" destId="{D5B91729-383B-48F7-B28C-D120E355C100}" srcOrd="2" destOrd="0" presId="urn:microsoft.com/office/officeart/2005/8/layout/hProcess11"/>
    <dgm:cxn modelId="{A6F8F323-09EB-4462-982A-0749B73D40EF}" type="presParOf" srcId="{C6048E5D-E82B-45ED-9F9A-EB39C3D80A53}" destId="{BFA875DE-8AEF-4A2A-AF86-DB3870F00E49}" srcOrd="5" destOrd="0" presId="urn:microsoft.com/office/officeart/2005/8/layout/hProcess11"/>
    <dgm:cxn modelId="{F65BAF7B-D50A-4155-AD22-332F79B3FDB1}" type="presParOf" srcId="{C6048E5D-E82B-45ED-9F9A-EB39C3D80A53}" destId="{11A05DB8-E848-4AE1-AD26-683B8E2FD844}" srcOrd="6" destOrd="0" presId="urn:microsoft.com/office/officeart/2005/8/layout/hProcess11"/>
    <dgm:cxn modelId="{B577F473-7A26-45EC-B5AC-009D52CF6B71}" type="presParOf" srcId="{11A05DB8-E848-4AE1-AD26-683B8E2FD844}" destId="{E4360D86-8DAA-427C-96B9-ED1DEFC73297}" srcOrd="0" destOrd="0" presId="urn:microsoft.com/office/officeart/2005/8/layout/hProcess11"/>
    <dgm:cxn modelId="{A301B880-D390-4413-A4A6-4E095E5E980F}" type="presParOf" srcId="{11A05DB8-E848-4AE1-AD26-683B8E2FD844}" destId="{85AB69D3-9CD6-4890-80B6-D94B7033684B}" srcOrd="1" destOrd="0" presId="urn:microsoft.com/office/officeart/2005/8/layout/hProcess11"/>
    <dgm:cxn modelId="{C18A33B3-C5A4-428D-B914-4A0C3326030E}" type="presParOf" srcId="{11A05DB8-E848-4AE1-AD26-683B8E2FD844}" destId="{DA88F77A-D2B7-4474-B3B3-A39F3CC5065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52411-2CB5-4214-8FC0-D082152FD9E9}">
      <dsp:nvSpPr>
        <dsp:cNvPr id="0" name=""/>
        <dsp:cNvSpPr/>
      </dsp:nvSpPr>
      <dsp:spPr>
        <a:xfrm>
          <a:off x="0" y="1443583"/>
          <a:ext cx="8511975" cy="1924778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63DA8-D78C-49E7-89C7-92DBBCD4BBDA}">
      <dsp:nvSpPr>
        <dsp:cNvPr id="0" name=""/>
        <dsp:cNvSpPr/>
      </dsp:nvSpPr>
      <dsp:spPr>
        <a:xfrm>
          <a:off x="182" y="2080916"/>
          <a:ext cx="1844122" cy="1924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Regional Status Quo</a:t>
          </a:r>
          <a:br>
            <a:rPr lang="en-US" sz="1800" b="1" i="0" kern="1200" dirty="0"/>
          </a:br>
          <a:br>
            <a:rPr lang="en-US" sz="1800" i="0" kern="1200" dirty="0"/>
          </a:br>
          <a:r>
            <a:rPr lang="en-US" sz="1800" i="0" kern="1200" dirty="0"/>
            <a:t>March 2025</a:t>
          </a:r>
        </a:p>
      </dsp:txBody>
      <dsp:txXfrm>
        <a:off x="182" y="2080916"/>
        <a:ext cx="1844122" cy="1924778"/>
      </dsp:txXfrm>
    </dsp:sp>
    <dsp:sp modelId="{E70A5BA5-C4D7-4EDF-B77C-53CE8A50AB3B}">
      <dsp:nvSpPr>
        <dsp:cNvPr id="0" name=""/>
        <dsp:cNvSpPr/>
      </dsp:nvSpPr>
      <dsp:spPr>
        <a:xfrm>
          <a:off x="685298" y="2165375"/>
          <a:ext cx="481194" cy="4811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927FB-9772-46D7-ADD4-84D7FE6253BC}">
      <dsp:nvSpPr>
        <dsp:cNvPr id="0" name=""/>
        <dsp:cNvSpPr/>
      </dsp:nvSpPr>
      <dsp:spPr>
        <a:xfrm>
          <a:off x="1940162" y="2887167"/>
          <a:ext cx="1844122" cy="1924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Focus Groups</a:t>
          </a:r>
          <a:br>
            <a:rPr lang="en-US" sz="1800" b="1" i="0" kern="1200" dirty="0"/>
          </a:br>
          <a:br>
            <a:rPr lang="en-US" sz="1800" i="0" kern="1200" dirty="0"/>
          </a:br>
          <a:r>
            <a:rPr lang="en-US" sz="1800" i="0" kern="1200" dirty="0"/>
            <a:t>April 2025 - </a:t>
          </a:r>
          <a:br>
            <a:rPr lang="en-US" sz="1800" i="0" kern="1200" dirty="0"/>
          </a:br>
          <a:r>
            <a:rPr lang="en-US" sz="1800" i="0" kern="1200" dirty="0"/>
            <a:t>June 2025</a:t>
          </a:r>
        </a:p>
      </dsp:txBody>
      <dsp:txXfrm>
        <a:off x="1940162" y="2887167"/>
        <a:ext cx="1844122" cy="1924778"/>
      </dsp:txXfrm>
    </dsp:sp>
    <dsp:sp modelId="{982685FF-F50A-4C07-895F-6735DFB34632}">
      <dsp:nvSpPr>
        <dsp:cNvPr id="0" name=""/>
        <dsp:cNvSpPr/>
      </dsp:nvSpPr>
      <dsp:spPr>
        <a:xfrm>
          <a:off x="2621627" y="2165375"/>
          <a:ext cx="481194" cy="4811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49808-7A53-4347-A6E0-C17C329E64B3}">
      <dsp:nvSpPr>
        <dsp:cNvPr id="0" name=""/>
        <dsp:cNvSpPr/>
      </dsp:nvSpPr>
      <dsp:spPr>
        <a:xfrm>
          <a:off x="3876491" y="2887167"/>
          <a:ext cx="1844122" cy="1924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Best Practices</a:t>
          </a:r>
          <a:br>
            <a:rPr lang="en-US" sz="1800" b="1" i="0" kern="1200" dirty="0"/>
          </a:br>
          <a:br>
            <a:rPr lang="en-US" sz="1800" i="0" kern="1200" dirty="0"/>
          </a:br>
          <a:r>
            <a:rPr lang="en-US" sz="1800" i="0" kern="1200" dirty="0"/>
            <a:t>September 2025</a:t>
          </a:r>
        </a:p>
      </dsp:txBody>
      <dsp:txXfrm>
        <a:off x="3876491" y="2887167"/>
        <a:ext cx="1844122" cy="1924778"/>
      </dsp:txXfrm>
    </dsp:sp>
    <dsp:sp modelId="{D2047A77-4505-4CD0-A577-B877F7A02808}">
      <dsp:nvSpPr>
        <dsp:cNvPr id="0" name=""/>
        <dsp:cNvSpPr/>
      </dsp:nvSpPr>
      <dsp:spPr>
        <a:xfrm>
          <a:off x="4557955" y="2165375"/>
          <a:ext cx="481194" cy="4811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360D86-8DAA-427C-96B9-ED1DEFC73297}">
      <dsp:nvSpPr>
        <dsp:cNvPr id="0" name=""/>
        <dsp:cNvSpPr/>
      </dsp:nvSpPr>
      <dsp:spPr>
        <a:xfrm>
          <a:off x="5812820" y="2887167"/>
          <a:ext cx="1844122" cy="1924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/>
            <a:t>Draft Toolbox </a:t>
          </a:r>
          <a:br>
            <a:rPr lang="en-US" sz="1800" b="1" i="0" kern="1200" dirty="0"/>
          </a:br>
          <a:br>
            <a:rPr lang="en-US" sz="1800" i="0" kern="1200" dirty="0"/>
          </a:br>
          <a:r>
            <a:rPr lang="en-US" sz="1800" i="0" kern="1200" dirty="0"/>
            <a:t>December 2025</a:t>
          </a:r>
        </a:p>
      </dsp:txBody>
      <dsp:txXfrm>
        <a:off x="5812820" y="2887167"/>
        <a:ext cx="1844122" cy="1924778"/>
      </dsp:txXfrm>
    </dsp:sp>
    <dsp:sp modelId="{85AB69D3-9CD6-4890-80B6-D94B7033684B}">
      <dsp:nvSpPr>
        <dsp:cNvPr id="0" name=""/>
        <dsp:cNvSpPr/>
      </dsp:nvSpPr>
      <dsp:spPr>
        <a:xfrm>
          <a:off x="6494284" y="2165375"/>
          <a:ext cx="481194" cy="4811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461588-AC29-45E3-B931-D7248BED13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3D8688-0E9E-4B45-9DBA-4C3648D24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F3FCB-B666-4107-AE19-9C69987DC513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C4260-5A2F-4A66-8085-69895226C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37364-23A6-4E43-A58F-B608F685C9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DC73-D311-44A3-999A-6D8AB411E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6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CF1C5-79E3-4FFB-940A-6D473F098C1B}" type="datetimeFigureOut">
              <a:rPr lang="en-US" smtClean="0"/>
              <a:t>2/17/2026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2E4C-30B2-4501-AA00-6208920ECA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04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C0BE-8CF2-6637-6A28-B855264D4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53087-DBA8-C9C5-983D-30FC08F6F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52BA0-2F32-AEFB-AD19-3A112F333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F2107-E32B-AC88-534A-8218983CF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3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B20F-5F7D-5969-3FA6-48B355644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417D4-C618-05D3-66DE-74579E475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66AD7-59A4-56E2-109F-BE74A0C0E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88683-816B-0EF0-98F1-D04CA7A6A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29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60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205E-2193-1E7E-068A-740BF4EC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282CA-9B1C-C0A2-A77D-F267BD6B2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89DCA-DC89-BB82-808C-78F0B902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1964C-6B07-09F1-CAE1-F3DD5DF5B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8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53432-B227-8F2E-775B-5054F1F04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47126-3B88-0BBA-ECD8-4B0C2A8EA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C1F65-B2CF-289D-B9E4-CE62C8FB3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6E578-9092-E573-1E7C-5563DC125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2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5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AE87-9080-59D9-1D9F-124182E79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60C67A-1F15-E0C5-B124-A5348257E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E8FABD-7F0A-C57B-1B0E-97A2D3BEF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91F4A-7507-635C-8DA3-84A21AFCF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462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E277-F871-562E-B45F-64B1A09D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379C1-DAED-ADC4-6C3F-67ABF4BF9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BA3B2-18AC-F31C-08CC-0A7BEE4B5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FEF3-3720-23FA-53E7-B7E113B9D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7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80EB-4A96-9DAB-27B2-48624D78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A0601-2FA5-339D-8177-29CE65109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1EF1E-46A1-C1ED-A105-5CCC3FED6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45CB-A128-D3C7-DFD9-944454987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76931-6F6F-61D4-88BA-37E00219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80317-F15C-1C88-8200-C6EDB2DEE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E558E7-DC84-02B3-5EA4-ABD6B7ECC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802F0-BB5D-A4E6-6ADA-CC60FC823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25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BF6A1-8C6C-FA4F-CBC9-8E6372986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6FDC13-2E7A-CA39-2DAA-E44591C67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47F9A-C6B7-5CEB-CF43-B0EFFC983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F50C2-DDB1-6478-8C1B-4A38583FA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8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FFF1-DDA7-AAAF-A735-6E9E80BE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854F7-253A-9608-AD6F-26795FBCA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55074-5DC4-60DE-903D-A9022BFDE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2022F-5902-8767-CDDD-6646B0DBC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3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80"/>
            <a:ext cx="10982325" cy="40782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 sz="2600"/>
            </a:lvl2pPr>
            <a:lvl3pPr marL="1027113" indent="-336550">
              <a:buFont typeface="Wingdings" panose="05000000000000000000" pitchFamily="2" charset="2"/>
              <a:buChar char="§"/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EDB02-2A3D-492B-AAF3-3C172E6C67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D20607-1BFC-43AB-9580-65BD56BE7F55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32B4D0A-7C20-4BAB-BB5B-EBE922E86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8CB2FB-C313-4B60-B279-7771D2139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4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FE96D4-2D34-4BCA-B2A2-686DB9A26992}"/>
              </a:ext>
            </a:extLst>
          </p:cNvPr>
          <p:cNvSpPr/>
          <p:nvPr userDrawn="1"/>
        </p:nvSpPr>
        <p:spPr>
          <a:xfrm>
            <a:off x="1" y="-72570"/>
            <a:ext cx="12192000" cy="530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AD50E-5982-4BAD-9D0B-6F4DBC3E9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7702D8-6985-409E-8E6D-4011D9D81C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79894"/>
            <a:ext cx="12192000" cy="5315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F3EC7-E6B4-445C-AD79-5389A4AB5DE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186193-43E2-4C18-9F8E-4D775ECD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942167-E109-41A5-9E72-ADF2FD7E2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AD50E-5982-4BAD-9D0B-6F4DBC3E9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C66D7-C20E-4C5F-A641-9B870D01139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1B600F4-25F7-47D9-BCF5-61D086E60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666342-18A5-4EC0-8C70-E4BC790C9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able Placeholder 3">
            <a:extLst>
              <a:ext uri="{FF2B5EF4-FFF2-40B4-BE49-F238E27FC236}">
                <a16:creationId xmlns:a16="http://schemas.microsoft.com/office/drawing/2014/main" id="{7BDAA9E5-738C-497A-901C-8589FBF3593A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846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01996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ranspar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67794F9-6A2E-4357-BD91-FA5BDA23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E1FCA0-1DF2-4856-8E45-EED48F31D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12192000" cy="75630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ctr"/>
          <a:lstStyle>
            <a:lvl1pPr>
              <a:defRPr sz="3200" b="1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814C19-FD28-4FD3-87E0-6508836AC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91338" y="1309688"/>
            <a:ext cx="4704461" cy="453231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18288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/>
            </a:lvl2pPr>
            <a:lvl3pPr marL="1027113" indent="-33655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DD985-D32A-4A0B-97EC-B061034E12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C2B9130-C97B-469E-B93E-ACC21F782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A198C0-F08C-4BDE-B38C-CAADD863E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0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20AB0-A2FE-421F-9EF6-7227E8109C8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01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Title with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4802822-62F5-4BCD-9751-77C4DB36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79600"/>
            <a:ext cx="10982325" cy="4078288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06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ansition_Red_w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EA6C01C4-3016-49D6-A057-F2C2065BE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16BA0-7AE4-4781-906F-EC1B94355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779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707D-FEF2-83D4-E992-20AA170B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1119B-2038-5EC4-0ACC-C0AADDD10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DD7B-13C7-B357-6EFE-35F01FC8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ECE08-8962-90BD-40AB-772A9FD5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3A850-F3C8-EC30-AAA2-C39F252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F725-2F45-4336-9E2E-AB0BCDB2C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04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71AEE-C7B8-1714-2691-2E5EC6A4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A6407-3DE1-3A36-1191-4E0B90C40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9D456-AE89-1743-9B8C-0CBCD6786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53886-8C08-89D9-B7C9-9C7C2509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03777-C912-9F4A-0598-2AB61BDE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184D8-09AC-B38E-8CEF-C271D5B48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A768-F1EE-42A9-AE16-88BC953751D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90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F5F-FA43-4B8A-B575-115D7099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767F2-632B-4A6C-B54F-027039145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918775-D517-496B-9F8E-1A046060F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9" y="1709928"/>
            <a:ext cx="10982850" cy="3950921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3A6EF2-AC90-4EC1-A3A1-2476CEF513C7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56124E6-F711-4B3D-A869-EF859246B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342973-0FAC-4D17-B07B-B942A9070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29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7C0A-1A80-42B7-BCCE-EAFF260A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C852E-4EBA-41C6-B0C9-B6453100C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0CF059-60B8-43AA-9B58-19E546DBDC75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CF6531A-80A4-4981-966B-631B23B92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09928"/>
            <a:ext cx="5499799" cy="394547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4FB1A2-7E2F-448E-80F4-108B0B9CB9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2949" y="1709928"/>
            <a:ext cx="5235192" cy="394547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32DC492-A0C6-4C48-BB1C-D14154F1A28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5D2A445-BB45-4FFA-B09C-A24E19BF4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780A8-87C4-4616-BD3A-82B01B05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06523"/>
            <a:ext cx="5398199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99B8A-CE8E-4759-9039-E6A580E7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D167BD-3694-415F-8B25-EAF59F04B8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3"/>
            <a:ext cx="5239512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D6102-F38A-43BB-8C8D-BAEE48780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418609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B249ED-F0D0-4BF3-9A98-84194911FC6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1A66CC-BD74-4D39-B32A-8C3DC7543D2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293F905-F328-44A4-9EC1-283BD460A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7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CFA-6DB7-4071-BB04-3C3300DF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61D35-97A2-438C-902F-791906BEF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D1D32C-E19C-4E86-AA7B-1686D4F70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50" y="1706523"/>
            <a:ext cx="2838017" cy="181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B5487D2-66C4-4293-BE3D-93938D41AD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8835" y="1709141"/>
            <a:ext cx="2780217" cy="1808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7C830E6-7B59-4CA6-8818-F844F0D044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450" y="3655902"/>
            <a:ext cx="2855182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5378FE9-CB83-4666-BE99-6E991EE2E6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8835" y="3655902"/>
            <a:ext cx="2780217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DB3A79-032A-4A4F-9B93-2F3C15B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706523"/>
            <a:ext cx="5036297" cy="40092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4D7B00-FA77-434D-A2AB-F0685FBAE319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3C3E09D-E580-4F2B-9C7A-77A8C6BD5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BA3C04-30DB-4C79-B180-D94665325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86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0349-191F-4702-BBFB-A1EFC47D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2F20-A220-41AE-A1BF-99E56B81B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3FD667-C8B9-4C13-B415-3E9D577F7638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1B8FB81-AF44-4A39-9451-D610FA4EB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3F625A7-5931-4EC2-8887-DFF43B791B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82272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27C2EF-5254-4DCB-8938-A53D04A580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07A35E-5697-4643-BA82-2961D228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75" y="2336310"/>
            <a:ext cx="3473909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DAAB086-DBD7-42E5-8F3A-D796E57F3D9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336310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FE26004-BDC3-4C5E-ACA6-6E8E1DD17C0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336309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AD546C-16A5-4B5E-8208-30889E75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5053FA-3156-4D01-93EE-4DF1C207D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7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1922-697F-4A79-96AB-F4FC3E51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834-D422-430C-87E0-5C963D5D7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209196-6224-4394-8B79-049AB3C961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978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F826DDB-44CD-4E1B-BED4-61C530E088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3413"/>
            <a:ext cx="2026115" cy="52783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564EE6D-2A25-4880-86DD-A5024BDF84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13414"/>
            <a:ext cx="2026115" cy="52783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6FD383B-F8C4-4332-9103-14D1329BB7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2724" y="4620501"/>
            <a:ext cx="2041101" cy="5207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9F87B41-CA64-436B-B40A-81015791FA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93666" y="4626878"/>
            <a:ext cx="2099745" cy="5143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6736D95-A51C-400C-B9B4-2A64CB0ECE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9" y="530412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692D03C-E314-45CE-B3D3-40764192D7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4126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89A56-3154-4C5C-B0F6-86766E1FA7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4126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4DD48FD-1644-4C30-BA83-8098CB512C7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202724" y="5304126"/>
            <a:ext cx="2041101" cy="3602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692DC10-6AC3-46AF-97DD-9C9952B243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93666" y="5304126"/>
            <a:ext cx="2099745" cy="35872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9ADD00-2034-4362-BE6D-BAD4CD17133C}"/>
              </a:ext>
            </a:extLst>
          </p:cNvPr>
          <p:cNvCxnSpPr>
            <a:cxnSpLocks/>
          </p:cNvCxnSpPr>
          <p:nvPr userDrawn="1"/>
        </p:nvCxnSpPr>
        <p:spPr>
          <a:xfrm>
            <a:off x="612948" y="5220384"/>
            <a:ext cx="505733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9B4C64-A175-4FC0-BC74-603F16166EE2}"/>
              </a:ext>
            </a:extLst>
          </p:cNvPr>
          <p:cNvCxnSpPr>
            <a:cxnSpLocks/>
          </p:cNvCxnSpPr>
          <p:nvPr userDrawn="1"/>
        </p:nvCxnSpPr>
        <p:spPr>
          <a:xfrm>
            <a:off x="2819492" y="5220384"/>
            <a:ext cx="479579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BDA41F-E54A-410C-990E-4A68C4DA9627}"/>
              </a:ext>
            </a:extLst>
          </p:cNvPr>
          <p:cNvCxnSpPr>
            <a:cxnSpLocks/>
          </p:cNvCxnSpPr>
          <p:nvPr userDrawn="1"/>
        </p:nvCxnSpPr>
        <p:spPr>
          <a:xfrm>
            <a:off x="5018601" y="5220384"/>
            <a:ext cx="487254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996331-51D8-4251-88CA-78C7EEE81E07}"/>
              </a:ext>
            </a:extLst>
          </p:cNvPr>
          <p:cNvCxnSpPr>
            <a:cxnSpLocks/>
          </p:cNvCxnSpPr>
          <p:nvPr userDrawn="1"/>
        </p:nvCxnSpPr>
        <p:spPr>
          <a:xfrm>
            <a:off x="7204440" y="5220384"/>
            <a:ext cx="480411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A3CF1-D5A0-4D26-B332-ABDB00F0B4F4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20384"/>
            <a:ext cx="47934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35DE5-3282-45B3-8267-DEEF47679D4E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2FEA3AE-7B98-446B-8D6B-1AC7D641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DCFDCAC-9130-4640-8882-45D31C169130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2800342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55A5FA-4A56-47D8-BF55-7489F9780836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4999451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D72BB87-DA97-4CA1-8887-173401C07AF3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7185390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E52CAD7-423C-4785-84B7-D7D3B9968771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9384499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D31550C-EF3D-495C-98EC-B76BCDAA8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DBAB922-96F6-4614-911F-E87B37B60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27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2BC1-F8CE-46DC-8158-4307CFF88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B7D12-ED3B-4A4E-82AA-803B1F202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3365E3-6BE3-45BC-BDDE-02A94936CBEA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93D9544-3DA1-4F01-B4ED-DA402C939A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8" y="1692553"/>
            <a:ext cx="3094894" cy="1685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0622DEF-5785-4723-B7F4-CC4C674AB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8567" y="1692553"/>
            <a:ext cx="4511710" cy="3533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CC199EF-0031-4127-B330-E03F75A97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48" y="3521908"/>
            <a:ext cx="3094894" cy="1704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84CE163-BAF0-4F7E-BBB7-813CCF5A683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33F68EC-6380-4D7E-A5D3-7BDD4CFD61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21002" y="1692553"/>
            <a:ext cx="3079828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9C352F8-1C1E-4012-8790-E043C145E57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1002" y="3521908"/>
            <a:ext cx="3067820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F23EE63-4CFE-4F90-B951-60E9EB0DD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A89E0A3-4C9B-46F8-A76C-F6D6509E6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99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F2D9B-6931-4911-811A-E9140C9DE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99952DD-0C0A-40AF-B09F-37E78534C2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9" y="746235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AE556132-92DE-487D-A07B-26F839CDAF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2349" y="746234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35EAEED5-035C-48F2-9BC0-AA6491C900D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B06D7E-3AF9-49A2-BD9C-18FF8837DDE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31749" y="746235"/>
            <a:ext cx="3566160" cy="447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FF2AF5B-AD77-4A26-91F3-B16B0A8E7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274842-F072-4FD0-A049-716884C7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02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8649CE9-983C-481F-9FA4-9259EB6E5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D6D82A-09B9-46F9-A40E-7F7FA48C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2583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3FB4D-5587-46B0-81F2-75C90AE71B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49" y="1726619"/>
            <a:ext cx="6260124" cy="402065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139BB-B001-40B9-A4E3-12EF21052AF8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222C4F5-48CF-4977-9DB8-124FF1FD2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593A942-A7F3-46FD-873C-19C44F2B6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84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9B2A46-F236-4AB3-9BB0-6D15D1653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EAB44B1-0C8A-44CF-9D36-382F0C575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643980-A809-4EEE-9C7C-6B034EC1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040" y="502583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A8E43A6-0B3E-4B1F-9861-AAF7F0066F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0040" y="1726619"/>
            <a:ext cx="6260124" cy="402065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C713C-E097-447B-B53A-C8BC87784EE2}"/>
              </a:ext>
            </a:extLst>
          </p:cNvPr>
          <p:cNvCxnSpPr>
            <a:cxnSpLocks/>
          </p:cNvCxnSpPr>
          <p:nvPr userDrawn="1"/>
        </p:nvCxnSpPr>
        <p:spPr>
          <a:xfrm>
            <a:off x="5324167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1E7C30-1537-4DE7-B8D9-EA4A85CD7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4167" y="6387834"/>
            <a:ext cx="52169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0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8255B-1EED-4859-91A6-38E96C9CC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394AC0E-CF0F-4C09-86C5-27A4D78BE5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5315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EA9210D-4551-492B-AF23-EF34DCA8D6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515050C-189E-4A15-887B-95C0DAD7D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633FD51-047F-4E15-8037-1F13B7CA4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03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F5B28-5EC6-4EE1-AA3E-87C86E642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C803936F-8D82-4FE4-9F62-F2EDCD8C8DE4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846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2273136-D98A-411D-A283-20C5D91A67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FC7302-90F2-4390-B23F-DD5D8245C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4E640E2-2A0A-403B-8481-CCC7EDBF9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7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with Transpar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36C640-4D2C-4D3A-A9D7-858B43850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01807-8AFE-43E0-95A1-5C959D134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7D15FF-E4E5-4E38-8978-76AF671D30B9}"/>
              </a:ext>
            </a:extLst>
          </p:cNvPr>
          <p:cNvSpPr txBox="1">
            <a:spLocks/>
          </p:cNvSpPr>
          <p:nvPr userDrawn="1"/>
        </p:nvSpPr>
        <p:spPr>
          <a:xfrm>
            <a:off x="0" y="304800"/>
            <a:ext cx="12192000" cy="75630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Click to edit Master title style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59ABC9-25CC-4F3A-A72F-B71319D60494}"/>
              </a:ext>
            </a:extLst>
          </p:cNvPr>
          <p:cNvSpPr txBox="1">
            <a:spLocks/>
          </p:cNvSpPr>
          <p:nvPr userDrawn="1"/>
        </p:nvSpPr>
        <p:spPr>
          <a:xfrm>
            <a:off x="6891338" y="1309688"/>
            <a:ext cx="4704461" cy="45323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274320" tIns="18288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690563" marR="0" lvl="1" indent="-346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1027113" marR="0" lvl="2" indent="-3365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62BCDF-8EBC-429A-BD5B-707D15BE4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C2FFE2-58AC-4EDC-AA50-71FF5833C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4A5D7-8650-46AF-BCA7-C8111D4D8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60918A-D27A-4039-B21F-90AAEBE3C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50" y="1706523"/>
            <a:ext cx="2838017" cy="181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AD995D-5BFD-4E92-B376-04A2E7F6F4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8835" y="1709141"/>
            <a:ext cx="2780217" cy="1808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97246C3-7FD2-4613-A865-AEF8FE9156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450" y="3655902"/>
            <a:ext cx="2855182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6335DF2C-36C8-47EF-AD7F-0998FB182D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8835" y="3655902"/>
            <a:ext cx="2780217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0B8007-D301-4228-ABE3-F115EB1B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E337D15-D61E-4AD9-A1D0-184722F0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706523"/>
            <a:ext cx="5036297" cy="40092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94728-8459-4DF7-B324-6E6E6B5B8A8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00748-A7D6-4C6C-937D-39F53A5F4A1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0A85FEC-4273-49C7-A80C-B890E87D3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74E02D9-BF39-4400-84A2-61597E4D0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87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2B993D-0653-4115-88CA-893D7DDAC03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660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1120-5948-4776-9306-4173949B7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D7032B-C86A-4569-AC53-CA11A550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853065"/>
            <a:ext cx="9073311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9517447-1211-493A-A312-ADEED5D7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706" y="2901696"/>
            <a:ext cx="10986588" cy="1978648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30331-C43D-4D53-8D6B-D775DA4001C2}"/>
              </a:ext>
            </a:extLst>
          </p:cNvPr>
          <p:cNvCxnSpPr>
            <a:cxnSpLocks/>
          </p:cNvCxnSpPr>
          <p:nvPr userDrawn="1"/>
        </p:nvCxnSpPr>
        <p:spPr>
          <a:xfrm>
            <a:off x="607076" y="263889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1FEF1D-D691-4EEF-AB35-987B08847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409CCF-7CEE-4289-965E-884CE7021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5FAB5E-363D-4F14-8D23-33C79967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53" y="853065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1120-5948-4776-9306-4173949B7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6DF0A4B-30E2-46BE-8CF1-8EF38BD2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267" y="853065"/>
            <a:ext cx="7289104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66D632-F22A-47A5-AFE7-9D150A4A55A8}"/>
              </a:ext>
            </a:extLst>
          </p:cNvPr>
          <p:cNvCxnSpPr>
            <a:cxnSpLocks/>
          </p:cNvCxnSpPr>
          <p:nvPr userDrawn="1"/>
        </p:nvCxnSpPr>
        <p:spPr>
          <a:xfrm>
            <a:off x="4469393" y="263889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85E7D76-6224-4445-9AAE-5BECB8D4EA10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9B0B0-B690-44C8-B8BA-A90B2543A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2" y="1294921"/>
            <a:ext cx="2083492" cy="73747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5AA60B-3EF3-4938-9C22-72D1D9828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9392" y="2901695"/>
            <a:ext cx="7119901" cy="2320533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62909F1-437B-4A0E-A50E-1C30DD460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69392" y="6395158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DFA190D-1C11-44AB-9CB6-FDB64DD3177D}"/>
              </a:ext>
            </a:extLst>
          </p:cNvPr>
          <p:cNvSpPr txBox="1">
            <a:spLocks/>
          </p:cNvSpPr>
          <p:nvPr userDrawn="1"/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80012F1-3A98-4182-BFBF-2459D6932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8896" y="6395159"/>
            <a:ext cx="534567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03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FEA142-620E-4581-AF81-DFFFBC34B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1" y="1696345"/>
            <a:ext cx="6127456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33A90-F09C-4674-A280-19C00FEA6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647" y="3744976"/>
            <a:ext cx="6141395" cy="987902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DD823D-8F12-42A5-8B4C-021499E9C2D8}"/>
              </a:ext>
            </a:extLst>
          </p:cNvPr>
          <p:cNvCxnSpPr>
            <a:cxnSpLocks/>
          </p:cNvCxnSpPr>
          <p:nvPr userDrawn="1"/>
        </p:nvCxnSpPr>
        <p:spPr>
          <a:xfrm>
            <a:off x="490018" y="348217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DF6086-E0BA-4617-9A6B-9E6C9A436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3109" y="746235"/>
            <a:ext cx="4114800" cy="52120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F11738-82AD-4000-B22D-C589EC3CB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44" y="7903982"/>
            <a:ext cx="1387198" cy="49101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5EC38F6-9848-4118-ADBA-DC6CF905B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D7D8E72-C0DA-4B36-A71F-FF022FB7A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94B485-853E-40DF-A8D8-BCFBC2B7C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5D54CB-198E-4C53-9D12-8DF8D9742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8" y="7903982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7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296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71D46BD-BA5D-4011-AFE3-993048DCCF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6836"/>
            <a:ext cx="2026115" cy="51759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CC3EBB7-1881-49AA-BA8B-27693EC70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23925"/>
            <a:ext cx="2026115" cy="5105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5390" y="4630776"/>
            <a:ext cx="2041101" cy="5036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4499" y="4632079"/>
            <a:ext cx="2041101" cy="50234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8" y="530729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36B240F-5327-482E-B9A4-37E20252D8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7299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669688B-C9E2-466B-8D2E-55AD6ECC6E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7299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5390" y="5307299"/>
            <a:ext cx="2058435" cy="37439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84499" y="5307299"/>
            <a:ext cx="2041101" cy="3651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7CD5-EBFA-47EB-9DE4-1D013D7B382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 userDrawn="1"/>
        </p:nvCxnSpPr>
        <p:spPr>
          <a:xfrm>
            <a:off x="612947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79270B87-2F2B-433F-98B8-5C820032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E887F0A-3FA0-4B50-A3E1-2BFF5CAC8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F2BF6DA3-9DC1-442E-AAAE-B1789EC19F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076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22E07B-63D9-4610-A23E-0769BB40283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10032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BDF0DB19-A018-444B-9B50-560C9B5CE1B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06330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DCED375A-8E5A-4862-A7D4-744EBDA3E8C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202628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E2C30427-226C-4B32-A719-386E9467FE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405584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E0C92A-B547-4F74-BBC7-B17754EA00F7}"/>
              </a:ext>
            </a:extLst>
          </p:cNvPr>
          <p:cNvCxnSpPr>
            <a:cxnSpLocks/>
          </p:cNvCxnSpPr>
          <p:nvPr userDrawn="1"/>
        </p:nvCxnSpPr>
        <p:spPr>
          <a:xfrm>
            <a:off x="2810032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3A7CBB-A49D-4C4D-A4CB-387FD3AD068E}"/>
              </a:ext>
            </a:extLst>
          </p:cNvPr>
          <p:cNvCxnSpPr>
            <a:cxnSpLocks/>
          </p:cNvCxnSpPr>
          <p:nvPr userDrawn="1"/>
        </p:nvCxnSpPr>
        <p:spPr>
          <a:xfrm>
            <a:off x="5006330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9E5BB55-DA5B-4E93-8BB1-A16BDC6D3F1A}"/>
              </a:ext>
            </a:extLst>
          </p:cNvPr>
          <p:cNvCxnSpPr>
            <a:cxnSpLocks/>
          </p:cNvCxnSpPr>
          <p:nvPr userDrawn="1"/>
        </p:nvCxnSpPr>
        <p:spPr>
          <a:xfrm>
            <a:off x="7185390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5A21F18-8AE6-4EAA-8E50-53BC57EB8DCE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470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86150" y="3928316"/>
            <a:ext cx="3200400" cy="77544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 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82444" y="3928316"/>
            <a:ext cx="3200400" cy="77343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86150" y="4973177"/>
            <a:ext cx="3200400" cy="10197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82443" y="4973177"/>
            <a:ext cx="3200399" cy="10197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678464"/>
            <a:ext cx="3654250" cy="352610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12B3627-EC44-4A8E-9019-D2454A942876}"/>
              </a:ext>
            </a:extLst>
          </p:cNvPr>
          <p:cNvCxnSpPr>
            <a:cxnSpLocks/>
          </p:cNvCxnSpPr>
          <p:nvPr userDrawn="1"/>
        </p:nvCxnSpPr>
        <p:spPr>
          <a:xfrm>
            <a:off x="4886150" y="4833387"/>
            <a:ext cx="55161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5DD255-15DE-4FF6-BF81-B4A4E2AC14D6}"/>
              </a:ext>
            </a:extLst>
          </p:cNvPr>
          <p:cNvCxnSpPr>
            <a:cxnSpLocks/>
          </p:cNvCxnSpPr>
          <p:nvPr userDrawn="1"/>
        </p:nvCxnSpPr>
        <p:spPr>
          <a:xfrm>
            <a:off x="8382444" y="4833387"/>
            <a:ext cx="52809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431603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DCED375A-8E5A-4862-A7D4-744EBDA3E8C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86150" y="609234"/>
            <a:ext cx="3200400" cy="3200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E2C30427-226C-4B32-A719-386E9467FE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382444" y="609234"/>
            <a:ext cx="3200400" cy="3200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05F3E898-37EC-497E-A45A-2281ED72701A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FB118C3D-855D-4D32-A2AD-054F84D0A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3F7F8D20-8A51-43B1-920D-FCFDFFFA1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4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F70EF0F-B9D9-4DF4-81C6-270305FA0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2" y="2073244"/>
            <a:ext cx="3513164" cy="1823717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D15C40-CD29-4F90-BCBB-0FED220B5333}"/>
              </a:ext>
            </a:extLst>
          </p:cNvPr>
          <p:cNvCxnSpPr>
            <a:cxnSpLocks/>
          </p:cNvCxnSpPr>
          <p:nvPr userDrawn="1"/>
        </p:nvCxnSpPr>
        <p:spPr>
          <a:xfrm>
            <a:off x="490018" y="4061599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EB9805A-1166-408D-B5BF-F195BCEA2BB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90019" y="4369428"/>
            <a:ext cx="3513165" cy="1306073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33F920-C3FC-4566-9CB7-AACF5F24C8C0}"/>
              </a:ext>
            </a:extLst>
          </p:cNvPr>
          <p:cNvSpPr/>
          <p:nvPr userDrawn="1"/>
        </p:nvSpPr>
        <p:spPr>
          <a:xfrm>
            <a:off x="0" y="0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73D5AA3-A9A8-4BAC-9025-F39ED933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6A1A364-4336-482C-B6FB-587A7E778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5DB05A5F-29E6-4E93-82FF-F3231DA1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91C511C-ED19-4E40-AA17-6C188C5BA3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2636" y="686798"/>
            <a:ext cx="3513163" cy="4450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7EBF2FF-4036-4989-B13D-F1FF7E6789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9621" y="686797"/>
            <a:ext cx="3513163" cy="4450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C7DC6D-6507-476B-8951-BAEA9FD931E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082636" y="5549779"/>
            <a:ext cx="3513165" cy="75245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BA50591-0469-4263-BC6C-DD579EF1077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69619" y="5549779"/>
            <a:ext cx="3513165" cy="752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CA833B-F34D-4E25-8D1D-23CDC439E605}"/>
              </a:ext>
            </a:extLst>
          </p:cNvPr>
          <p:cNvCxnSpPr>
            <a:cxnSpLocks/>
          </p:cNvCxnSpPr>
          <p:nvPr userDrawn="1"/>
        </p:nvCxnSpPr>
        <p:spPr>
          <a:xfrm>
            <a:off x="4269619" y="5286211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C01586-3055-4D51-B41E-DFA92DE4CC40}"/>
              </a:ext>
            </a:extLst>
          </p:cNvPr>
          <p:cNvCxnSpPr>
            <a:cxnSpLocks/>
          </p:cNvCxnSpPr>
          <p:nvPr userDrawn="1"/>
        </p:nvCxnSpPr>
        <p:spPr>
          <a:xfrm>
            <a:off x="8082636" y="5286720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33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50" y="7391976"/>
            <a:ext cx="1387198" cy="4910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728785-C388-4C00-83BC-A073C252152A}"/>
              </a:ext>
            </a:extLst>
          </p:cNvPr>
          <p:cNvGrpSpPr/>
          <p:nvPr userDrawn="1"/>
        </p:nvGrpSpPr>
        <p:grpSpPr>
          <a:xfrm>
            <a:off x="599344" y="1600442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30541-BB29-44C7-8C34-5246CCD17F0D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E7B4E4-4FAA-42B9-AC48-68B4D2DFD329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6A3A05D-C3A9-47B3-AC94-AA1FFDA5920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DEE120-8AA9-485A-84B7-FF4D4F642F3B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9BD97-BDA8-4C88-B301-C75B05EF22B9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862B7BBD-7A2A-4F59-A485-D96941CEBC80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83A9-85FB-46AD-B1A2-A2160AB7BCC9}"/>
              </a:ext>
            </a:extLst>
          </p:cNvPr>
          <p:cNvGrpSpPr/>
          <p:nvPr userDrawn="1"/>
        </p:nvGrpSpPr>
        <p:grpSpPr>
          <a:xfrm rot="10800000">
            <a:off x="10851388" y="4754878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59AA71-51A4-4948-B73F-4B0622DD3EBB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073D71-1EEF-46E5-BC23-4905C0117B5C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E59E8C24-2002-4360-9C9A-F6793A62BDC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355764-D66A-46C3-8938-3BEC5D985095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E50EC5-70A1-4D20-8BFD-5B345F7CD7AD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896BFEE-20C4-4A51-BDC5-87935FD81768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55C277F-65A1-4AB9-82C2-E030140140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1438" y="5401812"/>
            <a:ext cx="6392863" cy="295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87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39" y="7303240"/>
            <a:ext cx="1387198" cy="4910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728785-C388-4C00-83BC-A073C252152A}"/>
              </a:ext>
            </a:extLst>
          </p:cNvPr>
          <p:cNvGrpSpPr/>
          <p:nvPr userDrawn="1"/>
        </p:nvGrpSpPr>
        <p:grpSpPr>
          <a:xfrm>
            <a:off x="599344" y="1600442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30541-BB29-44C7-8C34-5246CCD17F0D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E7B4E4-4FAA-42B9-AC48-68B4D2DFD329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6A3A05D-C3A9-47B3-AC94-AA1FFDA5920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DEE120-8AA9-485A-84B7-FF4D4F642F3B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9BD97-BDA8-4C88-B301-C75B05EF22B9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862B7BBD-7A2A-4F59-A485-D96941CEBC80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83A9-85FB-46AD-B1A2-A2160AB7BCC9}"/>
              </a:ext>
            </a:extLst>
          </p:cNvPr>
          <p:cNvGrpSpPr/>
          <p:nvPr userDrawn="1"/>
        </p:nvGrpSpPr>
        <p:grpSpPr>
          <a:xfrm rot="10800000">
            <a:off x="10851388" y="4754878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59AA71-51A4-4948-B73F-4B0622DD3EBB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073D71-1EEF-46E5-BC23-4905C0117B5C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E59E8C24-2002-4360-9C9A-F6793A62BDC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355764-D66A-46C3-8938-3BEC5D985095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E50EC5-70A1-4D20-8BFD-5B345F7CD7AD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896BFEE-20C4-4A51-BDC5-87935FD81768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55C277F-65A1-4AB9-82C2-E030140140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1438" y="5401812"/>
            <a:ext cx="6392863" cy="295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35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96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7BC0DE-E513-464C-BA69-4760633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75" y="2443318"/>
            <a:ext cx="3473909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4080E9-9235-48EE-928E-CE81E1B8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4E2D13C-63E6-4BFC-A256-4CD02AD216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82272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0616BC6-0E70-46E1-B6E1-0FD8A6B2F5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3F3F2-2E0A-476A-8236-80B50FE34AF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45A28-4CB7-4FA6-B988-385C5A72E5C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11DBFD4-1F94-4CAA-9E05-60C4A0DCBF8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443318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2064DA-5599-45FE-8DF7-C548CF95D86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443317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66C2C9A-C461-4959-873F-15427D6C9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D3A6F53-EB9A-4547-A3D5-B578763CC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7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06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Red_w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EA6C01C4-3016-49D6-A057-F2C2065BE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16BA0-7AE4-4781-906F-EC1B94355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736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Red_w to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0">
            <a:extLst>
              <a:ext uri="{FF2B5EF4-FFF2-40B4-BE49-F238E27FC236}">
                <a16:creationId xmlns:a16="http://schemas.microsoft.com/office/drawing/2014/main" id="{3840F217-55C2-48A8-8F15-D557FF8DE1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37E6E04-44D9-42D0-AB84-4F27B58524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119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ay_w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96B8D-DD4F-4078-A14B-F641099F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A494CEF-4F31-4B6A-B138-A080615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31B3B-89B2-45A0-B22C-C8D0869637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0244084-DE58-4E86-9BC4-BC62C8DA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BF8D44D-9AEA-40CC-8EA0-E6DBB916EF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85BD4A-8296-4553-8269-86F56543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039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ay_w top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96B8D-DD4F-4078-A14B-F641099F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A494CEF-4F31-4B6A-B138-A080615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31B3B-89B2-45A0-B22C-C8D0869637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0244084-DE58-4E86-9BC4-BC62C8DA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E12820-8F2F-4B5E-B8D6-8141FD018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8B3169-18DD-4B7B-904F-B75C4535C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035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Blue_w do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B9B2110-6409-4969-AF9E-6974A40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126DBB-20A5-44B0-83CB-32D52E02F1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BFA853-3881-43B1-9040-1317D8BE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26B4EE3-3D8A-4662-A796-1EAA31FDD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60EA064-6291-4462-A845-0D800863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1F79B0BE-1B53-46F2-8D56-F6C5EBA732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5A0674-1A35-4236-AD33-E1B1967C2714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E96454C-FFAF-4A59-92AC-3950F308AB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BA8246-CCF2-4272-A254-223922A99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635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Blue_w top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B9B2110-6409-4969-AF9E-6974A40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126DBB-20A5-44B0-83CB-32D52E02F1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BFA853-3881-43B1-9040-1317D8BE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9A2DCB3-42C9-4824-8081-EA310AF6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D87CB12-A10E-429D-AA26-3AEF51CDC2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36C43A-78B2-4A42-A09E-46E1A9A987B7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E82E7A3-DED2-4B10-9588-C0654D157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3" name="Graphic 10">
            <a:extLst>
              <a:ext uri="{FF2B5EF4-FFF2-40B4-BE49-F238E27FC236}">
                <a16:creationId xmlns:a16="http://schemas.microsoft.com/office/drawing/2014/main" id="{33B48344-7B1B-4B74-959D-59C79C619A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B41213-8B29-4C16-93D9-E6CD5C9DF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741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een_ w d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0BB02F1-92F1-4F6E-83DD-3A04E7369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439A8F-78CB-4100-AE30-922042403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487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een_w top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id="{E62E0AE5-6182-42FA-8A45-A74D410E1D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93F865-25CE-4569-9A43-9BF898DD5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22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_Green_ w dots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0BB02F1-92F1-4F6E-83DD-3A04E7369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439A8F-78CB-4100-AE30-922042403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21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296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71D46BD-BA5D-4011-AFE3-993048DCCF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6836"/>
            <a:ext cx="2026115" cy="51759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CC3EBB7-1881-49AA-BA8B-27693EC70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23925"/>
            <a:ext cx="2026115" cy="5105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5390" y="4630776"/>
            <a:ext cx="2041101" cy="5036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4499" y="4632079"/>
            <a:ext cx="2041101" cy="50234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8" y="530729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36B240F-5327-482E-B9A4-37E20252D8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7299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669688B-C9E2-466B-8D2E-55AD6ECC6E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7299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5390" y="5307299"/>
            <a:ext cx="2058435" cy="37439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84499" y="5307299"/>
            <a:ext cx="2041101" cy="3651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7B163F4-3819-4D62-B446-9F08A1F6D48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2800342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800F278-12E9-4207-A690-0F065755FE33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999451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9C8D1DE-B66F-4DCB-B840-321B874C4306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90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56C8CF5-8A40-430D-B85B-A90081FF16BD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384499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7CD5-EBFA-47EB-9DE4-1D013D7B382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 userDrawn="1"/>
        </p:nvCxnSpPr>
        <p:spPr>
          <a:xfrm>
            <a:off x="612947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79270B87-2F2B-433F-98B8-5C820032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E887F0A-3FA0-4B50-A3E1-2BFF5CAC8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E08125-DD85-450E-B018-9EDBB8F6F9BD}"/>
              </a:ext>
            </a:extLst>
          </p:cNvPr>
          <p:cNvCxnSpPr>
            <a:cxnSpLocks/>
          </p:cNvCxnSpPr>
          <p:nvPr userDrawn="1"/>
        </p:nvCxnSpPr>
        <p:spPr>
          <a:xfrm>
            <a:off x="2800342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0744B8-4394-4A74-B0AE-FE2E48F2740E}"/>
              </a:ext>
            </a:extLst>
          </p:cNvPr>
          <p:cNvCxnSpPr>
            <a:cxnSpLocks/>
          </p:cNvCxnSpPr>
          <p:nvPr userDrawn="1"/>
        </p:nvCxnSpPr>
        <p:spPr>
          <a:xfrm>
            <a:off x="4999451" y="5206964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39054-C59A-4748-84F8-9794D5C5B28E}"/>
              </a:ext>
            </a:extLst>
          </p:cNvPr>
          <p:cNvCxnSpPr>
            <a:cxnSpLocks/>
          </p:cNvCxnSpPr>
          <p:nvPr userDrawn="1"/>
        </p:nvCxnSpPr>
        <p:spPr>
          <a:xfrm>
            <a:off x="7185390" y="5206676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DF5A82A-8D81-4CB8-BD80-2122A8711438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417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_Green_w topo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id="{E62E0AE5-6182-42FA-8A45-A74D410E1D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93F865-25CE-4569-9A43-9BF898DD5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076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A89CF-A1AD-4582-8644-CE456E47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956" y="6390558"/>
            <a:ext cx="8588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6E96F-09E3-4C69-A357-7DFA2CE4F65F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198C5A-D9F5-42CC-8CC1-DFF9B23C8D9B}"/>
              </a:ext>
            </a:extLst>
          </p:cNvPr>
          <p:cNvCxnSpPr>
            <a:cxnSpLocks/>
          </p:cNvCxnSpPr>
          <p:nvPr userDrawn="1"/>
        </p:nvCxnSpPr>
        <p:spPr>
          <a:xfrm>
            <a:off x="4911028" y="3898135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E39C08-848B-4C44-9F99-C2E6279A4CEC}"/>
              </a:ext>
            </a:extLst>
          </p:cNvPr>
          <p:cNvSpPr txBox="1">
            <a:spLocks/>
          </p:cNvSpPr>
          <p:nvPr userDrawn="1"/>
        </p:nvSpPr>
        <p:spPr>
          <a:xfrm>
            <a:off x="4879973" y="4218248"/>
            <a:ext cx="6440230" cy="48846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Tx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4488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tx2"/>
                </a:solidFill>
              </a:rPr>
              <a:t>www.tooledesign.com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E0BAC-9E16-4839-A8D0-9E34D3845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16" y="7432198"/>
            <a:ext cx="2083492" cy="73747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EECECC-AD2C-4F0D-A66B-BBA398522FA5}"/>
              </a:ext>
            </a:extLst>
          </p:cNvPr>
          <p:cNvSpPr txBox="1">
            <a:spLocks/>
          </p:cNvSpPr>
          <p:nvPr userDrawn="1"/>
        </p:nvSpPr>
        <p:spPr>
          <a:xfrm>
            <a:off x="4852578" y="2508071"/>
            <a:ext cx="6440230" cy="1204167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20257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DB76A-BAB0-25DE-898D-B95ABA6E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E812F-D2BB-F431-021A-6191A4DA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94EEF-4BD8-63BB-FB5B-ED10DF14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F725-2F45-4336-9E2E-AB0BCDB2C1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34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6868-9FCA-4969-8D05-F3CD1690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115E6-1526-4237-BA17-09BF411A4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94CDE56-F821-4098-8008-7C8568968E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268CF-E4FB-4BE7-8B44-DB2E0DBE807C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37AC37-D21E-4582-9997-DFBD2E10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603F26-5FC7-48F3-A1BE-6B1ADEB80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39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780A8-87C4-4616-BD3A-82B01B05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06523"/>
            <a:ext cx="5398199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99B8A-CE8E-4759-9039-E6A580E7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D167BD-3694-415F-8B25-EAF59F04B8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3"/>
            <a:ext cx="5239512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D6102-F38A-43BB-8C8D-BAEE48780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B249ED-F0D0-4BF3-9A98-84194911FC6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1A66CC-BD74-4D39-B32A-8C3DC7543D2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293F905-F328-44A4-9EC1-283BD460A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91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8" y="1692553"/>
            <a:ext cx="3094894" cy="1685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8567" y="1692553"/>
            <a:ext cx="4511710" cy="3533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B912B6-A899-4740-8DF9-8DA3538D8F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48" y="3521908"/>
            <a:ext cx="3094894" cy="1704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FBBAF9EF-C444-4E4C-A58E-5D6B560A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21002" y="1692553"/>
            <a:ext cx="3079828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6E1DB95-13AE-4CD0-8DDA-6C9C2FAD4C1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1002" y="3521908"/>
            <a:ext cx="3067820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DD28-517F-4CB4-AB08-4906622ADA1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B502A5-0523-4470-8848-6A121624071E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860016A-25D6-418E-ABCD-74257F58B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0824B1E-43BC-4EDD-B6BE-9D98A1FFF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9" y="746235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2349" y="746234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31749" y="746235"/>
            <a:ext cx="3566160" cy="447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DD28-517F-4CB4-AB08-4906622ADA1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E3D8868-0B7B-4387-B215-E85F58F78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3BA8020-7324-4607-ABED-0AA838602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6868-9FCA-4969-8D05-F3CD1690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115E6-1526-4237-BA17-09BF411A4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94CDE56-F821-4098-8008-7C8568968E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268CF-E4FB-4BE7-8B44-DB2E0DBE807C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37AC37-D21E-4582-9997-DFBD2E10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603F26-5FC7-48F3-A1BE-6B1ADEB80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0374CB-812A-4DA9-A7FD-31500F59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99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900D12-D8BC-49F4-90AF-AE8A68A8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325" y="0"/>
            <a:ext cx="4979350" cy="6857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D918054-A5E2-42B7-8790-00467BCCE34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3125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7064654-A1C4-4520-9B0B-652E5A2838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65574F-5896-4F1B-AE74-52CE239D6B1E}"/>
              </a:ext>
            </a:extLst>
          </p:cNvPr>
          <p:cNvCxnSpPr>
            <a:cxnSpLocks/>
          </p:cNvCxnSpPr>
          <p:nvPr userDrawn="1"/>
        </p:nvCxnSpPr>
        <p:spPr>
          <a:xfrm>
            <a:off x="534212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1C2742-4B9E-4EFB-916D-45BF8749F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1252" y="6387834"/>
            <a:ext cx="5209815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67759-DAF1-4BB5-AB7C-344D4ABD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87833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6C33BC6-50DD-4698-8032-EBFE86533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95E2C-546A-447A-8C7D-87DB30A6CA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7340901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0" r:id="rId2"/>
    <p:sldLayoutId id="2147483813" r:id="rId3"/>
    <p:sldLayoutId id="2147483816" r:id="rId4"/>
    <p:sldLayoutId id="2147483819" r:id="rId5"/>
    <p:sldLayoutId id="2147483822" r:id="rId6"/>
    <p:sldLayoutId id="2147483825" r:id="rId7"/>
    <p:sldLayoutId id="2147483828" r:id="rId8"/>
    <p:sldLayoutId id="2147483908" r:id="rId9"/>
    <p:sldLayoutId id="2147483834" r:id="rId10"/>
    <p:sldLayoutId id="2147483835" r:id="rId11"/>
    <p:sldLayoutId id="2147483836" r:id="rId12"/>
    <p:sldLayoutId id="2147483837" r:id="rId13"/>
    <p:sldLayoutId id="2147483914" r:id="rId14"/>
    <p:sldLayoutId id="2147483915" r:id="rId15"/>
    <p:sldLayoutId id="2147483917" r:id="rId16"/>
    <p:sldLayoutId id="214748392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40121-A6C8-4697-B027-598E25D21E9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7118959"/>
            <a:ext cx="1387198" cy="491016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B0EC4F9-75D1-48ED-919F-3E04B970D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B676E54-791E-4ADE-AA1D-E49EBFAEA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909" r:id="rId9"/>
    <p:sldLayoutId id="2147483891" r:id="rId10"/>
    <p:sldLayoutId id="2147483892" r:id="rId11"/>
    <p:sldLayoutId id="2147483893" r:id="rId12"/>
    <p:sldLayoutId id="214748389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4D183AB-9DD1-4029-AFAE-603C7631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4AF686-9014-4724-A3EA-4C48E05D5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B5C10A-3C26-4B19-86F2-0111525FA23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7" y="6446520"/>
            <a:ext cx="685800" cy="24274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FC5E49-5D78-446E-81D4-74325D7CD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0E5ECA-37C9-432C-AFDE-516EB502F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D03954-8AB8-4F6D-97B5-863948BA0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77" r:id="rId2"/>
    <p:sldLayoutId id="2147483878" r:id="rId3"/>
    <p:sldLayoutId id="2147483906" r:id="rId4"/>
    <p:sldLayoutId id="2147483907" r:id="rId5"/>
    <p:sldLayoutId id="2147483905" r:id="rId6"/>
    <p:sldLayoutId id="2147483895" r:id="rId7"/>
    <p:sldLayoutId id="2147483896" r:id="rId8"/>
    <p:sldLayoutId id="2147483897" r:id="rId9"/>
    <p:sldLayoutId id="2147483898" r:id="rId10"/>
    <p:sldLayoutId id="2147483869" r:id="rId11"/>
    <p:sldLayoutId id="2147483899" r:id="rId12"/>
    <p:sldLayoutId id="2147483868" r:id="rId13"/>
    <p:sldLayoutId id="2147483900" r:id="rId14"/>
    <p:sldLayoutId id="2147483870" r:id="rId15"/>
    <p:sldLayoutId id="2147483901" r:id="rId16"/>
    <p:sldLayoutId id="2147483871" r:id="rId17"/>
    <p:sldLayoutId id="2147483902" r:id="rId18"/>
    <p:sldLayoutId id="2147483911" r:id="rId19"/>
    <p:sldLayoutId id="2147483910" r:id="rId20"/>
    <p:sldLayoutId id="2147483876" r:id="rId21"/>
    <p:sldLayoutId id="2147483916" r:id="rId22"/>
    <p:sldLayoutId id="2147483921" r:id="rId23"/>
    <p:sldLayoutId id="2147483923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stcog.org/transportation/traffic-calming-and-complete-streets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wilson@westcog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.png"/><Relationship Id="rId4" Type="http://schemas.openxmlformats.org/officeDocument/2006/relationships/hyperlink" Target="mailto:clong@tooledesig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sv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2B178-E332-4EB2-8289-CA6CBF7C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92" y="823118"/>
            <a:ext cx="6127456" cy="2356274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WESTERN CONNECTICUT COUNCIL OF GOVERNMENTS</a:t>
            </a:r>
            <a:br>
              <a:rPr lang="en-US" sz="1800" dirty="0"/>
            </a:br>
            <a:br>
              <a:rPr lang="en-US" sz="1100" dirty="0"/>
            </a:br>
            <a:r>
              <a:rPr lang="en-US" dirty="0"/>
              <a:t>Traffic Calming and Complete Streets Best Practices Toolbox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58F57-125D-4AB5-9CB6-4C9F8F6F0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647" y="3744975"/>
            <a:ext cx="6245353" cy="1140919"/>
          </a:xfrm>
        </p:spPr>
        <p:txBody>
          <a:bodyPr>
            <a:normAutofit/>
          </a:bodyPr>
          <a:lstStyle/>
          <a:p>
            <a:r>
              <a:rPr lang="en-US" sz="2400" dirty="0" err="1"/>
              <a:t>WestCOG</a:t>
            </a:r>
            <a:r>
              <a:rPr lang="en-US" sz="2400" dirty="0"/>
              <a:t> Board Meeting</a:t>
            </a:r>
          </a:p>
          <a:p>
            <a:r>
              <a:rPr lang="en-US" sz="2400" dirty="0"/>
              <a:t>February 19,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B279F9-77D3-03ED-C099-A95DB1FC70F7}"/>
              </a:ext>
            </a:extLst>
          </p:cNvPr>
          <p:cNvSpPr/>
          <p:nvPr/>
        </p:nvSpPr>
        <p:spPr>
          <a:xfrm>
            <a:off x="0" y="5225143"/>
            <a:ext cx="12192000" cy="163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64502-6172-D10A-0004-CEB72B235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50" y="6192045"/>
            <a:ext cx="1086705" cy="3846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FA001-3EED-693A-05B9-4A6CFE17B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893" y="5920795"/>
            <a:ext cx="1536108" cy="787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CA92E7-78EF-2708-D3EB-84C1856879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81225D-0C7D-DD22-8CBD-12C21822E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0BB2BF-A3BB-8A91-E1FF-0FA3AD18B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402" y="411559"/>
            <a:ext cx="4657889" cy="6034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90A4F-184A-F30C-80C1-C8DBFD60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F5FEC3-D49F-7005-103A-93C33042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Focus Groups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F8CC0F-F2E4-83F9-7F04-2DDDCFEE79F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3"/>
            <a:ext cx="6722349" cy="4901960"/>
          </a:xfrm>
        </p:spPr>
        <p:txBody>
          <a:bodyPr>
            <a:normAutofit/>
          </a:bodyPr>
          <a:lstStyle/>
          <a:p>
            <a:r>
              <a:rPr lang="en-US" dirty="0"/>
              <a:t>Key insights:</a:t>
            </a:r>
          </a:p>
          <a:p>
            <a:pPr lvl="1"/>
            <a:r>
              <a:rPr lang="en-US" dirty="0"/>
              <a:t>Challenges with rerouting onto local roads</a:t>
            </a:r>
          </a:p>
          <a:p>
            <a:pPr lvl="1"/>
            <a:r>
              <a:rPr lang="en-US" dirty="0"/>
              <a:t>Constraints with legacy networks</a:t>
            </a:r>
          </a:p>
          <a:p>
            <a:pPr lvl="1"/>
            <a:r>
              <a:rPr lang="en-US" dirty="0"/>
              <a:t>Preference for raised crosswalks</a:t>
            </a:r>
          </a:p>
          <a:p>
            <a:pPr lvl="1"/>
            <a:r>
              <a:rPr lang="en-US" dirty="0"/>
              <a:t>Coordinating tools with development</a:t>
            </a:r>
          </a:p>
          <a:p>
            <a:pPr lvl="1"/>
            <a:r>
              <a:rPr lang="en-US" dirty="0"/>
              <a:t>Support education &amp; enforcement tools</a:t>
            </a:r>
          </a:p>
          <a:p>
            <a:pPr lvl="2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2E4BDB0-A226-BFB5-4EEB-B8101A33E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 bwMode="auto">
          <a:xfrm>
            <a:off x="7453910" y="417858"/>
            <a:ext cx="4537121" cy="602228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91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8E283-C203-D93F-8771-B106B55DF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AFC62D-DCDC-FF33-2862-00C5992E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Public Workshop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5F7811-1A5A-9D76-9344-2E09CABE104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3"/>
            <a:ext cx="6232352" cy="4901960"/>
          </a:xfrm>
        </p:spPr>
        <p:txBody>
          <a:bodyPr>
            <a:normAutofit/>
          </a:bodyPr>
          <a:lstStyle/>
          <a:p>
            <a:r>
              <a:rPr lang="en-US" dirty="0"/>
              <a:t>December 9, 2025</a:t>
            </a:r>
          </a:p>
          <a:p>
            <a:r>
              <a:rPr lang="en-US" dirty="0"/>
              <a:t>Approximately 25 participants from various </a:t>
            </a:r>
            <a:r>
              <a:rPr lang="en-US" dirty="0" err="1"/>
              <a:t>WestCOG</a:t>
            </a:r>
            <a:r>
              <a:rPr lang="en-US" dirty="0"/>
              <a:t> municipalities</a:t>
            </a:r>
          </a:p>
          <a:p>
            <a:r>
              <a:rPr lang="en-US" dirty="0"/>
              <a:t>Feedback on draft toolbox (general), specific tools, and </a:t>
            </a:r>
            <a:br>
              <a:rPr lang="en-US" dirty="0"/>
            </a:br>
            <a:r>
              <a:rPr lang="en-US" dirty="0"/>
              <a:t>the elements referenced </a:t>
            </a:r>
            <a:br>
              <a:rPr lang="en-US" dirty="0"/>
            </a:br>
            <a:r>
              <a:rPr lang="en-US" dirty="0"/>
              <a:t>(e.g., suitability and resources)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ED9C3-CE06-9A96-8A14-F572AC6F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97" y="176212"/>
            <a:ext cx="4636090" cy="6505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8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36AD-25B0-C84A-B4F8-9B0CC57FE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24DD86-74A6-1207-6C8D-A345FE15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What’s in the Toolbox?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C95D40-715E-3B56-8C8B-A2B44671DC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2"/>
            <a:ext cx="6616448" cy="4642613"/>
          </a:xfrm>
        </p:spPr>
        <p:txBody>
          <a:bodyPr>
            <a:normAutofit/>
          </a:bodyPr>
          <a:lstStyle/>
          <a:p>
            <a:r>
              <a:rPr lang="en-US" dirty="0"/>
              <a:t>Things You Can Do To A Street</a:t>
            </a:r>
          </a:p>
          <a:p>
            <a:pPr lvl="1"/>
            <a:r>
              <a:rPr lang="en-US" dirty="0"/>
              <a:t>Physical changes to the right-of-way and traffic control devices such as lane reconfigurations, curb changes, automated enforcement, etc.</a:t>
            </a:r>
          </a:p>
          <a:p>
            <a:r>
              <a:rPr lang="en-US" dirty="0"/>
              <a:t>Things You Can Do Beyond A Street</a:t>
            </a:r>
          </a:p>
          <a:p>
            <a:pPr lvl="1"/>
            <a:r>
              <a:rPr lang="en-US" dirty="0"/>
              <a:t>Policies and programs such as zoning/guidelines, safety education, transit-oriented development, etc.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7660B-AD82-CD57-CE88-8AD609CD6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176" y="508864"/>
            <a:ext cx="4421971" cy="5945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28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173E-E67C-CD28-760F-28C2C94B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FA396A-119C-0F41-4C03-F26C6182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What’s in the Toolbox?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F16E0-E2CA-55EF-75F1-EA2560206067}"/>
              </a:ext>
            </a:extLst>
          </p:cNvPr>
          <p:cNvSpPr/>
          <p:nvPr/>
        </p:nvSpPr>
        <p:spPr>
          <a:xfrm>
            <a:off x="5173939" y="2626995"/>
            <a:ext cx="3011136" cy="16040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928AC28-A1C8-316F-90E5-896F56BFACFB}"/>
              </a:ext>
            </a:extLst>
          </p:cNvPr>
          <p:cNvSpPr txBox="1">
            <a:spLocks/>
          </p:cNvSpPr>
          <p:nvPr/>
        </p:nvSpPr>
        <p:spPr>
          <a:xfrm>
            <a:off x="4321178" y="2012641"/>
            <a:ext cx="6276871" cy="40092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D5E54A4-1C50-792E-FA7A-E2AAC2DD72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3647B-FCA4-DB92-EFA9-B6E8B3C226B3}"/>
              </a:ext>
            </a:extLst>
          </p:cNvPr>
          <p:cNvSpPr txBox="1">
            <a:spLocks/>
          </p:cNvSpPr>
          <p:nvPr/>
        </p:nvSpPr>
        <p:spPr>
          <a:xfrm>
            <a:off x="612776" y="1707079"/>
            <a:ext cx="5334732" cy="49014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000" dirty="0"/>
              <a:t>Special Street Types</a:t>
            </a:r>
          </a:p>
          <a:p>
            <a:pPr lvl="1"/>
            <a:r>
              <a:rPr lang="en-US" sz="3000" dirty="0"/>
              <a:t>Periodic Measures</a:t>
            </a:r>
          </a:p>
          <a:p>
            <a:pPr lvl="1"/>
            <a:r>
              <a:rPr lang="en-US" sz="3000" dirty="0"/>
              <a:t>Cross-section Changes</a:t>
            </a:r>
          </a:p>
          <a:p>
            <a:pPr lvl="1"/>
            <a:r>
              <a:rPr lang="en-US" sz="3000" dirty="0"/>
              <a:t>Traffic Control Devices</a:t>
            </a:r>
          </a:p>
          <a:p>
            <a:pPr lvl="1"/>
            <a:r>
              <a:rPr lang="en-US" sz="3000" dirty="0"/>
              <a:t>Softening the Street</a:t>
            </a:r>
          </a:p>
          <a:p>
            <a:pPr lvl="1"/>
            <a:r>
              <a:rPr lang="en-US" sz="3000" dirty="0"/>
              <a:t>Programs and Planning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AE1311-32E2-CAD0-68C2-48D6AE78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262" y="249517"/>
            <a:ext cx="4651943" cy="299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13BC8-FE16-D986-0B68-446C52FAB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262" y="3429000"/>
            <a:ext cx="4651943" cy="3014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9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5146-2844-6593-27FE-180A1F8E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879999-0A49-40DE-B97D-D4183D8A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Snapshots from the Toolbox…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D89DB6-88AF-2B64-4160-FE1F46390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690780"/>
            <a:ext cx="3545254" cy="4967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72B3F1-DB24-C2B2-5046-87E4F3BEA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255" y="1683243"/>
            <a:ext cx="3535489" cy="4967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06124F-ECC0-6939-C5D5-B252C14F5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45" y="1683243"/>
            <a:ext cx="3505394" cy="4967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692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495CF-380F-EEE9-BF3F-FF9E5ACCC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4C3FC6-32CE-616E-AB10-E289900AC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4563">
            <a:off x="9086484" y="2245218"/>
            <a:ext cx="2321095" cy="3006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AC36B-9151-99E2-74A4-F244C60E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1617">
            <a:off x="6643216" y="1545767"/>
            <a:ext cx="2459967" cy="3439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079EE-06F0-2824-3E19-EED54E06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44" y="2003206"/>
            <a:ext cx="2583926" cy="3490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58E954F-73FF-BC97-086B-960CEC43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2875E-7ADB-4580-4DB0-6355E03A0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6470">
            <a:off x="1695511" y="1838867"/>
            <a:ext cx="2750855" cy="351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025297-74BD-6A16-0DF4-57BD423E37E4}"/>
              </a:ext>
            </a:extLst>
          </p:cNvPr>
          <p:cNvSpPr txBox="1"/>
          <p:nvPr/>
        </p:nvSpPr>
        <p:spPr>
          <a:xfrm>
            <a:off x="116784" y="5733843"/>
            <a:ext cx="10982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FF0000"/>
                </a:solidFill>
              </a:rPr>
              <a:t>Learn More:</a:t>
            </a:r>
            <a:endParaRPr lang="en-US" sz="2400" b="1" dirty="0">
              <a:solidFill>
                <a:srgbClr val="FF000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800" u="sng" dirty="0">
                <a:solidFill>
                  <a:srgbClr val="3EB1C8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https://westcog.org/transportation/traffic-calming-and-complete-streets/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967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53EF3C-C003-45AD-AED1-31EE7EA9E999}"/>
              </a:ext>
            </a:extLst>
          </p:cNvPr>
          <p:cNvSpPr txBox="1">
            <a:spLocks/>
          </p:cNvSpPr>
          <p:nvPr/>
        </p:nvSpPr>
        <p:spPr>
          <a:xfrm>
            <a:off x="4865286" y="4262992"/>
            <a:ext cx="5005827" cy="212510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4488" indent="-3444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>
                <a:latin typeface="Arial Nova Cond Light" panose="020B0306020202020204" pitchFamily="34" charset="0"/>
              </a:rPr>
              <a:t>Questions? Contact: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i="1" dirty="0">
                <a:latin typeface="Arial Nova Cond Light" panose="020B0306020202020204" pitchFamily="34" charset="0"/>
              </a:rPr>
              <a:t>Mike Wilson </a:t>
            </a:r>
            <a:r>
              <a:rPr lang="en-US" i="1" dirty="0">
                <a:solidFill>
                  <a:schemeClr val="accent1"/>
                </a:solidFill>
                <a:latin typeface="Arial Nova Cond Light" panose="020B0306020202020204" pitchFamily="34" charset="0"/>
              </a:rPr>
              <a:t>|</a:t>
            </a:r>
            <a:r>
              <a:rPr lang="en-US" i="1" dirty="0">
                <a:latin typeface="Arial Nova Cond Light" panose="020B0306020202020204" pitchFamily="34" charset="0"/>
              </a:rPr>
              <a:t> </a:t>
            </a:r>
            <a:r>
              <a:rPr lang="en-US" i="1" dirty="0">
                <a:latin typeface="Arial Nova Cond Light" panose="020B0306020202020204" pitchFamily="34" charset="0"/>
                <a:hlinkClick r:id="rId3"/>
              </a:rPr>
              <a:t>mwilson@westcog.org</a:t>
            </a:r>
            <a:endParaRPr lang="en-US" i="1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r>
              <a:rPr lang="en-US" i="1" dirty="0">
                <a:latin typeface="Arial Nova Cond Light" panose="020B0306020202020204" pitchFamily="34" charset="0"/>
              </a:rPr>
              <a:t>Carrie Long </a:t>
            </a:r>
            <a:r>
              <a:rPr lang="en-US" i="1" dirty="0">
                <a:solidFill>
                  <a:schemeClr val="accent1"/>
                </a:solidFill>
                <a:latin typeface="Arial Nova Cond Light" panose="020B0306020202020204" pitchFamily="34" charset="0"/>
              </a:rPr>
              <a:t>|</a:t>
            </a:r>
            <a:r>
              <a:rPr lang="en-US" i="1" dirty="0">
                <a:latin typeface="Arial Nova Cond Light" panose="020B0306020202020204" pitchFamily="34" charset="0"/>
              </a:rPr>
              <a:t> </a:t>
            </a:r>
            <a:r>
              <a:rPr lang="en-US" i="1" dirty="0">
                <a:latin typeface="Arial Nova Cond Light" panose="020B0306020202020204" pitchFamily="34" charset="0"/>
                <a:hlinkClick r:id="rId4"/>
              </a:rPr>
              <a:t>clong@tooledesign.com</a:t>
            </a:r>
            <a:endParaRPr lang="en-US" i="1" dirty="0">
              <a:latin typeface="Arial Nova Cond Light" panose="020B03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7B19C-31A6-B187-05AA-33976C437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78" y="6113282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3D16E-E0DD-805A-8D19-BA9A734A9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1CCA-4FB0-8EB8-7B38-0F815A4E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8864"/>
            <a:ext cx="6260124" cy="906732"/>
          </a:xfrm>
        </p:spPr>
        <p:txBody>
          <a:bodyPr anchor="b">
            <a:normAutofit/>
          </a:bodyPr>
          <a:lstStyle/>
          <a:p>
            <a:r>
              <a:rPr lang="en-US" sz="4000" dirty="0"/>
              <a:t>Agenda</a:t>
            </a:r>
          </a:p>
        </p:txBody>
      </p:sp>
      <p:pic>
        <p:nvPicPr>
          <p:cNvPr id="7" name="Picture 2" descr="A group of people crossing the street&#10;&#10;AI-generated content may be incorrect.">
            <a:extLst>
              <a:ext uri="{FF2B5EF4-FFF2-40B4-BE49-F238E27FC236}">
                <a16:creationId xmlns:a16="http://schemas.microsoft.com/office/drawing/2014/main" id="{317C83F6-549C-6D39-D73E-150096228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8" r="4036"/>
          <a:stretch/>
        </p:blipFill>
        <p:spPr bwMode="auto">
          <a:xfrm>
            <a:off x="7031675" y="118922"/>
            <a:ext cx="4979350" cy="66201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B6C06-23F4-4427-3AD7-2A4A45FD547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6276871" cy="400929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000" dirty="0"/>
              <a:t>Project Overview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000" dirty="0"/>
              <a:t>How the Toolbox was Created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000" dirty="0"/>
              <a:t>What’s in the Toolbox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0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13315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D0212-D996-418B-1204-D30391A6B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F5BEC9-43C5-95B4-51F6-F3380EA2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393F63-0456-6450-3BA1-75D6E289960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3"/>
            <a:ext cx="6722349" cy="4009290"/>
          </a:xfrm>
        </p:spPr>
        <p:txBody>
          <a:bodyPr>
            <a:normAutofit/>
          </a:bodyPr>
          <a:lstStyle/>
          <a:p>
            <a:r>
              <a:rPr lang="en-US" dirty="0"/>
              <a:t>Provides planning precepts and design principles for local and residential roads</a:t>
            </a:r>
          </a:p>
          <a:p>
            <a:r>
              <a:rPr lang="en-US" dirty="0"/>
              <a:t>A practical “menu” of traffic calming tools to help municipalities plan, design, and implement safer streets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CC19D-2BD4-6D85-7D6D-4A6ED0523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769" y="508864"/>
            <a:ext cx="4421315" cy="5695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74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F8A1D-807A-4105-B170-447320A8B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FC46C2-6B55-5EFA-C279-7DF74CD97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58370">
            <a:off x="7907765" y="2220177"/>
            <a:ext cx="5166990" cy="3875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47C94A7-4525-480D-BD04-A984D4FB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 Overview: Steps To Date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E77CE50-BCAE-E1FC-4417-07111DEEB464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481718260"/>
              </p:ext>
            </p:extLst>
          </p:nvPr>
        </p:nvGraphicFramePr>
        <p:xfrm>
          <a:off x="612774" y="1706563"/>
          <a:ext cx="8511975" cy="4811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05F50E0C-D9EB-A494-3AAF-AA7DEC229263}"/>
              </a:ext>
            </a:extLst>
          </p:cNvPr>
          <p:cNvSpPr/>
          <p:nvPr/>
        </p:nvSpPr>
        <p:spPr>
          <a:xfrm>
            <a:off x="5173939" y="2626995"/>
            <a:ext cx="3011136" cy="16040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47AD8-89CE-1971-0117-576FCA18922A}"/>
              </a:ext>
            </a:extLst>
          </p:cNvPr>
          <p:cNvSpPr txBox="1"/>
          <p:nvPr/>
        </p:nvSpPr>
        <p:spPr>
          <a:xfrm>
            <a:off x="8658577" y="5192197"/>
            <a:ext cx="3193509" cy="10472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t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chemeClr val="tx2"/>
                </a:solidFill>
              </a:rPr>
              <a:t>Traffic Calming and Complete Streets </a:t>
            </a:r>
            <a:br>
              <a:rPr lang="en-US" sz="2000" b="1" kern="1200" dirty="0">
                <a:solidFill>
                  <a:schemeClr val="tx2"/>
                </a:solidFill>
              </a:rPr>
            </a:br>
            <a:r>
              <a:rPr lang="en-US" sz="2000" b="1" kern="1200" dirty="0">
                <a:solidFill>
                  <a:schemeClr val="tx2"/>
                </a:solidFill>
              </a:rPr>
              <a:t>Best Practices Toolbox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A44EB7-303E-034B-00E4-D61AEC095195}"/>
              </a:ext>
            </a:extLst>
          </p:cNvPr>
          <p:cNvSpPr txBox="1">
            <a:spLocks/>
          </p:cNvSpPr>
          <p:nvPr/>
        </p:nvSpPr>
        <p:spPr>
          <a:xfrm>
            <a:off x="596202" y="1706523"/>
            <a:ext cx="6276871" cy="40092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268728E1-E1CB-138F-8FCF-0440653F6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4647" y="2626220"/>
            <a:ext cx="1124679" cy="11246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F6E3B7-F2FA-E87B-F4CF-B767D2F836D8}"/>
              </a:ext>
            </a:extLst>
          </p:cNvPr>
          <p:cNvSpPr txBox="1"/>
          <p:nvPr/>
        </p:nvSpPr>
        <p:spPr>
          <a:xfrm>
            <a:off x="7533898" y="2726618"/>
            <a:ext cx="1124679" cy="461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t" anchorCtr="0">
            <a:noAutofit/>
          </a:bodyPr>
          <a:lstStyle/>
          <a:p>
            <a:pPr marL="0"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accent1"/>
                </a:solidFill>
              </a:rPr>
              <a:t>WE ARE HERE!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69B201-E7A8-D73E-0F57-12B07608C1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6076" y="6485551"/>
            <a:ext cx="614651" cy="372449"/>
          </a:xfrm>
        </p:spPr>
        <p:txBody>
          <a:bodyPr/>
          <a:lstStyle/>
          <a:p>
            <a:fld id="{CDE95EEC-9C03-4FB2-AF15-ECAA574C78B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8E0B9-3090-26A2-AB81-1CAE6A81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33F422-53A0-1930-23C7-AFFA9C2C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the Toolbox was Created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315A79-9D23-71AF-BC07-E34124C515E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7" y="1706523"/>
            <a:ext cx="6209883" cy="490196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Regional Status Quo</a:t>
            </a:r>
          </a:p>
          <a:p>
            <a:pPr lvl="1"/>
            <a:r>
              <a:rPr lang="en-US" dirty="0"/>
              <a:t>Researched and reviewed municipal guidance, manuals, and other resources</a:t>
            </a:r>
          </a:p>
          <a:p>
            <a:pPr lvl="1"/>
            <a:r>
              <a:rPr lang="en-US" dirty="0"/>
              <a:t>Key themes:</a:t>
            </a:r>
          </a:p>
          <a:p>
            <a:pPr lvl="2"/>
            <a:r>
              <a:rPr lang="en-US" sz="2200" dirty="0"/>
              <a:t>Advancing traffic calming and Complete Streets</a:t>
            </a:r>
          </a:p>
          <a:p>
            <a:pPr lvl="2"/>
            <a:r>
              <a:rPr lang="en-US" sz="2200" dirty="0"/>
              <a:t>Realigning intersections</a:t>
            </a:r>
          </a:p>
          <a:p>
            <a:pPr lvl="2"/>
            <a:r>
              <a:rPr lang="en-US" sz="2200" dirty="0"/>
              <a:t>Expanding bicycle and pedestrian infrastructure</a:t>
            </a:r>
          </a:p>
          <a:p>
            <a:pPr lvl="2"/>
            <a:r>
              <a:rPr lang="en-US" sz="2200" dirty="0"/>
              <a:t>Promoting access management</a:t>
            </a:r>
          </a:p>
          <a:p>
            <a:pPr lvl="2"/>
            <a:r>
              <a:rPr lang="en-US" sz="2200" dirty="0"/>
              <a:t>Improving parking management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8A95F6-DACD-0AE0-5AAC-9DEA3B4C8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751" y="2186583"/>
            <a:ext cx="5141529" cy="3941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0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4210E-A476-0E43-CAEF-49384F8B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734EE6-C5D6-3872-D226-F5B7137E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the Toolbox was Created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1D4B16-224E-78E4-E0CA-F00886DE4A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3"/>
            <a:ext cx="6722349" cy="4901960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Best Practices Review</a:t>
            </a:r>
          </a:p>
          <a:p>
            <a:pPr lvl="1"/>
            <a:r>
              <a:rPr lang="en-US" sz="2400" dirty="0"/>
              <a:t>Key takeaways:</a:t>
            </a:r>
          </a:p>
          <a:p>
            <a:pPr lvl="2"/>
            <a:r>
              <a:rPr lang="en-US" sz="2400" dirty="0"/>
              <a:t>Context-sensitive design is fundamental</a:t>
            </a:r>
          </a:p>
          <a:p>
            <a:pPr lvl="2"/>
            <a:r>
              <a:rPr lang="en-US" sz="2400" dirty="0"/>
              <a:t>Expand and connect the active transportation network</a:t>
            </a:r>
          </a:p>
          <a:p>
            <a:pPr lvl="2"/>
            <a:r>
              <a:rPr lang="en-US" sz="2400" dirty="0"/>
              <a:t>Transition zones are a safety and placemaking priority</a:t>
            </a:r>
          </a:p>
          <a:p>
            <a:pPr lvl="2"/>
            <a:r>
              <a:rPr lang="en-US" sz="2400" dirty="0"/>
              <a:t>Evaluate opportunities for shared spaces</a:t>
            </a:r>
          </a:p>
          <a:p>
            <a:pPr lvl="2"/>
            <a:r>
              <a:rPr lang="en-US" sz="2400" dirty="0"/>
              <a:t>Promote systemic solutions vs. spot treatments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C2537E6-22C0-EC48-4C4F-7C410E6C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r="21805"/>
          <a:stretch/>
        </p:blipFill>
        <p:spPr bwMode="auto">
          <a:xfrm>
            <a:off x="8014056" y="1706522"/>
            <a:ext cx="3564995" cy="4731945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19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AB61A-4689-123A-AAA0-904DC606E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puter Png Images – Browse 2,083,902 Stock Photos, Vectors ...">
            <a:extLst>
              <a:ext uri="{FF2B5EF4-FFF2-40B4-BE49-F238E27FC236}">
                <a16:creationId xmlns:a16="http://schemas.microsoft.com/office/drawing/2014/main" id="{FE3C90FB-F30E-646C-ED0E-DDD95CB97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44" y="1552504"/>
            <a:ext cx="6702428" cy="446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F8F9AEC-FD9E-7B31-3EC8-880E97D9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</p:spPr>
        <p:txBody>
          <a:bodyPr anchor="b">
            <a:normAutofit/>
          </a:bodyPr>
          <a:lstStyle/>
          <a:p>
            <a:r>
              <a:rPr lang="en-US" sz="4000" dirty="0"/>
              <a:t>Engagement Throughout the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9ACE8E-CD03-020C-BB8B-E3580DB77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 Advisory Committee</a:t>
            </a:r>
          </a:p>
          <a:p>
            <a:r>
              <a:rPr lang="en-US" dirty="0"/>
              <a:t>Focus Groups</a:t>
            </a:r>
          </a:p>
          <a:p>
            <a:r>
              <a:rPr lang="en-US" dirty="0"/>
              <a:t>Public Workshop</a:t>
            </a:r>
          </a:p>
          <a:p>
            <a:r>
              <a:rPr lang="en-US" dirty="0" err="1"/>
              <a:t>WestCOG</a:t>
            </a:r>
            <a:r>
              <a:rPr lang="en-US" dirty="0"/>
              <a:t> Website</a:t>
            </a:r>
          </a:p>
          <a:p>
            <a:r>
              <a:rPr lang="en-US" dirty="0"/>
              <a:t>CTDOT</a:t>
            </a:r>
          </a:p>
          <a:p>
            <a:r>
              <a:rPr lang="en-US" dirty="0" err="1"/>
              <a:t>WestCOG</a:t>
            </a:r>
            <a:r>
              <a:rPr lang="en-US" dirty="0"/>
              <a:t> Technical Advisory Group (TAG)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510B0-97F1-804C-DD3C-149EE0BB0120}"/>
              </a:ext>
            </a:extLst>
          </p:cNvPr>
          <p:cNvSpPr/>
          <p:nvPr/>
        </p:nvSpPr>
        <p:spPr>
          <a:xfrm>
            <a:off x="6566307" y="4173101"/>
            <a:ext cx="4233203" cy="433386"/>
          </a:xfrm>
          <a:prstGeom prst="rect">
            <a:avLst/>
          </a:prstGeom>
          <a:solidFill>
            <a:srgbClr val="CEDAE5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8CA4F-1800-5076-0F5B-F8620136F2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57"/>
          <a:stretch>
            <a:fillRect/>
          </a:stretch>
        </p:blipFill>
        <p:spPr>
          <a:xfrm>
            <a:off x="6566307" y="2053735"/>
            <a:ext cx="4233203" cy="21684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6515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1F79C-1BB1-03FC-AAEE-ADEE84AB2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9642C-9C5D-D9DB-0479-F1F974E4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 Advisory Committee (PAC)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4B4DD6F-F034-1217-72AF-CE4E649A421F}"/>
              </a:ext>
            </a:extLst>
          </p:cNvPr>
          <p:cNvSpPr txBox="1">
            <a:spLocks/>
          </p:cNvSpPr>
          <p:nvPr/>
        </p:nvSpPr>
        <p:spPr>
          <a:xfrm>
            <a:off x="612948" y="1706523"/>
            <a:ext cx="5110455" cy="392423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PAC Engagement</a:t>
            </a:r>
          </a:p>
          <a:p>
            <a:pPr lvl="1"/>
            <a:r>
              <a:rPr lang="en-US" sz="2400" dirty="0"/>
              <a:t>December 2024: Kick-off meeting</a:t>
            </a:r>
          </a:p>
          <a:p>
            <a:pPr lvl="1"/>
            <a:r>
              <a:rPr lang="en-US" sz="2400" dirty="0"/>
              <a:t>Early 2025: Ongoing communication and material/referral requests</a:t>
            </a:r>
          </a:p>
          <a:p>
            <a:pPr lvl="1"/>
            <a:r>
              <a:rPr lang="en-US" sz="2400" dirty="0"/>
              <a:t>October 2025: Research update</a:t>
            </a:r>
          </a:p>
          <a:p>
            <a:pPr lvl="1"/>
            <a:r>
              <a:rPr lang="en-US" sz="2400" dirty="0"/>
              <a:t>December 2025: Draft Toolbox review</a:t>
            </a:r>
          </a:p>
          <a:p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85D73-0CE8-B077-D2B5-1F57C984426F}"/>
              </a:ext>
            </a:extLst>
          </p:cNvPr>
          <p:cNvSpPr txBox="1"/>
          <p:nvPr/>
        </p:nvSpPr>
        <p:spPr>
          <a:xfrm>
            <a:off x="6468599" y="1706523"/>
            <a:ext cx="5110454" cy="1661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274320" tIns="274320" rIns="274320" bIns="182880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PAC Purpose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On-the-ground insight and expertise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Review and provide feedback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Be available for consultation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14D78F-D462-9104-49E3-AED62AA3B614}"/>
              </a:ext>
            </a:extLst>
          </p:cNvPr>
          <p:cNvSpPr txBox="1"/>
          <p:nvPr/>
        </p:nvSpPr>
        <p:spPr>
          <a:xfrm>
            <a:off x="6468598" y="3497155"/>
            <a:ext cx="5110454" cy="24929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274320" tIns="274320" rIns="274320" bIns="182880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PAC Member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Connecticut Department of 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</a:rPr>
              <a:t>WestCOG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Town of Brookfield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City of Danbury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Town of Redding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City of Norwalk</a:t>
            </a:r>
          </a:p>
        </p:txBody>
      </p:sp>
    </p:spTree>
    <p:extLst>
      <p:ext uri="{BB962C8B-B14F-4D97-AF65-F5344CB8AC3E}">
        <p14:creationId xmlns:p14="http://schemas.microsoft.com/office/powerpoint/2010/main" val="358801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C19FA-ACE9-1D7E-05F5-1CA7F9F94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DEED4E-9533-54CB-C85C-81A7C545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Focus Groups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08C5CC-E902-0291-2112-D487DE5ABE6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08606" y="1865175"/>
            <a:ext cx="5745471" cy="824034"/>
          </a:xfrm>
        </p:spPr>
        <p:txBody>
          <a:bodyPr>
            <a:normAutofit/>
          </a:bodyPr>
          <a:lstStyle/>
          <a:p>
            <a:r>
              <a:rPr lang="en-US" sz="2800" dirty="0"/>
              <a:t>Meetings in April and June 2025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EE6BD46-809B-EDEC-91FA-4E137F8E3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15607"/>
              </p:ext>
            </p:extLst>
          </p:nvPr>
        </p:nvGraphicFramePr>
        <p:xfrm>
          <a:off x="612949" y="1865175"/>
          <a:ext cx="5021443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554">
                  <a:extLst>
                    <a:ext uri="{9D8B030D-6E8A-4147-A177-3AD203B41FA5}">
                      <a16:colId xmlns:a16="http://schemas.microsoft.com/office/drawing/2014/main" val="503222013"/>
                    </a:ext>
                  </a:extLst>
                </a:gridCol>
                <a:gridCol w="3434889">
                  <a:extLst>
                    <a:ext uri="{9D8B030D-6E8A-4147-A177-3AD203B41FA5}">
                      <a16:colId xmlns:a16="http://schemas.microsoft.com/office/drawing/2014/main" val="3606472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Municipality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076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Bethel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95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Brookfield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Fire 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250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Darien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Fire 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938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Milford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Emergency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276568"/>
                  </a:ext>
                </a:extLst>
              </a:tr>
              <a:tr h="525222">
                <a:tc>
                  <a:txBody>
                    <a:bodyPr/>
                    <a:lstStyle/>
                    <a:p>
                      <a:r>
                        <a:rPr lang="en-US" dirty="0"/>
                        <a:t>Newtown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 Services, Police </a:t>
                      </a:r>
                      <a:br>
                        <a:rPr lang="en-US" dirty="0"/>
                      </a:br>
                      <a:r>
                        <a:rPr lang="en-US" dirty="0"/>
                        <a:t>Department, Public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458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57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Ridgefield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Fire 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426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Stamford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Transportation Department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367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Wilton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Police 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172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07B650B-8404-70BA-EF44-CA2D1C448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2"/>
          <a:stretch>
            <a:fillRect/>
          </a:stretch>
        </p:blipFill>
        <p:spPr>
          <a:xfrm>
            <a:off x="6008605" y="2888481"/>
            <a:ext cx="5745471" cy="2881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58950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_White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" id="{5B19DAF6-2448-484D-A9D1-18FCBE1F4794}" vid="{CEF41B9F-932E-47FF-9487-F39F97D85D3D}"/>
    </a:ext>
  </a:extLst>
</a:theme>
</file>

<file path=ppt/theme/theme2.xml><?xml version="1.0" encoding="utf-8"?>
<a:theme xmlns:a="http://schemas.openxmlformats.org/drawingml/2006/main" name="1_Content Slides_Black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" id="{5B19DAF6-2448-484D-A9D1-18FCBE1F4794}" vid="{C4D68AFC-2DE4-4A28-BAAC-C865FEA91F42}"/>
    </a:ext>
  </a:extLst>
</a:theme>
</file>

<file path=ppt/theme/theme3.xml><?xml version="1.0" encoding="utf-8"?>
<a:theme xmlns:a="http://schemas.openxmlformats.org/drawingml/2006/main" name="Title and Transition Slides">
  <a:themeElements>
    <a:clrScheme name="Custom1">
      <a:dk1>
        <a:sysClr val="windowText" lastClr="000000"/>
      </a:dk1>
      <a:lt1>
        <a:sysClr val="window" lastClr="FFFFFF"/>
      </a:lt1>
      <a:dk2>
        <a:srgbClr val="54585A"/>
      </a:dk2>
      <a:lt2>
        <a:srgbClr val="E4E7E8"/>
      </a:lt2>
      <a:accent1>
        <a:srgbClr val="DA291C"/>
      </a:accent1>
      <a:accent2>
        <a:srgbClr val="99D6EA"/>
      </a:accent2>
      <a:accent3>
        <a:srgbClr val="84BD00"/>
      </a:accent3>
      <a:accent4>
        <a:srgbClr val="A2AAAD"/>
      </a:accent4>
      <a:accent5>
        <a:srgbClr val="FFC72C"/>
      </a:accent5>
      <a:accent6>
        <a:srgbClr val="5E7E29"/>
      </a:accent6>
      <a:hlink>
        <a:srgbClr val="3EB1C8"/>
      </a:hlink>
      <a:folHlink>
        <a:srgbClr val="9327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" id="{5B19DAF6-2448-484D-A9D1-18FCBE1F4794}" vid="{F89489AA-3A18-44D2-A971-505FA0471A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Updated_Toole Design PPT Template</Template>
  <TotalTime>17872</TotalTime>
  <Words>536</Words>
  <Application>Microsoft Office PowerPoint</Application>
  <PresentationFormat>Widescreen</PresentationFormat>
  <Paragraphs>130</Paragraphs>
  <Slides>16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Nova Cond Light</vt:lpstr>
      <vt:lpstr>Calibri</vt:lpstr>
      <vt:lpstr>Wingdings</vt:lpstr>
      <vt:lpstr>Content Slides_White</vt:lpstr>
      <vt:lpstr>1_Content Slides_Black</vt:lpstr>
      <vt:lpstr>Title and Transition Slides</vt:lpstr>
      <vt:lpstr>WESTERN CONNECTICUT COUNCIL OF GOVERNMENTS  Traffic Calming and Complete Streets Best Practices Toolbox</vt:lpstr>
      <vt:lpstr>Agenda</vt:lpstr>
      <vt:lpstr>Project Overview</vt:lpstr>
      <vt:lpstr>Project Overview: Steps To Date</vt:lpstr>
      <vt:lpstr>How the Toolbox was Created</vt:lpstr>
      <vt:lpstr>How the Toolbox was Created</vt:lpstr>
      <vt:lpstr>Engagement Throughout the Process</vt:lpstr>
      <vt:lpstr>Project Advisory Committee (PAC)</vt:lpstr>
      <vt:lpstr>Focus Groups</vt:lpstr>
      <vt:lpstr>Focus Groups</vt:lpstr>
      <vt:lpstr>Public Workshop</vt:lpstr>
      <vt:lpstr>What’s in the Toolbox?</vt:lpstr>
      <vt:lpstr>What’s in the Toolbox?</vt:lpstr>
      <vt:lpstr>Snapshots from the Toolbox…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Takoma Park Laurel Avenue Traffic Study</dc:title>
  <dc:creator>Hector Chang</dc:creator>
  <cp:lastModifiedBy>Carrie Long</cp:lastModifiedBy>
  <cp:revision>117</cp:revision>
  <cp:lastPrinted>2023-12-21T13:40:18Z</cp:lastPrinted>
  <dcterms:created xsi:type="dcterms:W3CDTF">2023-09-29T18:45:22Z</dcterms:created>
  <dcterms:modified xsi:type="dcterms:W3CDTF">2026-02-17T17:35:15Z</dcterms:modified>
</cp:coreProperties>
</file>