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06" r:id="rId1"/>
    <p:sldMasterId id="2147483881" r:id="rId2"/>
    <p:sldMasterId id="2147483735" r:id="rId3"/>
  </p:sldMasterIdLst>
  <p:notesMasterIdLst>
    <p:notesMasterId r:id="rId39"/>
  </p:notesMasterIdLst>
  <p:handoutMasterIdLst>
    <p:handoutMasterId r:id="rId40"/>
  </p:handoutMasterIdLst>
  <p:sldIdLst>
    <p:sldId id="952" r:id="rId4"/>
    <p:sldId id="259" r:id="rId5"/>
    <p:sldId id="289" r:id="rId6"/>
    <p:sldId id="350" r:id="rId7"/>
    <p:sldId id="2125" r:id="rId8"/>
    <p:sldId id="5476" r:id="rId9"/>
    <p:sldId id="5503" r:id="rId10"/>
    <p:sldId id="5486" r:id="rId11"/>
    <p:sldId id="5491" r:id="rId12"/>
    <p:sldId id="5488" r:id="rId13"/>
    <p:sldId id="5482" r:id="rId14"/>
    <p:sldId id="2126" r:id="rId15"/>
    <p:sldId id="5522" r:id="rId16"/>
    <p:sldId id="5535" r:id="rId17"/>
    <p:sldId id="5501" r:id="rId18"/>
    <p:sldId id="5498" r:id="rId19"/>
    <p:sldId id="5521" r:id="rId20"/>
    <p:sldId id="5527" r:id="rId21"/>
    <p:sldId id="5524" r:id="rId22"/>
    <p:sldId id="5528" r:id="rId23"/>
    <p:sldId id="5536" r:id="rId24"/>
    <p:sldId id="5502" r:id="rId25"/>
    <p:sldId id="5525" r:id="rId26"/>
    <p:sldId id="5529" r:id="rId27"/>
    <p:sldId id="5526" r:id="rId28"/>
    <p:sldId id="5530" r:id="rId29"/>
    <p:sldId id="5532" r:id="rId30"/>
    <p:sldId id="5509" r:id="rId31"/>
    <p:sldId id="5510" r:id="rId32"/>
    <p:sldId id="5512" r:id="rId33"/>
    <p:sldId id="5515" r:id="rId34"/>
    <p:sldId id="5537" r:id="rId35"/>
    <p:sldId id="5533" r:id="rId36"/>
    <p:sldId id="5499" r:id="rId37"/>
    <p:sldId id="550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1DDF397-0FB4-C0E0-6E87-74C3F8FD2F6D}" name="Carrie Long" initials="CL" userId="S::clong@tooledesign.com::aa9b80c7-cfb8-4cdb-a2e1-04ce74f826f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291C"/>
    <a:srgbClr val="E0E2E3"/>
    <a:srgbClr val="000000"/>
    <a:srgbClr val="54585A"/>
    <a:srgbClr val="5E7E29"/>
    <a:srgbClr val="A2A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62" autoAdjust="0"/>
    <p:restoredTop sz="73356" autoAdjust="0"/>
  </p:normalViewPr>
  <p:slideViewPr>
    <p:cSldViewPr snapToGrid="0" showGuides="1">
      <p:cViewPr varScale="1">
        <p:scale>
          <a:sx n="80" d="100"/>
          <a:sy n="80" d="100"/>
        </p:scale>
        <p:origin x="1284" y="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59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5" d="100"/>
          <a:sy n="65" d="100"/>
        </p:scale>
        <p:origin x="3154" y="4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handoutMaster" Target="handoutMasters/handoutMaster1.xml"/><Relationship Id="rId45" Type="http://schemas.microsoft.com/office/2018/10/relationships/authors" Target="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0" Type="http://schemas.openxmlformats.org/officeDocument/2006/relationships/slide" Target="slides/slide17.xml"/><Relationship Id="rId4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534444-BF8D-48B2-8A30-260C451E7409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5A08FB3-61B6-4FF8-99A9-A9C81AB2DCDE}">
      <dgm:prSet phldrT="[Text]"/>
      <dgm:spPr/>
      <dgm:t>
        <a:bodyPr/>
        <a:lstStyle/>
        <a:p>
          <a:r>
            <a:rPr lang="en-US" dirty="0"/>
            <a:t>Transit Oriented Development</a:t>
          </a:r>
        </a:p>
      </dgm:t>
    </dgm:pt>
    <dgm:pt modelId="{E3B4CA98-56A0-4028-8B0F-3F9D7EFB5317}" type="parTrans" cxnId="{E0C7B762-9388-4D91-A2BB-70E7DCA1C5DA}">
      <dgm:prSet/>
      <dgm:spPr/>
      <dgm:t>
        <a:bodyPr/>
        <a:lstStyle/>
        <a:p>
          <a:endParaRPr lang="en-US"/>
        </a:p>
      </dgm:t>
    </dgm:pt>
    <dgm:pt modelId="{B45DF267-F2F6-4994-80F4-02F409EFD772}" type="sibTrans" cxnId="{E0C7B762-9388-4D91-A2BB-70E7DCA1C5DA}">
      <dgm:prSet/>
      <dgm:spPr/>
      <dgm:t>
        <a:bodyPr/>
        <a:lstStyle/>
        <a:p>
          <a:endParaRPr lang="en-US"/>
        </a:p>
      </dgm:t>
    </dgm:pt>
    <dgm:pt modelId="{22944262-8809-4B81-8C43-913B6CDFDBB7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/>
            <a:t>Parking Reduction Strategies</a:t>
          </a:r>
        </a:p>
      </dgm:t>
    </dgm:pt>
    <dgm:pt modelId="{32B73D0E-C23A-4570-B215-865F365F99FF}" type="parTrans" cxnId="{BA5B7CFB-45AD-46A5-9BD5-0EA9651F06C5}">
      <dgm:prSet/>
      <dgm:spPr/>
      <dgm:t>
        <a:bodyPr/>
        <a:lstStyle/>
        <a:p>
          <a:endParaRPr lang="en-US"/>
        </a:p>
      </dgm:t>
    </dgm:pt>
    <dgm:pt modelId="{B5913026-15B3-4AC8-90C8-306583D7B3DC}" type="sibTrans" cxnId="{BA5B7CFB-45AD-46A5-9BD5-0EA9651F06C5}">
      <dgm:prSet/>
      <dgm:spPr/>
      <dgm:t>
        <a:bodyPr/>
        <a:lstStyle/>
        <a:p>
          <a:endParaRPr lang="en-US"/>
        </a:p>
      </dgm:t>
    </dgm:pt>
    <dgm:pt modelId="{272249DA-AEB7-4923-AE7F-1852B46E1EA7}">
      <dgm:prSet phldrT="[Text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dirty="0"/>
            <a:t>Safe Routes to School </a:t>
          </a:r>
        </a:p>
      </dgm:t>
    </dgm:pt>
    <dgm:pt modelId="{B48EAC6F-6185-4147-BCBE-56917893D5DD}" type="parTrans" cxnId="{484F9690-85F6-41CA-B2F4-9CBF3C5C6252}">
      <dgm:prSet/>
      <dgm:spPr/>
      <dgm:t>
        <a:bodyPr/>
        <a:lstStyle/>
        <a:p>
          <a:endParaRPr lang="en-US"/>
        </a:p>
      </dgm:t>
    </dgm:pt>
    <dgm:pt modelId="{74A46927-EB7A-4627-9E78-CD786A760318}" type="sibTrans" cxnId="{484F9690-85F6-41CA-B2F4-9CBF3C5C6252}">
      <dgm:prSet/>
      <dgm:spPr/>
      <dgm:t>
        <a:bodyPr/>
        <a:lstStyle/>
        <a:p>
          <a:endParaRPr lang="en-US"/>
        </a:p>
      </dgm:t>
    </dgm:pt>
    <dgm:pt modelId="{CBCA9C7D-9B49-4A13-9F7A-F160DE9E2A41}">
      <dgm:prSet phldrT="[Text]"/>
      <dgm:spPr/>
      <dgm:t>
        <a:bodyPr/>
        <a:lstStyle/>
        <a:p>
          <a:r>
            <a:rPr lang="en-US" dirty="0"/>
            <a:t>Streetscape Improvement Programs</a:t>
          </a:r>
        </a:p>
      </dgm:t>
    </dgm:pt>
    <dgm:pt modelId="{6EB5D47A-79A6-460C-A83C-4A073C0084AE}" type="parTrans" cxnId="{3A7667A6-23F9-4380-B5F0-7BADFDA76AB9}">
      <dgm:prSet/>
      <dgm:spPr/>
      <dgm:t>
        <a:bodyPr/>
        <a:lstStyle/>
        <a:p>
          <a:endParaRPr lang="en-US"/>
        </a:p>
      </dgm:t>
    </dgm:pt>
    <dgm:pt modelId="{0A1814FF-654A-460E-B681-AB27F788036B}" type="sibTrans" cxnId="{3A7667A6-23F9-4380-B5F0-7BADFDA76AB9}">
      <dgm:prSet/>
      <dgm:spPr/>
      <dgm:t>
        <a:bodyPr/>
        <a:lstStyle/>
        <a:p>
          <a:endParaRPr lang="en-US"/>
        </a:p>
      </dgm:t>
    </dgm:pt>
    <dgm:pt modelId="{9CE629D0-AE3D-4DF2-A2D4-253ECB8922ED}">
      <dgm:prSet phldrT="[Text]"/>
      <dgm:spPr/>
      <dgm:t>
        <a:bodyPr/>
        <a:lstStyle/>
        <a:p>
          <a:r>
            <a:rPr lang="en-US" dirty="0"/>
            <a:t>Maintaining the Rhythm of Buildings</a:t>
          </a:r>
        </a:p>
      </dgm:t>
    </dgm:pt>
    <dgm:pt modelId="{A906061A-8695-4018-A269-E636806015B3}" type="parTrans" cxnId="{389894EF-266F-46FA-9AAD-2B90370B7DB9}">
      <dgm:prSet/>
      <dgm:spPr/>
      <dgm:t>
        <a:bodyPr/>
        <a:lstStyle/>
        <a:p>
          <a:endParaRPr lang="en-US"/>
        </a:p>
      </dgm:t>
    </dgm:pt>
    <dgm:pt modelId="{5E8D900F-3D91-4F53-9E26-AD422AB2918D}" type="sibTrans" cxnId="{389894EF-266F-46FA-9AAD-2B90370B7DB9}">
      <dgm:prSet/>
      <dgm:spPr/>
      <dgm:t>
        <a:bodyPr/>
        <a:lstStyle/>
        <a:p>
          <a:endParaRPr lang="en-US"/>
        </a:p>
      </dgm:t>
    </dgm:pt>
    <dgm:pt modelId="{86AAA242-74A5-4159-9C18-65E78E76056F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/>
            <a:t>Green Stormwater Infrastructure</a:t>
          </a:r>
        </a:p>
      </dgm:t>
    </dgm:pt>
    <dgm:pt modelId="{C246DC0A-7220-475D-9497-2E5DFF67BA46}" type="parTrans" cxnId="{01C8CD19-FCBC-4C5E-8952-650A0F7EA963}">
      <dgm:prSet/>
      <dgm:spPr/>
      <dgm:t>
        <a:bodyPr/>
        <a:lstStyle/>
        <a:p>
          <a:endParaRPr lang="en-US"/>
        </a:p>
      </dgm:t>
    </dgm:pt>
    <dgm:pt modelId="{4E2267E1-B454-49B0-8B0A-720BBC75DBAB}" type="sibTrans" cxnId="{01C8CD19-FCBC-4C5E-8952-650A0F7EA963}">
      <dgm:prSet/>
      <dgm:spPr/>
      <dgm:t>
        <a:bodyPr/>
        <a:lstStyle/>
        <a:p>
          <a:endParaRPr lang="en-US"/>
        </a:p>
      </dgm:t>
    </dgm:pt>
    <dgm:pt modelId="{18CE136E-24C2-4EC7-A1DC-10E9E307AD91}">
      <dgm:prSet phldrT="[Text]"/>
      <dgm:spPr/>
      <dgm:t>
        <a:bodyPr/>
        <a:lstStyle/>
        <a:p>
          <a:r>
            <a:rPr lang="en-US" dirty="0"/>
            <a:t>Street Trees and Landscaping</a:t>
          </a:r>
        </a:p>
      </dgm:t>
    </dgm:pt>
    <dgm:pt modelId="{4EDED772-2819-46BF-97A1-9B33AD032588}" type="parTrans" cxnId="{CBCC64DB-FF26-4D9A-9BAC-D47766BE375B}">
      <dgm:prSet/>
      <dgm:spPr/>
      <dgm:t>
        <a:bodyPr/>
        <a:lstStyle/>
        <a:p>
          <a:endParaRPr lang="en-US"/>
        </a:p>
      </dgm:t>
    </dgm:pt>
    <dgm:pt modelId="{1BFD7778-DA1F-468C-BA71-60863D8360EA}" type="sibTrans" cxnId="{CBCC64DB-FF26-4D9A-9BAC-D47766BE375B}">
      <dgm:prSet/>
      <dgm:spPr/>
      <dgm:t>
        <a:bodyPr/>
        <a:lstStyle/>
        <a:p>
          <a:endParaRPr lang="en-US"/>
        </a:p>
      </dgm:t>
    </dgm:pt>
    <dgm:pt modelId="{32EA61C0-F994-4080-AF92-1C9F5DEB5C07}" type="pres">
      <dgm:prSet presAssocID="{0B534444-BF8D-48B2-8A30-260C451E7409}" presName="diagram" presStyleCnt="0">
        <dgm:presLayoutVars>
          <dgm:dir/>
          <dgm:resizeHandles val="exact"/>
        </dgm:presLayoutVars>
      </dgm:prSet>
      <dgm:spPr/>
    </dgm:pt>
    <dgm:pt modelId="{A41AC6E9-0E86-4270-B3CC-253F6C78791A}" type="pres">
      <dgm:prSet presAssocID="{E5A08FB3-61B6-4FF8-99A9-A9C81AB2DCDE}" presName="node" presStyleLbl="node1" presStyleIdx="0" presStyleCnt="7">
        <dgm:presLayoutVars>
          <dgm:bulletEnabled val="1"/>
        </dgm:presLayoutVars>
      </dgm:prSet>
      <dgm:spPr/>
    </dgm:pt>
    <dgm:pt modelId="{DD004D36-1CC4-45AD-95B6-B0AAF2B71810}" type="pres">
      <dgm:prSet presAssocID="{B45DF267-F2F6-4994-80F4-02F409EFD772}" presName="sibTrans" presStyleCnt="0"/>
      <dgm:spPr/>
    </dgm:pt>
    <dgm:pt modelId="{4D287BE6-A264-4501-8AD1-A9F4B3FE5F58}" type="pres">
      <dgm:prSet presAssocID="{22944262-8809-4B81-8C43-913B6CDFDBB7}" presName="node" presStyleLbl="node1" presStyleIdx="1" presStyleCnt="7">
        <dgm:presLayoutVars>
          <dgm:bulletEnabled val="1"/>
        </dgm:presLayoutVars>
      </dgm:prSet>
      <dgm:spPr/>
    </dgm:pt>
    <dgm:pt modelId="{784372C2-F486-46AB-9315-B88E2333B18D}" type="pres">
      <dgm:prSet presAssocID="{B5913026-15B3-4AC8-90C8-306583D7B3DC}" presName="sibTrans" presStyleCnt="0"/>
      <dgm:spPr/>
    </dgm:pt>
    <dgm:pt modelId="{B6C5C530-ED8B-46EE-801E-1F475ED9199B}" type="pres">
      <dgm:prSet presAssocID="{272249DA-AEB7-4923-AE7F-1852B46E1EA7}" presName="node" presStyleLbl="node1" presStyleIdx="2" presStyleCnt="7">
        <dgm:presLayoutVars>
          <dgm:bulletEnabled val="1"/>
        </dgm:presLayoutVars>
      </dgm:prSet>
      <dgm:spPr/>
    </dgm:pt>
    <dgm:pt modelId="{9D55A622-E01D-4AE5-B9C9-91A10F140554}" type="pres">
      <dgm:prSet presAssocID="{74A46927-EB7A-4627-9E78-CD786A760318}" presName="sibTrans" presStyleCnt="0"/>
      <dgm:spPr/>
    </dgm:pt>
    <dgm:pt modelId="{000DCEDA-2BD8-48B0-903D-2C4F598A98FF}" type="pres">
      <dgm:prSet presAssocID="{CBCA9C7D-9B49-4A13-9F7A-F160DE9E2A41}" presName="node" presStyleLbl="node1" presStyleIdx="3" presStyleCnt="7">
        <dgm:presLayoutVars>
          <dgm:bulletEnabled val="1"/>
        </dgm:presLayoutVars>
      </dgm:prSet>
      <dgm:spPr/>
    </dgm:pt>
    <dgm:pt modelId="{26350EEC-E9A9-41F7-8366-0189464CF3C9}" type="pres">
      <dgm:prSet presAssocID="{0A1814FF-654A-460E-B681-AB27F788036B}" presName="sibTrans" presStyleCnt="0"/>
      <dgm:spPr/>
    </dgm:pt>
    <dgm:pt modelId="{DC9D636C-8C62-4C62-B631-146AA1AD4AC3}" type="pres">
      <dgm:prSet presAssocID="{9CE629D0-AE3D-4DF2-A2D4-253ECB8922ED}" presName="node" presStyleLbl="node1" presStyleIdx="4" presStyleCnt="7">
        <dgm:presLayoutVars>
          <dgm:bulletEnabled val="1"/>
        </dgm:presLayoutVars>
      </dgm:prSet>
      <dgm:spPr/>
    </dgm:pt>
    <dgm:pt modelId="{0085F2B6-4370-49B2-BA25-AB5DDDE2C370}" type="pres">
      <dgm:prSet presAssocID="{5E8D900F-3D91-4F53-9E26-AD422AB2918D}" presName="sibTrans" presStyleCnt="0"/>
      <dgm:spPr/>
    </dgm:pt>
    <dgm:pt modelId="{EF7B1061-98A4-43A9-87EE-5FC4ABE7D11A}" type="pres">
      <dgm:prSet presAssocID="{86AAA242-74A5-4159-9C18-65E78E76056F}" presName="node" presStyleLbl="node1" presStyleIdx="5" presStyleCnt="7">
        <dgm:presLayoutVars>
          <dgm:bulletEnabled val="1"/>
        </dgm:presLayoutVars>
      </dgm:prSet>
      <dgm:spPr/>
    </dgm:pt>
    <dgm:pt modelId="{F9EAF3E3-53DB-478A-8D45-96F81FFFFC5C}" type="pres">
      <dgm:prSet presAssocID="{4E2267E1-B454-49B0-8B0A-720BBC75DBAB}" presName="sibTrans" presStyleCnt="0"/>
      <dgm:spPr/>
    </dgm:pt>
    <dgm:pt modelId="{F99EBCDD-E53F-48C5-8F24-E299E3AAB263}" type="pres">
      <dgm:prSet presAssocID="{18CE136E-24C2-4EC7-A1DC-10E9E307AD91}" presName="node" presStyleLbl="node1" presStyleIdx="6" presStyleCnt="7">
        <dgm:presLayoutVars>
          <dgm:bulletEnabled val="1"/>
        </dgm:presLayoutVars>
      </dgm:prSet>
      <dgm:spPr/>
    </dgm:pt>
  </dgm:ptLst>
  <dgm:cxnLst>
    <dgm:cxn modelId="{4312E415-5265-437C-96AA-DB21CEC289F9}" type="presOf" srcId="{272249DA-AEB7-4923-AE7F-1852B46E1EA7}" destId="{B6C5C530-ED8B-46EE-801E-1F475ED9199B}" srcOrd="0" destOrd="0" presId="urn:microsoft.com/office/officeart/2005/8/layout/default"/>
    <dgm:cxn modelId="{01C8CD19-FCBC-4C5E-8952-650A0F7EA963}" srcId="{0B534444-BF8D-48B2-8A30-260C451E7409}" destId="{86AAA242-74A5-4159-9C18-65E78E76056F}" srcOrd="5" destOrd="0" parTransId="{C246DC0A-7220-475D-9497-2E5DFF67BA46}" sibTransId="{4E2267E1-B454-49B0-8B0A-720BBC75DBAB}"/>
    <dgm:cxn modelId="{E0C7B762-9388-4D91-A2BB-70E7DCA1C5DA}" srcId="{0B534444-BF8D-48B2-8A30-260C451E7409}" destId="{E5A08FB3-61B6-4FF8-99A9-A9C81AB2DCDE}" srcOrd="0" destOrd="0" parTransId="{E3B4CA98-56A0-4028-8B0F-3F9D7EFB5317}" sibTransId="{B45DF267-F2F6-4994-80F4-02F409EFD772}"/>
    <dgm:cxn modelId="{46D8874B-101F-4F33-B3EE-455C33EAF006}" type="presOf" srcId="{9CE629D0-AE3D-4DF2-A2D4-253ECB8922ED}" destId="{DC9D636C-8C62-4C62-B631-146AA1AD4AC3}" srcOrd="0" destOrd="0" presId="urn:microsoft.com/office/officeart/2005/8/layout/default"/>
    <dgm:cxn modelId="{A3C2DA72-15BA-4EE8-B854-8FF09277B028}" type="presOf" srcId="{22944262-8809-4B81-8C43-913B6CDFDBB7}" destId="{4D287BE6-A264-4501-8AD1-A9F4B3FE5F58}" srcOrd="0" destOrd="0" presId="urn:microsoft.com/office/officeart/2005/8/layout/default"/>
    <dgm:cxn modelId="{484F9690-85F6-41CA-B2F4-9CBF3C5C6252}" srcId="{0B534444-BF8D-48B2-8A30-260C451E7409}" destId="{272249DA-AEB7-4923-AE7F-1852B46E1EA7}" srcOrd="2" destOrd="0" parTransId="{B48EAC6F-6185-4147-BCBE-56917893D5DD}" sibTransId="{74A46927-EB7A-4627-9E78-CD786A760318}"/>
    <dgm:cxn modelId="{9C97C49D-22DC-40C3-AFAE-66D4E38BE22E}" type="presOf" srcId="{86AAA242-74A5-4159-9C18-65E78E76056F}" destId="{EF7B1061-98A4-43A9-87EE-5FC4ABE7D11A}" srcOrd="0" destOrd="0" presId="urn:microsoft.com/office/officeart/2005/8/layout/default"/>
    <dgm:cxn modelId="{3A7667A6-23F9-4380-B5F0-7BADFDA76AB9}" srcId="{0B534444-BF8D-48B2-8A30-260C451E7409}" destId="{CBCA9C7D-9B49-4A13-9F7A-F160DE9E2A41}" srcOrd="3" destOrd="0" parTransId="{6EB5D47A-79A6-460C-A83C-4A073C0084AE}" sibTransId="{0A1814FF-654A-460E-B681-AB27F788036B}"/>
    <dgm:cxn modelId="{DABD73AA-2A4A-4CA7-80DF-C984AFB910EF}" type="presOf" srcId="{0B534444-BF8D-48B2-8A30-260C451E7409}" destId="{32EA61C0-F994-4080-AF92-1C9F5DEB5C07}" srcOrd="0" destOrd="0" presId="urn:microsoft.com/office/officeart/2005/8/layout/default"/>
    <dgm:cxn modelId="{3FAB62D0-0936-49E4-9EE9-875EA13F5945}" type="presOf" srcId="{E5A08FB3-61B6-4FF8-99A9-A9C81AB2DCDE}" destId="{A41AC6E9-0E86-4270-B3CC-253F6C78791A}" srcOrd="0" destOrd="0" presId="urn:microsoft.com/office/officeart/2005/8/layout/default"/>
    <dgm:cxn modelId="{FB5DFFD8-D6C5-4FFF-85F0-7C48E6467790}" type="presOf" srcId="{18CE136E-24C2-4EC7-A1DC-10E9E307AD91}" destId="{F99EBCDD-E53F-48C5-8F24-E299E3AAB263}" srcOrd="0" destOrd="0" presId="urn:microsoft.com/office/officeart/2005/8/layout/default"/>
    <dgm:cxn modelId="{CBCC64DB-FF26-4D9A-9BAC-D47766BE375B}" srcId="{0B534444-BF8D-48B2-8A30-260C451E7409}" destId="{18CE136E-24C2-4EC7-A1DC-10E9E307AD91}" srcOrd="6" destOrd="0" parTransId="{4EDED772-2819-46BF-97A1-9B33AD032588}" sibTransId="{1BFD7778-DA1F-468C-BA71-60863D8360EA}"/>
    <dgm:cxn modelId="{389894EF-266F-46FA-9AAD-2B90370B7DB9}" srcId="{0B534444-BF8D-48B2-8A30-260C451E7409}" destId="{9CE629D0-AE3D-4DF2-A2D4-253ECB8922ED}" srcOrd="4" destOrd="0" parTransId="{A906061A-8695-4018-A269-E636806015B3}" sibTransId="{5E8D900F-3D91-4F53-9E26-AD422AB2918D}"/>
    <dgm:cxn modelId="{261123FA-B962-4923-85F5-37BA3B0A3836}" type="presOf" srcId="{CBCA9C7D-9B49-4A13-9F7A-F160DE9E2A41}" destId="{000DCEDA-2BD8-48B0-903D-2C4F598A98FF}" srcOrd="0" destOrd="0" presId="urn:microsoft.com/office/officeart/2005/8/layout/default"/>
    <dgm:cxn modelId="{BA5B7CFB-45AD-46A5-9BD5-0EA9651F06C5}" srcId="{0B534444-BF8D-48B2-8A30-260C451E7409}" destId="{22944262-8809-4B81-8C43-913B6CDFDBB7}" srcOrd="1" destOrd="0" parTransId="{32B73D0E-C23A-4570-B215-865F365F99FF}" sibTransId="{B5913026-15B3-4AC8-90C8-306583D7B3DC}"/>
    <dgm:cxn modelId="{FED08860-C440-4CD7-92D8-921316850914}" type="presParOf" srcId="{32EA61C0-F994-4080-AF92-1C9F5DEB5C07}" destId="{A41AC6E9-0E86-4270-B3CC-253F6C78791A}" srcOrd="0" destOrd="0" presId="urn:microsoft.com/office/officeart/2005/8/layout/default"/>
    <dgm:cxn modelId="{D322F454-C356-4017-8437-5393127E13B3}" type="presParOf" srcId="{32EA61C0-F994-4080-AF92-1C9F5DEB5C07}" destId="{DD004D36-1CC4-45AD-95B6-B0AAF2B71810}" srcOrd="1" destOrd="0" presId="urn:microsoft.com/office/officeart/2005/8/layout/default"/>
    <dgm:cxn modelId="{E1DC9808-6098-44AE-B775-40E683ED8215}" type="presParOf" srcId="{32EA61C0-F994-4080-AF92-1C9F5DEB5C07}" destId="{4D287BE6-A264-4501-8AD1-A9F4B3FE5F58}" srcOrd="2" destOrd="0" presId="urn:microsoft.com/office/officeart/2005/8/layout/default"/>
    <dgm:cxn modelId="{AF3CE807-7FCF-458C-9413-735B3C5A7CCB}" type="presParOf" srcId="{32EA61C0-F994-4080-AF92-1C9F5DEB5C07}" destId="{784372C2-F486-46AB-9315-B88E2333B18D}" srcOrd="3" destOrd="0" presId="urn:microsoft.com/office/officeart/2005/8/layout/default"/>
    <dgm:cxn modelId="{7E8607C0-2913-4E4C-A4BA-02673FF5CA41}" type="presParOf" srcId="{32EA61C0-F994-4080-AF92-1C9F5DEB5C07}" destId="{B6C5C530-ED8B-46EE-801E-1F475ED9199B}" srcOrd="4" destOrd="0" presId="urn:microsoft.com/office/officeart/2005/8/layout/default"/>
    <dgm:cxn modelId="{0D66CB5B-A5EF-4CF8-839D-F258A02EB9CB}" type="presParOf" srcId="{32EA61C0-F994-4080-AF92-1C9F5DEB5C07}" destId="{9D55A622-E01D-4AE5-B9C9-91A10F140554}" srcOrd="5" destOrd="0" presId="urn:microsoft.com/office/officeart/2005/8/layout/default"/>
    <dgm:cxn modelId="{0C708C3A-4583-4C61-BDAE-0077D857DF60}" type="presParOf" srcId="{32EA61C0-F994-4080-AF92-1C9F5DEB5C07}" destId="{000DCEDA-2BD8-48B0-903D-2C4F598A98FF}" srcOrd="6" destOrd="0" presId="urn:microsoft.com/office/officeart/2005/8/layout/default"/>
    <dgm:cxn modelId="{DD3DA368-75DF-4B1A-B2AD-5EB627B80510}" type="presParOf" srcId="{32EA61C0-F994-4080-AF92-1C9F5DEB5C07}" destId="{26350EEC-E9A9-41F7-8366-0189464CF3C9}" srcOrd="7" destOrd="0" presId="urn:microsoft.com/office/officeart/2005/8/layout/default"/>
    <dgm:cxn modelId="{09111CF7-4C2C-4E98-B0AB-75CF7922A7A8}" type="presParOf" srcId="{32EA61C0-F994-4080-AF92-1C9F5DEB5C07}" destId="{DC9D636C-8C62-4C62-B631-146AA1AD4AC3}" srcOrd="8" destOrd="0" presId="urn:microsoft.com/office/officeart/2005/8/layout/default"/>
    <dgm:cxn modelId="{BADCB9F3-0671-4109-85F0-230E8D422FEB}" type="presParOf" srcId="{32EA61C0-F994-4080-AF92-1C9F5DEB5C07}" destId="{0085F2B6-4370-49B2-BA25-AB5DDDE2C370}" srcOrd="9" destOrd="0" presId="urn:microsoft.com/office/officeart/2005/8/layout/default"/>
    <dgm:cxn modelId="{D8DE9270-2695-4A63-9DAB-CAC15CEEF64D}" type="presParOf" srcId="{32EA61C0-F994-4080-AF92-1C9F5DEB5C07}" destId="{EF7B1061-98A4-43A9-87EE-5FC4ABE7D11A}" srcOrd="10" destOrd="0" presId="urn:microsoft.com/office/officeart/2005/8/layout/default"/>
    <dgm:cxn modelId="{63E0886F-D9A0-46FE-97AF-F285EFC0146B}" type="presParOf" srcId="{32EA61C0-F994-4080-AF92-1C9F5DEB5C07}" destId="{F9EAF3E3-53DB-478A-8D45-96F81FFFFC5C}" srcOrd="11" destOrd="0" presId="urn:microsoft.com/office/officeart/2005/8/layout/default"/>
    <dgm:cxn modelId="{F9672B83-DAD7-4A0A-8468-59BD6FEB0B1C}" type="presParOf" srcId="{32EA61C0-F994-4080-AF92-1C9F5DEB5C07}" destId="{F99EBCDD-E53F-48C5-8F24-E299E3AAB263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1AC6E9-0E86-4270-B3CC-253F6C78791A}">
      <dsp:nvSpPr>
        <dsp:cNvPr id="0" name=""/>
        <dsp:cNvSpPr/>
      </dsp:nvSpPr>
      <dsp:spPr>
        <a:xfrm>
          <a:off x="3217" y="354177"/>
          <a:ext cx="2552532" cy="153151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Transit Oriented Development</a:t>
          </a:r>
        </a:p>
      </dsp:txBody>
      <dsp:txXfrm>
        <a:off x="3217" y="354177"/>
        <a:ext cx="2552532" cy="1531519"/>
      </dsp:txXfrm>
    </dsp:sp>
    <dsp:sp modelId="{4D287BE6-A264-4501-8AD1-A9F4B3FE5F58}">
      <dsp:nvSpPr>
        <dsp:cNvPr id="0" name=""/>
        <dsp:cNvSpPr/>
      </dsp:nvSpPr>
      <dsp:spPr>
        <a:xfrm>
          <a:off x="2811003" y="354177"/>
          <a:ext cx="2552532" cy="1531519"/>
        </a:xfrm>
        <a:prstGeom prst="rect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Parking Reduction Strategies</a:t>
          </a:r>
        </a:p>
      </dsp:txBody>
      <dsp:txXfrm>
        <a:off x="2811003" y="354177"/>
        <a:ext cx="2552532" cy="1531519"/>
      </dsp:txXfrm>
    </dsp:sp>
    <dsp:sp modelId="{B6C5C530-ED8B-46EE-801E-1F475ED9199B}">
      <dsp:nvSpPr>
        <dsp:cNvPr id="0" name=""/>
        <dsp:cNvSpPr/>
      </dsp:nvSpPr>
      <dsp:spPr>
        <a:xfrm>
          <a:off x="5618789" y="354177"/>
          <a:ext cx="2552532" cy="1531519"/>
        </a:xfrm>
        <a:prstGeom prst="rect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Safe Routes to School </a:t>
          </a:r>
        </a:p>
      </dsp:txBody>
      <dsp:txXfrm>
        <a:off x="5618789" y="354177"/>
        <a:ext cx="2552532" cy="1531519"/>
      </dsp:txXfrm>
    </dsp:sp>
    <dsp:sp modelId="{000DCEDA-2BD8-48B0-903D-2C4F598A98FF}">
      <dsp:nvSpPr>
        <dsp:cNvPr id="0" name=""/>
        <dsp:cNvSpPr/>
      </dsp:nvSpPr>
      <dsp:spPr>
        <a:xfrm>
          <a:off x="8426574" y="354177"/>
          <a:ext cx="2552532" cy="153151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Streetscape Improvement Programs</a:t>
          </a:r>
        </a:p>
      </dsp:txBody>
      <dsp:txXfrm>
        <a:off x="8426574" y="354177"/>
        <a:ext cx="2552532" cy="1531519"/>
      </dsp:txXfrm>
    </dsp:sp>
    <dsp:sp modelId="{DC9D636C-8C62-4C62-B631-146AA1AD4AC3}">
      <dsp:nvSpPr>
        <dsp:cNvPr id="0" name=""/>
        <dsp:cNvSpPr/>
      </dsp:nvSpPr>
      <dsp:spPr>
        <a:xfrm>
          <a:off x="1407110" y="2140950"/>
          <a:ext cx="2552532" cy="153151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Maintaining the Rhythm of Buildings</a:t>
          </a:r>
        </a:p>
      </dsp:txBody>
      <dsp:txXfrm>
        <a:off x="1407110" y="2140950"/>
        <a:ext cx="2552532" cy="1531519"/>
      </dsp:txXfrm>
    </dsp:sp>
    <dsp:sp modelId="{EF7B1061-98A4-43A9-87EE-5FC4ABE7D11A}">
      <dsp:nvSpPr>
        <dsp:cNvPr id="0" name=""/>
        <dsp:cNvSpPr/>
      </dsp:nvSpPr>
      <dsp:spPr>
        <a:xfrm>
          <a:off x="4214896" y="2140950"/>
          <a:ext cx="2552532" cy="1531519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Green Stormwater Infrastructure</a:t>
          </a:r>
        </a:p>
      </dsp:txBody>
      <dsp:txXfrm>
        <a:off x="4214896" y="2140950"/>
        <a:ext cx="2552532" cy="1531519"/>
      </dsp:txXfrm>
    </dsp:sp>
    <dsp:sp modelId="{F99EBCDD-E53F-48C5-8F24-E299E3AAB263}">
      <dsp:nvSpPr>
        <dsp:cNvPr id="0" name=""/>
        <dsp:cNvSpPr/>
      </dsp:nvSpPr>
      <dsp:spPr>
        <a:xfrm>
          <a:off x="7022682" y="2140950"/>
          <a:ext cx="2552532" cy="153151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Street Trees and Landscaping</a:t>
          </a:r>
        </a:p>
      </dsp:txBody>
      <dsp:txXfrm>
        <a:off x="7022682" y="2140950"/>
        <a:ext cx="2552532" cy="15315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E461588-AC29-45E3-B931-D7248BED135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3D8688-0E9E-4B45-9DBA-4C3648D24E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FF3FCB-B666-4107-AE19-9C69987DC513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DC4260-5A2F-4A66-8085-69895226C38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B37364-23A6-4E43-A58F-B608F685C9E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1FDC73-D311-44A3-999A-6D8AB411E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160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BCF1C5-79E3-4FFB-940A-6D473F098C1B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8D2E4C-30B2-4501-AA00-6208920EC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5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D2E4C-30B2-4501-AA00-6208920ECA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7042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15707-09AE-47E3-8E0E-B6CB03DAB32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4266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D2E4C-30B2-4501-AA00-6208920ECA8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2288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D2E4C-30B2-4501-AA00-6208920ECA8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354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AA39F-F9A1-718A-3D21-2B321B4BD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86BFB8-698C-3A57-BE8B-92D79A0AFE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BAF72A-7FCE-F266-CF5A-C880F30C0E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F851D0-E675-90C4-EF30-CD1A8307E5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D2E4C-30B2-4501-AA00-6208920ECA81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1480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8F649-FA4B-1CC5-95AE-CE18FA25B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822C49-A492-6379-A409-DA90D83A80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71AA39-0D65-C11D-2B9A-C4926E1C24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866CF-1D0C-CD07-282D-F565319190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D2E4C-30B2-4501-AA00-6208920ECA81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8475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A93DF4-9368-AD82-77AF-DD49E34C4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D045BB-B380-CBEE-B68D-6416E6F34D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46BE5D-FA30-B76C-F8BA-CDC4BCD3C1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4B4F56-E092-6E4B-BD63-0D6D45803A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D2E4C-30B2-4501-AA00-6208920ECA81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2340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85127-91CF-D0D2-7F6E-0CB2A57BE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F9D155-8894-3A55-F25E-24DF4A01CB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09A3A7-834B-1D9B-A7B9-2A45841A64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5BF254-C0B4-5885-45C9-78E32AFBB9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D2E4C-30B2-4501-AA00-6208920ECA81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9848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308275-5873-941B-A3D0-E4FF4BF8D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95C4C9-163E-3681-C020-5481E01EC0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420C11-5FEA-D77C-6D8A-6A0DF1A4D2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A694D4-ADBD-BC8D-B9C2-A760279C3F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D2E4C-30B2-4501-AA00-6208920ECA81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6848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E7039-295F-031C-4A8E-9807740DB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E36D11-B337-6B7C-FEB8-9E7360C580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D4466A-CE82-C9D0-A4CD-C28207C068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69328D-7271-139B-0C77-2E6A093244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D2E4C-30B2-4501-AA00-6208920ECA81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3921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E205E-2193-1E7E-068A-740BF4EC3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2282CA-9B1C-C0A2-A77D-F267BD6B2E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889DCA-DC89-BB82-808C-78F0B9029B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B1964C-6B07-09F1-CAE1-F3DD5DF5B8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D2E4C-30B2-4501-AA00-6208920ECA81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886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D2E4C-30B2-4501-AA00-6208920ECA8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1432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D2E4C-30B2-4501-AA00-6208920ECA81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7340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D2E4C-30B2-4501-AA00-6208920ECA81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596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D14C4-FF08-53FD-AF51-9F4FD2DDF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37ED43-6A14-6139-6C6C-790DF697B7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247F54-9221-73BF-8652-154E6600E3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3DD8D1-7C7F-7352-4F4D-D812DFC01E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D2E4C-30B2-4501-AA00-6208920ECA81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2673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CE89C-6B05-B9F4-BD94-4A1EEB636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3BD799-50DD-E588-E231-B19B656528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0BE953-7852-3DF3-0BC1-DF7A2EDF05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18EB90-9F37-8BA2-F80F-F52E7612C9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D2E4C-30B2-4501-AA00-6208920ECA81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2664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D2E4C-30B2-4501-AA00-6208920ECA81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660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D02ED-CF7B-4919-BD23-424B3B89FFC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57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D2E4C-30B2-4501-AA00-6208920ECA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67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D2E4C-30B2-4501-AA00-6208920ECA8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366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D02ED-CF7B-4919-BD23-424B3B89FFC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6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15707-09AE-47E3-8E0E-B6CB03DAB32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925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15707-09AE-47E3-8E0E-B6CB03DAB32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546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15707-09AE-47E3-8E0E-B6CB03DAB32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542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6310205-AAB7-4E16-A122-32256DB72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49517"/>
            <a:ext cx="10982850" cy="1150888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F40AE-BAEB-4B99-8737-AFBDA558A1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775" y="1707080"/>
            <a:ext cx="10982325" cy="4078288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1pPr>
            <a:lvl2pPr marL="690563" indent="-346075">
              <a:buFont typeface="Wingdings" panose="05000000000000000000" pitchFamily="2" charset="2"/>
              <a:buChar char="§"/>
              <a:defRPr sz="2600"/>
            </a:lvl2pPr>
            <a:lvl3pPr marL="1027113" indent="-336550">
              <a:buFont typeface="Wingdings" panose="05000000000000000000" pitchFamily="2" charset="2"/>
              <a:buChar char="§"/>
              <a:defRPr sz="2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1EDB02-2A3D-492B-AAF3-3C172E6C675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5D20607-1BFC-43AB-9580-65BD56BE7F55}"/>
              </a:ext>
            </a:extLst>
          </p:cNvPr>
          <p:cNvCxnSpPr>
            <a:cxnSpLocks/>
          </p:cNvCxnSpPr>
          <p:nvPr userDrawn="1"/>
        </p:nvCxnSpPr>
        <p:spPr>
          <a:xfrm>
            <a:off x="607076" y="1511878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32B4D0A-7C20-4BAB-BB5B-EBE922E86C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E8CB2FB-C313-4B60-B279-7771D21393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643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EFE96D4-2D34-4BCA-B2A2-686DB9A26992}"/>
              </a:ext>
            </a:extLst>
          </p:cNvPr>
          <p:cNvSpPr/>
          <p:nvPr userDrawn="1"/>
        </p:nvSpPr>
        <p:spPr>
          <a:xfrm>
            <a:off x="1" y="-72570"/>
            <a:ext cx="12192000" cy="5308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10AD50E-5982-4BAD-9D0B-6F4DBC3E96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950" y="5443661"/>
            <a:ext cx="10982850" cy="38921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47702D8-6985-409E-8E6D-4011D9D81C9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-79894"/>
            <a:ext cx="12192000" cy="53154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1F3EC7-E6B4-445C-AD79-5389A4AB5DE7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52186193-43E2-4C18-9F8E-4D775ECDCD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A942167-E109-41A5-9E72-ADF2FD7E28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218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abl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10AD50E-5982-4BAD-9D0B-6F4DBC3E96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950" y="5443661"/>
            <a:ext cx="10982850" cy="38921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EC66D7-C20E-4C5F-A641-9B870D01139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1B600F4-25F7-47D9-BCF5-61D086E604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8666342-18A5-4EC0-8C70-E4BC790C9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able Placeholder 3">
            <a:extLst>
              <a:ext uri="{FF2B5EF4-FFF2-40B4-BE49-F238E27FC236}">
                <a16:creationId xmlns:a16="http://schemas.microsoft.com/office/drawing/2014/main" id="{7BDAA9E5-738C-497A-901C-8589FBF3593A}"/>
              </a:ext>
            </a:extLst>
          </p:cNvPr>
          <p:cNvSpPr>
            <a:spLocks noGrp="1"/>
          </p:cNvSpPr>
          <p:nvPr>
            <p:ph type="tbl" sz="quarter" idx="26"/>
          </p:nvPr>
        </p:nvSpPr>
        <p:spPr>
          <a:xfrm>
            <a:off x="612948" y="478302"/>
            <a:ext cx="10982851" cy="48466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969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ransparent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67794F9-6A2E-4357-BD91-FA5BDA232F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BE1FCA0-1DF2-4856-8E45-EED48F31D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04800"/>
            <a:ext cx="12192000" cy="756303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anchor="ctr"/>
          <a:lstStyle>
            <a:lvl1pPr>
              <a:defRPr sz="3200" b="1">
                <a:solidFill>
                  <a:schemeClr val="tx2"/>
                </a:solidFill>
                <a:effectLst/>
                <a:latin typeface="+mn-lt"/>
              </a:defRPr>
            </a:lvl1pPr>
          </a:lstStyle>
          <a:p>
            <a:r>
              <a:rPr lang="en-US" dirty="0"/>
              <a:t>  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F814C19-FD28-4FD3-87E0-6508836ACE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91338" y="1309688"/>
            <a:ext cx="4704461" cy="453231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lIns="274320" tIns="182880"/>
          <a:lstStyle>
            <a:lvl1pPr marL="457200" indent="-457200">
              <a:buFont typeface="Wingdings" panose="05000000000000000000" pitchFamily="2" charset="2"/>
              <a:buChar char="§"/>
              <a:defRPr/>
            </a:lvl1pPr>
            <a:lvl2pPr marL="690563" indent="-346075">
              <a:buFont typeface="Wingdings" panose="05000000000000000000" pitchFamily="2" charset="2"/>
              <a:buChar char="§"/>
              <a:defRPr/>
            </a:lvl2pPr>
            <a:lvl3pPr marL="1027113" indent="-336550">
              <a:buFont typeface="Wingdings" panose="05000000000000000000" pitchFamily="2" charset="2"/>
              <a:buChar char="§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6DD985-D32A-4A0B-97EC-B061034E125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C2B9130-C97B-469E-B93E-ACC21F782D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7A198C0-F08C-4BDE-B38C-CAADD863E2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107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20AB0-A2FE-421F-9EF6-7227E8109C8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2016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a_Title with Conten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6310205-AAB7-4E16-A122-32256DB72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422037"/>
            <a:ext cx="10982850" cy="1150888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F40AE-BAEB-4B99-8737-AFBDA558A1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775" y="1879600"/>
            <a:ext cx="10982325" cy="4078288"/>
          </a:xfrm>
        </p:spPr>
        <p:txBody>
          <a:bodyPr/>
          <a:lstStyle>
            <a:lvl1pPr marL="344488" indent="-344488">
              <a:buClr>
                <a:schemeClr val="tx1"/>
              </a:buClr>
              <a:buFont typeface="Wingdings" panose="05000000000000000000" pitchFamily="2" charset="2"/>
              <a:buChar char="§"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FC279A-ADD4-4113-B361-623C23DA4B0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6B9348B-8E48-476D-8FA0-B56DE679162D}" type="datetime1">
              <a:rPr lang="en-US" smtClean="0"/>
              <a:t>5/7/2026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956038-FDF3-494F-B3F0-11451C72F01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//   To put in or delete a footer, go to Insert&gt;Header&amp;Footer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1EDB02-2A3D-492B-AAF3-3C172E6C675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622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b_Title with Conten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4802822-62F5-4BCD-9751-77C4DB366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6310205-AAB7-4E16-A122-32256DB72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F40AE-BAEB-4B99-8737-AFBDA558A1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775" y="1879600"/>
            <a:ext cx="10982325" cy="4078288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06069023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ransition_Red_w do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AA2709-3307-417A-A637-663FD5EB3E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456234B3-08D0-4981-80D5-1020F7F3B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50" y="1719985"/>
            <a:ext cx="7135387" cy="1922582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053DBBD8-E51B-420A-97CD-BF2A39D1971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48337" y="1634128"/>
            <a:ext cx="4133578" cy="2608263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2BAD042-B5CC-45D4-8928-FAEAB8319DCB}"/>
              </a:ext>
            </a:extLst>
          </p:cNvPr>
          <p:cNvCxnSpPr>
            <a:cxnSpLocks/>
          </p:cNvCxnSpPr>
          <p:nvPr userDrawn="1"/>
        </p:nvCxnSpPr>
        <p:spPr>
          <a:xfrm>
            <a:off x="671401" y="3898135"/>
            <a:ext cx="914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92F3535B-260A-4BD8-B0B8-FC13FF565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990" y="6387834"/>
            <a:ext cx="85884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CC55B66-98F8-4609-A685-184205D26D1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321034" y="6385110"/>
            <a:ext cx="803906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68DBD8-176F-4A88-8298-4A768006DE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988" y="924301"/>
            <a:ext cx="1387198" cy="491016"/>
          </a:xfrm>
          <a:prstGeom prst="rect">
            <a:avLst/>
          </a:prstGeom>
        </p:spPr>
      </p:pic>
      <p:pic>
        <p:nvPicPr>
          <p:cNvPr id="15" name="Graphic 16">
            <a:extLst>
              <a:ext uri="{FF2B5EF4-FFF2-40B4-BE49-F238E27FC236}">
                <a16:creationId xmlns:a16="http://schemas.microsoft.com/office/drawing/2014/main" id="{EA6C01C4-3016-49D6-A057-F2C2065BE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43978"/>
            <a:ext cx="12191999" cy="40323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916BA0-7AE4-4781-906F-EC1B943559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775" y="4241800"/>
            <a:ext cx="11269663" cy="403225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34448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77798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5707D-FEF2-83D4-E992-20AA170B5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1119B-2038-5EC4-0ACC-C0AADDD107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DD7B-13C7-B357-6EFE-35F01FC89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094F-3937-4002-B63E-C8E5ECEA7BC5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ECE08-8962-90BD-40AB-772A9FD55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A3A850-F3C8-EC30-AAA2-C39F252CF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3F725-2F45-4336-9E2E-AB0BCDB2C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0040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B7F5F-FA43-4B8A-B575-115D7099B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F767F2-632B-4A6C-B54F-027039145E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1918775-D517-496B-9F8E-1A046060F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949" y="1709928"/>
            <a:ext cx="10982850" cy="3950921"/>
          </a:xfrm>
          <a:prstGeom prst="rect">
            <a:avLst/>
          </a:prstGeom>
        </p:spPr>
        <p:txBody>
          <a:bodyPr lIns="0"/>
          <a:lstStyle>
            <a:lvl1pPr marL="457200" indent="-45720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1pPr>
            <a:lvl2pPr marL="685800" indent="-342900">
              <a:buClr>
                <a:schemeClr val="bg1"/>
              </a:buClr>
              <a:buFont typeface="Wingdings" panose="05000000000000000000" pitchFamily="2" charset="2"/>
              <a:buChar char="§"/>
              <a:tabLst/>
              <a:defRPr>
                <a:solidFill>
                  <a:schemeClr val="bg1"/>
                </a:solidFill>
              </a:defRPr>
            </a:lvl2pPr>
            <a:lvl3pPr marL="1028700" indent="-34290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 marL="1600200" indent="-22860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 marL="2057400" indent="-22860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D3A6EF2-AC90-4EC1-A3A1-2476CEF513C7}"/>
              </a:ext>
            </a:extLst>
          </p:cNvPr>
          <p:cNvCxnSpPr>
            <a:cxnSpLocks/>
          </p:cNvCxnSpPr>
          <p:nvPr userDrawn="1"/>
        </p:nvCxnSpPr>
        <p:spPr>
          <a:xfrm>
            <a:off x="607076" y="1511878"/>
            <a:ext cx="914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56124E6-F711-4B3D-A869-EF859246B8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C342973-0FAC-4D17-B07B-B942A90703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1295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77C0A-1A80-42B7-BCCE-EAFF260AF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C852E-4EBA-41C6-B0C9-B6453100CF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E0CF059-60B8-43AA-9B58-19E546DBDC75}"/>
              </a:ext>
            </a:extLst>
          </p:cNvPr>
          <p:cNvCxnSpPr>
            <a:cxnSpLocks/>
          </p:cNvCxnSpPr>
          <p:nvPr userDrawn="1"/>
        </p:nvCxnSpPr>
        <p:spPr>
          <a:xfrm>
            <a:off x="607076" y="1511878"/>
            <a:ext cx="914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CF6531A-80A4-4981-966B-631B23B922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709928"/>
            <a:ext cx="5499799" cy="3945470"/>
          </a:xfrm>
          <a:prstGeom prst="rect">
            <a:avLst/>
          </a:prstGeom>
        </p:spPr>
        <p:txBody>
          <a:bodyPr lIns="0"/>
          <a:lstStyle>
            <a:lvl1pPr marL="457200" indent="-45720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1pPr>
            <a:lvl2pPr marL="685800" indent="-34290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2pPr>
            <a:lvl3pPr marL="1028700" indent="-34290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 marL="1657350" indent="-28575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 marL="2114550" indent="-28575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44FB1A2-7E2F-448E-80F4-108B0B9CB96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2949" y="1709928"/>
            <a:ext cx="5235192" cy="3945470"/>
          </a:xfrm>
          <a:prstGeom prst="rect">
            <a:avLst/>
          </a:prstGeom>
        </p:spPr>
        <p:txBody>
          <a:bodyPr lIns="0"/>
          <a:lstStyle>
            <a:lvl1pPr marL="457200" indent="-45720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1pPr>
            <a:lvl2pPr marL="685800" indent="-34290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2pPr>
            <a:lvl3pPr marL="1028700" indent="-34290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 marL="1657350" indent="-28575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 marL="2114550" indent="-28575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32DC492-A0C6-4C48-BB1C-D14154F1A28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25D2A445-BB45-4FFA-B09C-A24E19BF41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88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A780A8-87C4-4616-BD3A-82B01B05D3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706523"/>
            <a:ext cx="5398199" cy="4009290"/>
          </a:xfrm>
          <a:prstGeom prst="rect">
            <a:avLst/>
          </a:prstGeom>
        </p:spPr>
        <p:txBody>
          <a:bodyPr lIns="0"/>
          <a:lstStyle>
            <a:lvl1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1pPr>
            <a:lvl2pPr marL="690563" indent="-346075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2pPr>
            <a:lvl3pPr marL="1027113" indent="-3365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3pPr>
            <a:lvl4pPr marL="16573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4pPr>
            <a:lvl5pPr marL="21145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9A99B8A-CE8E-4759-9039-E6A580E7D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49" y="249517"/>
            <a:ext cx="10982850" cy="1150888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CD167BD-3694-415F-8B25-EAF59F04B8C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2949" y="1706523"/>
            <a:ext cx="5239512" cy="4009290"/>
          </a:xfrm>
          <a:prstGeom prst="rect">
            <a:avLst/>
          </a:prstGeom>
        </p:spPr>
        <p:txBody>
          <a:bodyPr lIns="0"/>
          <a:lstStyle>
            <a:lvl1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1pPr>
            <a:lvl2pPr marL="690563" indent="-346075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2pPr>
            <a:lvl3pPr marL="1027113" indent="-3365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3pPr>
            <a:lvl4pPr marL="16573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4pPr>
            <a:lvl5pPr marL="21145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5D6102-F38A-43BB-8C8D-BAEE487809C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0B249ED-F0D0-4BF3-9A98-84194911FC6B}"/>
              </a:ext>
            </a:extLst>
          </p:cNvPr>
          <p:cNvCxnSpPr>
            <a:cxnSpLocks/>
          </p:cNvCxnSpPr>
          <p:nvPr userDrawn="1"/>
        </p:nvCxnSpPr>
        <p:spPr>
          <a:xfrm>
            <a:off x="607076" y="1511878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F1A66CC-BD74-4D39-B32A-8C3DC7543D26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293F905-F328-44A4-9EC1-283BD460AB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5783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57CFA-6DB7-4071-BB04-3C3300DFF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161D35-97A2-438C-902F-791906BEFD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57D1D32C-E19C-4E86-AA7B-1686D4F708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96450" y="1706523"/>
            <a:ext cx="2838017" cy="1810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1B5487D2-66C4-4293-BE3D-93938D41AD9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98835" y="1709141"/>
            <a:ext cx="2780217" cy="18081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F7C830E6-7B59-4CA6-8818-F844F0D044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96450" y="3655902"/>
            <a:ext cx="2855182" cy="20599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35378FE9-CB83-4666-BE99-6E991EE2E68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798835" y="3655902"/>
            <a:ext cx="2780217" cy="20599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1DB3A79-032A-4A4F-9B93-2F3C15B25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948" y="1706523"/>
            <a:ext cx="5036297" cy="40092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457200" indent="-45720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1pPr>
            <a:lvl2pPr marL="690563" indent="-346075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2pPr>
            <a:lvl3pPr marL="1027113" indent="-33655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54D7B00-FA77-434D-A2AB-F0685FBAE319}"/>
              </a:ext>
            </a:extLst>
          </p:cNvPr>
          <p:cNvCxnSpPr>
            <a:cxnSpLocks/>
          </p:cNvCxnSpPr>
          <p:nvPr userDrawn="1"/>
        </p:nvCxnSpPr>
        <p:spPr>
          <a:xfrm>
            <a:off x="607076" y="1511878"/>
            <a:ext cx="914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3C3E09D-E580-4F2B-9C7A-77A8C6BD5B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DBA3C04-30DB-4C79-B180-D94665325A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6862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50349-191F-4702-BBFB-A1EFC47D9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842F20-A220-41AE-A1BF-99E56B81B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3FD667-C8B9-4C13-B415-3E9D577F7638}"/>
              </a:ext>
            </a:extLst>
          </p:cNvPr>
          <p:cNvCxnSpPr>
            <a:cxnSpLocks/>
          </p:cNvCxnSpPr>
          <p:nvPr userDrawn="1"/>
        </p:nvCxnSpPr>
        <p:spPr>
          <a:xfrm>
            <a:off x="607076" y="1511878"/>
            <a:ext cx="914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01B8FB81-AF44-4A39-9451-D610FA4EBDD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2949" y="1709928"/>
            <a:ext cx="3473910" cy="450001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03F625A7-5931-4EC2-8887-DFF43B791B7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82272" y="1709928"/>
            <a:ext cx="3473910" cy="450001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7927C2EF-5254-4DCB-8938-A53D04A5806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951594" y="1709928"/>
            <a:ext cx="3473910" cy="450001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007A35E-5697-4643-BA82-2961D2283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075" y="2336310"/>
            <a:ext cx="3473909" cy="335522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DAAB086-DBD7-42E5-8F3A-D796E57F3D94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4309926" y="2336310"/>
            <a:ext cx="3473908" cy="335522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FE26004-BDC3-4C5E-ACA6-6E8E1DD17C0A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7951596" y="2336309"/>
            <a:ext cx="3473908" cy="335522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A4AD546C-16A5-4B5E-8208-30889E75CD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B5053FA-3156-4D01-93EE-4DF1C207DB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270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A1922-697F-4A79-96AB-F4FC3E514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29834-D422-430C-87E0-5C963D5D7C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E209196-6224-4394-8B79-049AB3C961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2949" y="4619789"/>
            <a:ext cx="2043328" cy="52145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CF826DDB-44CD-4E1B-BED4-61C530E088F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819492" y="4613413"/>
            <a:ext cx="2026115" cy="527833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0564EE6D-2A25-4880-86DD-A5024BDF84B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18601" y="4613414"/>
            <a:ext cx="2026115" cy="52783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66FD383B-F8C4-4332-9103-14D1329BB75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2724" y="4620501"/>
            <a:ext cx="2041101" cy="520745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29F87B41-CA64-436B-B40A-81015791FA6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393666" y="4626878"/>
            <a:ext cx="2099745" cy="514368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66736D95-A51C-400C-B9B4-2A64CB0ECEA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12949" y="5304126"/>
            <a:ext cx="2033549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7692D03C-E314-45CE-B3D3-40764192D74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819492" y="5304126"/>
            <a:ext cx="2045384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089A56-3154-4C5C-B0F6-86766E1FA78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026767" y="5304126"/>
            <a:ext cx="2026116" cy="365124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4DD48FD-1644-4C30-BA83-8098CB512C7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202724" y="5304126"/>
            <a:ext cx="2041101" cy="36022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3692DC10-6AC3-46AF-97DD-9C9952B2435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393666" y="5304126"/>
            <a:ext cx="2099745" cy="35872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A9ADD00-2034-4362-BE6D-BAD4CD17133C}"/>
              </a:ext>
            </a:extLst>
          </p:cNvPr>
          <p:cNvCxnSpPr>
            <a:cxnSpLocks/>
          </p:cNvCxnSpPr>
          <p:nvPr userDrawn="1"/>
        </p:nvCxnSpPr>
        <p:spPr>
          <a:xfrm>
            <a:off x="612948" y="5220384"/>
            <a:ext cx="505733" cy="0"/>
          </a:xfrm>
          <a:prstGeom prst="line">
            <a:avLst/>
          </a:prstGeom>
          <a:ln w="508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59B4C64-A175-4FC0-BC74-603F16166EE2}"/>
              </a:ext>
            </a:extLst>
          </p:cNvPr>
          <p:cNvCxnSpPr>
            <a:cxnSpLocks/>
          </p:cNvCxnSpPr>
          <p:nvPr userDrawn="1"/>
        </p:nvCxnSpPr>
        <p:spPr>
          <a:xfrm>
            <a:off x="2819492" y="5220384"/>
            <a:ext cx="479579" cy="0"/>
          </a:xfrm>
          <a:prstGeom prst="line">
            <a:avLst/>
          </a:prstGeom>
          <a:ln w="508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1BDA41F-E54A-410C-990E-4A68C4DA9627}"/>
              </a:ext>
            </a:extLst>
          </p:cNvPr>
          <p:cNvCxnSpPr>
            <a:cxnSpLocks/>
          </p:cNvCxnSpPr>
          <p:nvPr userDrawn="1"/>
        </p:nvCxnSpPr>
        <p:spPr>
          <a:xfrm>
            <a:off x="5018601" y="5220384"/>
            <a:ext cx="487254" cy="0"/>
          </a:xfrm>
          <a:prstGeom prst="line">
            <a:avLst/>
          </a:prstGeom>
          <a:ln w="508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6996331-51D8-4251-88CA-78C7EEE81E07}"/>
              </a:ext>
            </a:extLst>
          </p:cNvPr>
          <p:cNvCxnSpPr>
            <a:cxnSpLocks/>
          </p:cNvCxnSpPr>
          <p:nvPr userDrawn="1"/>
        </p:nvCxnSpPr>
        <p:spPr>
          <a:xfrm>
            <a:off x="7204440" y="5220384"/>
            <a:ext cx="480411" cy="0"/>
          </a:xfrm>
          <a:prstGeom prst="line">
            <a:avLst/>
          </a:prstGeom>
          <a:ln w="508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8A3CF1-D5A0-4D26-B332-ABDB00F0B4F4}"/>
              </a:ext>
            </a:extLst>
          </p:cNvPr>
          <p:cNvCxnSpPr>
            <a:cxnSpLocks/>
          </p:cNvCxnSpPr>
          <p:nvPr userDrawn="1"/>
        </p:nvCxnSpPr>
        <p:spPr>
          <a:xfrm>
            <a:off x="9384499" y="5220384"/>
            <a:ext cx="479348" cy="0"/>
          </a:xfrm>
          <a:prstGeom prst="line">
            <a:avLst/>
          </a:prstGeom>
          <a:ln w="508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E335DE5-3282-45B3-8267-DEEF47679D4E}"/>
              </a:ext>
            </a:extLst>
          </p:cNvPr>
          <p:cNvCxnSpPr>
            <a:cxnSpLocks/>
          </p:cNvCxnSpPr>
          <p:nvPr userDrawn="1"/>
        </p:nvCxnSpPr>
        <p:spPr>
          <a:xfrm>
            <a:off x="607076" y="1511878"/>
            <a:ext cx="914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2FEA3AE-7B98-446B-8D6B-1AC7D6412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948" y="1962788"/>
            <a:ext cx="2043328" cy="252767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DCFDCAC-9130-4640-8882-45D31C169130}"/>
              </a:ext>
            </a:extLst>
          </p:cNvPr>
          <p:cNvSpPr>
            <a:spLocks noGrp="1"/>
          </p:cNvSpPr>
          <p:nvPr>
            <p:ph idx="36"/>
          </p:nvPr>
        </p:nvSpPr>
        <p:spPr>
          <a:xfrm>
            <a:off x="2800342" y="1962788"/>
            <a:ext cx="2043328" cy="252767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0155A5FA-4A56-47D8-BF55-7489F9780836}"/>
              </a:ext>
            </a:extLst>
          </p:cNvPr>
          <p:cNvSpPr>
            <a:spLocks noGrp="1"/>
          </p:cNvSpPr>
          <p:nvPr>
            <p:ph idx="37"/>
          </p:nvPr>
        </p:nvSpPr>
        <p:spPr>
          <a:xfrm>
            <a:off x="4999451" y="1962788"/>
            <a:ext cx="2043328" cy="252767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FD72BB87-DA97-4CA1-8887-173401C07AF3}"/>
              </a:ext>
            </a:extLst>
          </p:cNvPr>
          <p:cNvSpPr>
            <a:spLocks noGrp="1"/>
          </p:cNvSpPr>
          <p:nvPr>
            <p:ph idx="38"/>
          </p:nvPr>
        </p:nvSpPr>
        <p:spPr>
          <a:xfrm>
            <a:off x="7185390" y="1962788"/>
            <a:ext cx="2043328" cy="252767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FE52CAD7-423C-4785-84B7-D7D3B9968771}"/>
              </a:ext>
            </a:extLst>
          </p:cNvPr>
          <p:cNvSpPr>
            <a:spLocks noGrp="1"/>
          </p:cNvSpPr>
          <p:nvPr>
            <p:ph idx="39"/>
          </p:nvPr>
        </p:nvSpPr>
        <p:spPr>
          <a:xfrm>
            <a:off x="9384499" y="1962788"/>
            <a:ext cx="2043328" cy="252767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ED31550C-EF3D-495C-98EC-B76BCDAA80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DBAB922-96F6-4614-911F-E87B37B60B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7274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12BC1-F8CE-46DC-8158-4307CFF88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3B7D12-ED3B-4A4E-82AA-803B1F2024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53365E3-6BE3-45BC-BDDE-02A94936CBEA}"/>
              </a:ext>
            </a:extLst>
          </p:cNvPr>
          <p:cNvCxnSpPr>
            <a:cxnSpLocks/>
          </p:cNvCxnSpPr>
          <p:nvPr userDrawn="1"/>
        </p:nvCxnSpPr>
        <p:spPr>
          <a:xfrm>
            <a:off x="607076" y="1511878"/>
            <a:ext cx="914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B93D9544-3DA1-4F01-B4ED-DA402C939A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948" y="1692553"/>
            <a:ext cx="3094894" cy="16858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40622DEF-5785-4723-B7F4-CC4C674ABCF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58567" y="1692553"/>
            <a:ext cx="4511710" cy="35336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4CC199EF-0031-4127-B330-E03F75A9795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2948" y="3521908"/>
            <a:ext cx="3094894" cy="17042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C84CE163-BAF0-4F7E-BBB7-813CCF5A683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12949" y="5356999"/>
            <a:ext cx="10982850" cy="36512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733F68EC-6380-4D7E-A5D3-7BDD4CFD612E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521002" y="1692553"/>
            <a:ext cx="3079828" cy="1691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89C352F8-1C1E-4012-8790-E043C145E57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521002" y="3521908"/>
            <a:ext cx="3067820" cy="1691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FF23EE63-4CFE-4F90-B951-60E9EB0DD6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EA89E0A3-4C9B-46F8-A76C-F6D6509E6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1998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2F2D9B-6931-4911-811A-E9140C9DEC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F99952DD-0C0A-40AF-B09F-37E78534C2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949" y="746235"/>
            <a:ext cx="3566160" cy="4479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AE556132-92DE-487D-A07B-26F839CDAFA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22349" y="746234"/>
            <a:ext cx="3566160" cy="4479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35EAEED5-035C-48F2-9BC0-AA6491C900DB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12949" y="5356999"/>
            <a:ext cx="10982850" cy="36512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9AB06D7E-3AF9-49A2-BD9C-18FF8837DDE2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031749" y="746235"/>
            <a:ext cx="3566160" cy="4479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FF2AF5B-AD77-4A26-91F3-B16B0A8E7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2274842-F072-4FD0-A049-716884C772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5024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Partial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D8649CE9-983C-481F-9FA4-9259EB6E57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12650" y="0"/>
            <a:ext cx="4979350" cy="68579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4D6D82A-09B9-46F9-A40E-7F7FA48CD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49" y="502583"/>
            <a:ext cx="6260124" cy="906732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13FB4D-5587-46B0-81F2-75C90AE71BC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2949" y="1726619"/>
            <a:ext cx="6260124" cy="4020650"/>
          </a:xfrm>
          <a:prstGeom prst="rect">
            <a:avLst/>
          </a:prstGeom>
        </p:spPr>
        <p:txBody>
          <a:bodyPr lIns="0"/>
          <a:lstStyle>
            <a:lvl1pPr marL="457200" indent="-457200">
              <a:buClr>
                <a:schemeClr val="bg1"/>
              </a:buClr>
              <a:buFont typeface="Wingdings" panose="05000000000000000000" pitchFamily="2" charset="2"/>
              <a:buChar char="§"/>
              <a:tabLst/>
              <a:defRPr>
                <a:solidFill>
                  <a:schemeClr val="bg1"/>
                </a:solidFill>
              </a:defRPr>
            </a:lvl1pPr>
            <a:lvl2pPr marL="685800" indent="-34290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2pPr>
            <a:lvl3pPr marL="1028700" indent="-34290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1B139BB-B001-40B9-A4E3-12EF21052AF8}"/>
              </a:ext>
            </a:extLst>
          </p:cNvPr>
          <p:cNvCxnSpPr>
            <a:cxnSpLocks/>
          </p:cNvCxnSpPr>
          <p:nvPr userDrawn="1"/>
        </p:nvCxnSpPr>
        <p:spPr>
          <a:xfrm>
            <a:off x="607076" y="1511878"/>
            <a:ext cx="914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222C4F5-48CF-4977-9DB8-124FF1FD27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593A942-A7F3-46FD-873C-19C44F2B6C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3563343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2842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7F9B2A46-F236-4AB3-9BB0-6D15D16537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4979350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9EAB44B1-0C8A-44CF-9D36-382F0C575C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81148" y="6387834"/>
            <a:ext cx="614651" cy="372449"/>
          </a:xfrm>
        </p:spPr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3643980-A809-4EEE-9C7C-6B034EC17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0040" y="502583"/>
            <a:ext cx="6260124" cy="906732"/>
          </a:xfrm>
          <a:prstGeom prst="rect">
            <a:avLst/>
          </a:prstGeom>
        </p:spPr>
        <p:txBody>
          <a:bodyPr anchor="b" anchorCtr="0"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A8E43A6-0B3E-4B1F-9861-AAF7F0066FE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30040" y="1726619"/>
            <a:ext cx="6260124" cy="4020650"/>
          </a:xfrm>
          <a:prstGeom prst="rect">
            <a:avLst/>
          </a:prstGeom>
        </p:spPr>
        <p:txBody>
          <a:bodyPr lIns="0"/>
          <a:lstStyle>
            <a:lvl1pPr marL="457200" indent="-457200">
              <a:buClr>
                <a:schemeClr val="bg1"/>
              </a:buClr>
              <a:buFont typeface="Wingdings" panose="05000000000000000000" pitchFamily="2" charset="2"/>
              <a:buChar char="§"/>
              <a:tabLst/>
              <a:defRPr>
                <a:solidFill>
                  <a:schemeClr val="bg1"/>
                </a:solidFill>
              </a:defRPr>
            </a:lvl1pPr>
            <a:lvl2pPr marL="685800" indent="-34290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2pPr>
            <a:lvl3pPr marL="1028700" indent="-342900"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FC713C-E097-447B-B53A-C8BC87784EE2}"/>
              </a:ext>
            </a:extLst>
          </p:cNvPr>
          <p:cNvCxnSpPr>
            <a:cxnSpLocks/>
          </p:cNvCxnSpPr>
          <p:nvPr userDrawn="1"/>
        </p:nvCxnSpPr>
        <p:spPr>
          <a:xfrm>
            <a:off x="5324167" y="1511878"/>
            <a:ext cx="914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F1E7C30-1537-4DE7-B8D9-EA4A85CD7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24167" y="6387834"/>
            <a:ext cx="52169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5008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48255B-1EED-4859-91A6-38E96C9CC8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6394AC0E-CF0F-4C09-86C5-27A4D78BE5D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53154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EA9210D-4551-492B-AF23-EF34DCA8D6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950" y="5443661"/>
            <a:ext cx="10982850" cy="38921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6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515050C-189E-4A15-887B-95C0DAD7DA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633FD51-047F-4E15-8037-1F13B7CA4B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6031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abl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FF5B28-5EC6-4EE1-AA3E-87C86E642A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able Placeholder 3">
            <a:extLst>
              <a:ext uri="{FF2B5EF4-FFF2-40B4-BE49-F238E27FC236}">
                <a16:creationId xmlns:a16="http://schemas.microsoft.com/office/drawing/2014/main" id="{C803936F-8D82-4FE4-9F62-F2EDCD8C8DE4}"/>
              </a:ext>
            </a:extLst>
          </p:cNvPr>
          <p:cNvSpPr>
            <a:spLocks noGrp="1"/>
          </p:cNvSpPr>
          <p:nvPr>
            <p:ph type="tbl" sz="quarter" idx="26"/>
          </p:nvPr>
        </p:nvSpPr>
        <p:spPr>
          <a:xfrm>
            <a:off x="612948" y="478302"/>
            <a:ext cx="10982851" cy="48466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2273136-D98A-411D-A283-20C5D91A67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950" y="5443661"/>
            <a:ext cx="10982850" cy="389210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6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4FC7302-90F2-4390-B23F-DD5D8245CA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A4E640E2-2A0A-403B-8481-CCC7EDBF94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677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with Transparent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936C640-4D2C-4D3A-A9D7-858B438502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701807-8AFE-43E0-95A1-5C959D134C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27D15FF-E4E5-4E38-8978-76AF671D30B9}"/>
              </a:ext>
            </a:extLst>
          </p:cNvPr>
          <p:cNvSpPr txBox="1">
            <a:spLocks/>
          </p:cNvSpPr>
          <p:nvPr userDrawn="1"/>
        </p:nvSpPr>
        <p:spPr>
          <a:xfrm>
            <a:off x="0" y="304800"/>
            <a:ext cx="12192000" cy="756303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lIns="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ln>
                  <a:noFill/>
                </a:ln>
                <a:solidFill>
                  <a:schemeClr val="bg2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 Click to edit Master title style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4585A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5559ABC9-25CC-4F3A-A72F-B71319D60494}"/>
              </a:ext>
            </a:extLst>
          </p:cNvPr>
          <p:cNvSpPr txBox="1">
            <a:spLocks/>
          </p:cNvSpPr>
          <p:nvPr userDrawn="1"/>
        </p:nvSpPr>
        <p:spPr>
          <a:xfrm>
            <a:off x="6891338" y="1309688"/>
            <a:ext cx="4704461" cy="453231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lIns="274320" tIns="182880" rIns="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3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90563" indent="-34607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027113" indent="-3365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DA291C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Edit Master text styles</a:t>
            </a:r>
          </a:p>
          <a:p>
            <a:pPr marL="690563" marR="0" lvl="1" indent="-346075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DA291C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Second level</a:t>
            </a:r>
          </a:p>
          <a:p>
            <a:pPr marL="1027113" marR="0" lvl="2" indent="-3365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DA291C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Third level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54585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562BCDF-8EBC-429A-BD5B-707D15BE49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4C2FFE2-58AC-4EDC-AA50-71FF5833CA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74A5D7-8650-46AF-BCA7-C8111D4D8C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48" y="6177926"/>
            <a:ext cx="1387198" cy="49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631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B60918A-D27A-4039-B21F-90AAEBE3CC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96450" y="1706523"/>
            <a:ext cx="2838017" cy="1810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0EAD995D-5BFD-4E92-B376-04A2E7F6F43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98835" y="1709141"/>
            <a:ext cx="2780217" cy="18081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397246C3-7FD2-4613-A865-AEF8FE91561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96450" y="3655902"/>
            <a:ext cx="2855182" cy="20599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6335DF2C-36C8-47EF-AD7F-0998FB182DD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798835" y="3655902"/>
            <a:ext cx="2780217" cy="20599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50B8007-D301-4228-ABE3-F115EB1B0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49" y="249517"/>
            <a:ext cx="10982850" cy="1150888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E337D15-D61E-4AD9-A1D0-184722F0D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948" y="1706523"/>
            <a:ext cx="5036297" cy="40092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</a:defRPr>
            </a:lvl1pPr>
            <a:lvl2pPr marL="690563" indent="-346075"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</a:defRPr>
            </a:lvl2pPr>
            <a:lvl3pPr marL="1027113" indent="-336550"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F94728-8459-4DF7-B324-6E6E6B5B8A8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1500748-A7D6-4C6C-937D-39F53A5F4A1B}"/>
              </a:ext>
            </a:extLst>
          </p:cNvPr>
          <p:cNvCxnSpPr>
            <a:cxnSpLocks/>
          </p:cNvCxnSpPr>
          <p:nvPr userDrawn="1"/>
        </p:nvCxnSpPr>
        <p:spPr>
          <a:xfrm>
            <a:off x="607076" y="1511878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60A85FEC-4273-49C7-A80C-B890E87D37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F74E02D9-BF39-4400-84A2-61597E4D07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0877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62B993D-0653-4115-88CA-893D7DDAC036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26609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DE42420-32F4-44F9-9C7F-D1D75E591BAB}"/>
              </a:ext>
            </a:extLst>
          </p:cNvPr>
          <p:cNvSpPr/>
          <p:nvPr userDrawn="1"/>
        </p:nvSpPr>
        <p:spPr>
          <a:xfrm>
            <a:off x="0" y="5236809"/>
            <a:ext cx="12192000" cy="16211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71120-5948-4776-9306-4173949B75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56D7032B-C86A-4569-AC53-CA11A550B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49" y="853065"/>
            <a:ext cx="9073311" cy="1621190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9517447-1211-493A-A312-ADEED5D73A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2706" y="2901696"/>
            <a:ext cx="10986588" cy="1978648"/>
          </a:xfrm>
          <a:prstGeom prst="rect">
            <a:avLst/>
          </a:prstGeom>
        </p:spPr>
        <p:txBody>
          <a:bodyPr lIns="0"/>
          <a:lstStyle>
            <a:lvl1pPr marL="0" indent="0">
              <a:buFont typeface="Wingdings" panose="05000000000000000000" pitchFamily="2" charset="2"/>
              <a:buNone/>
              <a:defRPr sz="26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30331-C43D-4D53-8D6B-D775DA4001C2}"/>
              </a:ext>
            </a:extLst>
          </p:cNvPr>
          <p:cNvCxnSpPr>
            <a:cxnSpLocks/>
          </p:cNvCxnSpPr>
          <p:nvPr userDrawn="1"/>
        </p:nvCxnSpPr>
        <p:spPr>
          <a:xfrm>
            <a:off x="607076" y="2638893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51FEF1D-D691-4EEF-AB35-987B088471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E409CCF-7CEE-4289-965E-884CE70210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D5FAB5E-363D-4F14-8D23-33C7996749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853" y="853065"/>
            <a:ext cx="1387198" cy="49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3443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v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71120-5948-4776-9306-4173949B75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16DF0A4B-30E2-46BE-8CF1-8EF38BD2F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5267" y="853065"/>
            <a:ext cx="7289104" cy="1621190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266D632-F22A-47A5-AFE7-9D150A4A55A8}"/>
              </a:ext>
            </a:extLst>
          </p:cNvPr>
          <p:cNvCxnSpPr>
            <a:cxnSpLocks/>
          </p:cNvCxnSpPr>
          <p:nvPr userDrawn="1"/>
        </p:nvCxnSpPr>
        <p:spPr>
          <a:xfrm>
            <a:off x="4469393" y="2638893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85E7D76-6224-4445-9AAE-5BECB8D4EA10}"/>
              </a:ext>
            </a:extLst>
          </p:cNvPr>
          <p:cNvSpPr/>
          <p:nvPr userDrawn="1"/>
        </p:nvSpPr>
        <p:spPr>
          <a:xfrm>
            <a:off x="0" y="0"/>
            <a:ext cx="405993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FE9B0B0-B690-44C8-B8BA-A90B2543A3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22" y="1294921"/>
            <a:ext cx="2083492" cy="737478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55AA60B-3EF3-4938-9C22-72D1D98280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9392" y="2901695"/>
            <a:ext cx="7119901" cy="2320533"/>
          </a:xfrm>
          <a:prstGeom prst="rect">
            <a:avLst/>
          </a:prstGeom>
        </p:spPr>
        <p:txBody>
          <a:bodyPr lIns="0"/>
          <a:lstStyle>
            <a:lvl1pPr marL="0" indent="0">
              <a:buFont typeface="Wingdings" panose="05000000000000000000" pitchFamily="2" charset="2"/>
              <a:buNone/>
              <a:defRPr sz="26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362909F1-437B-4A0E-A50E-1C30DD460F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69392" y="6395158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DFA190D-1C11-44AB-9CB6-FDB64DD3177D}"/>
              </a:ext>
            </a:extLst>
          </p:cNvPr>
          <p:cNvSpPr txBox="1">
            <a:spLocks/>
          </p:cNvSpPr>
          <p:nvPr userDrawn="1"/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80012F1-3A98-4182-BFBF-2459D6932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8896" y="6395159"/>
            <a:ext cx="534567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6032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Headsho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DE42420-32F4-44F9-9C7F-D1D75E591BAB}"/>
              </a:ext>
            </a:extLst>
          </p:cNvPr>
          <p:cNvSpPr/>
          <p:nvPr userDrawn="1"/>
        </p:nvSpPr>
        <p:spPr>
          <a:xfrm>
            <a:off x="0" y="5236809"/>
            <a:ext cx="12192000" cy="16211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BFEA142-620E-4581-AF81-DFFFBC34B6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891" y="1696345"/>
            <a:ext cx="6127456" cy="1621190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>
            <a:lvl1pPr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F133A90-F09C-4674-A280-19C00FEA6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5647" y="3744976"/>
            <a:ext cx="6141395" cy="987902"/>
          </a:xfrm>
          <a:prstGeom prst="rect">
            <a:avLst/>
          </a:prstGeom>
        </p:spPr>
        <p:txBody>
          <a:bodyPr lIns="0"/>
          <a:lstStyle>
            <a:lvl1pPr marL="0" indent="0">
              <a:buFont typeface="Wingdings" panose="05000000000000000000" pitchFamily="2" charset="2"/>
              <a:buNone/>
              <a:defRPr sz="26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BDD823D-8F12-42A5-8B4C-021499E9C2D8}"/>
              </a:ext>
            </a:extLst>
          </p:cNvPr>
          <p:cNvCxnSpPr>
            <a:cxnSpLocks/>
          </p:cNvCxnSpPr>
          <p:nvPr userDrawn="1"/>
        </p:nvCxnSpPr>
        <p:spPr>
          <a:xfrm>
            <a:off x="490018" y="3482173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C5DF6086-E0BA-4617-9A6B-9E6C9A436E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83109" y="746235"/>
            <a:ext cx="4114800" cy="52120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F11738-82AD-4000-B22D-C589EC3CB2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23" y="7116423"/>
            <a:ext cx="1387198" cy="491016"/>
          </a:xfrm>
          <a:prstGeom prst="rect">
            <a:avLst/>
          </a:prstGeom>
        </p:spPr>
      </p:pic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55EC38F6-9848-4118-ADBA-DC6CF905B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3D7D8E72-C0DA-4B36-A71F-FF022FB7A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0894B485-853E-40DF-A8D8-BCFBC2B7C6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5D54CB-198E-4C53-9D12-8DF8D97420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28" y="7903982"/>
            <a:ext cx="1387198" cy="49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775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08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am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A345371-5DCC-4FE8-831C-B374BA0D2F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2949" y="4612969"/>
            <a:ext cx="2043328" cy="52145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71D46BD-BA5D-4011-AFE3-993048DCCFF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819492" y="4616836"/>
            <a:ext cx="2026115" cy="517590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ECC3EBB7-1881-49AA-BA8B-27693EC70CC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18601" y="4623925"/>
            <a:ext cx="2026115" cy="510501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7CB5422F-2297-4530-A871-3E5045B821B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85390" y="4630776"/>
            <a:ext cx="2041101" cy="503650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530F6BB8-D0BA-4950-82D5-F87B33E4832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384499" y="4632079"/>
            <a:ext cx="2041101" cy="50234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F15BB3F0-834A-4654-8DAB-9A6D9A33268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12948" y="5307299"/>
            <a:ext cx="2033549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736B240F-5327-482E-B9A4-37E20252D80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819492" y="5307299"/>
            <a:ext cx="2045384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2669688B-C9E2-466B-8D2E-55AD6ECC6E1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026767" y="5307299"/>
            <a:ext cx="2026116" cy="365124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F6FA3DE0-5D17-46B8-B679-ECF8F6187C1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185390" y="5307299"/>
            <a:ext cx="2058435" cy="37439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7682F8E4-FF86-4788-82C3-11E947101F0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384499" y="5307299"/>
            <a:ext cx="2041101" cy="36512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52B78C-B461-4598-B482-CC30AB3AF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49" y="249517"/>
            <a:ext cx="10982850" cy="1150888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AF7CD5-EBFA-47EB-9DE4-1D013D7B382C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3AC49F6-00DE-4717-9F55-86A5FF7CAD6F}"/>
              </a:ext>
            </a:extLst>
          </p:cNvPr>
          <p:cNvCxnSpPr>
            <a:cxnSpLocks/>
          </p:cNvCxnSpPr>
          <p:nvPr userDrawn="1"/>
        </p:nvCxnSpPr>
        <p:spPr>
          <a:xfrm>
            <a:off x="612947" y="5216980"/>
            <a:ext cx="457096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C226A6F-D051-4B0B-9E91-3A22E3C8ADA1}"/>
              </a:ext>
            </a:extLst>
          </p:cNvPr>
          <p:cNvCxnSpPr>
            <a:cxnSpLocks/>
          </p:cNvCxnSpPr>
          <p:nvPr userDrawn="1"/>
        </p:nvCxnSpPr>
        <p:spPr>
          <a:xfrm>
            <a:off x="607076" y="1511878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Date Placeholder 3">
            <a:extLst>
              <a:ext uri="{FF2B5EF4-FFF2-40B4-BE49-F238E27FC236}">
                <a16:creationId xmlns:a16="http://schemas.microsoft.com/office/drawing/2014/main" id="{79270B87-2F2B-433F-98B8-5C82003233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9" name="Footer Placeholder 4">
            <a:extLst>
              <a:ext uri="{FF2B5EF4-FFF2-40B4-BE49-F238E27FC236}">
                <a16:creationId xmlns:a16="http://schemas.microsoft.com/office/drawing/2014/main" id="{5E887F0A-3FA0-4B50-A3E1-2BFF5CAC8E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0" name="Picture Placeholder 2">
            <a:extLst>
              <a:ext uri="{FF2B5EF4-FFF2-40B4-BE49-F238E27FC236}">
                <a16:creationId xmlns:a16="http://schemas.microsoft.com/office/drawing/2014/main" id="{F2BF6DA3-9DC1-442E-AAAE-B1789EC19F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7076" y="1962788"/>
            <a:ext cx="2050655" cy="2527671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1" name="Picture Placeholder 2">
            <a:extLst>
              <a:ext uri="{FF2B5EF4-FFF2-40B4-BE49-F238E27FC236}">
                <a16:creationId xmlns:a16="http://schemas.microsoft.com/office/drawing/2014/main" id="{2822E07B-63D9-4610-A23E-0769BB402835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2810032" y="1962788"/>
            <a:ext cx="2050655" cy="2527671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2" name="Picture Placeholder 2">
            <a:extLst>
              <a:ext uri="{FF2B5EF4-FFF2-40B4-BE49-F238E27FC236}">
                <a16:creationId xmlns:a16="http://schemas.microsoft.com/office/drawing/2014/main" id="{BDF0DB19-A018-444B-9B50-560C9B5CE1B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5006330" y="1962788"/>
            <a:ext cx="2050655" cy="2527671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3" name="Picture Placeholder 2">
            <a:extLst>
              <a:ext uri="{FF2B5EF4-FFF2-40B4-BE49-F238E27FC236}">
                <a16:creationId xmlns:a16="http://schemas.microsoft.com/office/drawing/2014/main" id="{DCED375A-8E5A-4862-A7D4-744EBDA3E8C1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202628" y="1962788"/>
            <a:ext cx="2050655" cy="2527671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7" name="Picture Placeholder 2">
            <a:extLst>
              <a:ext uri="{FF2B5EF4-FFF2-40B4-BE49-F238E27FC236}">
                <a16:creationId xmlns:a16="http://schemas.microsoft.com/office/drawing/2014/main" id="{E2C30427-226C-4B32-A719-386E9467FE87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9405584" y="1962788"/>
            <a:ext cx="2050655" cy="2527671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0E0C92A-B547-4F74-BBC7-B17754EA00F7}"/>
              </a:ext>
            </a:extLst>
          </p:cNvPr>
          <p:cNvCxnSpPr>
            <a:cxnSpLocks/>
          </p:cNvCxnSpPr>
          <p:nvPr userDrawn="1"/>
        </p:nvCxnSpPr>
        <p:spPr>
          <a:xfrm>
            <a:off x="2810032" y="5216980"/>
            <a:ext cx="457096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A3A7CBB-A49D-4C4D-A4CB-387FD3AD068E}"/>
              </a:ext>
            </a:extLst>
          </p:cNvPr>
          <p:cNvCxnSpPr>
            <a:cxnSpLocks/>
          </p:cNvCxnSpPr>
          <p:nvPr userDrawn="1"/>
        </p:nvCxnSpPr>
        <p:spPr>
          <a:xfrm>
            <a:off x="5006330" y="5216980"/>
            <a:ext cx="457096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9E5BB55-DA5B-4E93-8BB1-A16BDC6D3F1A}"/>
              </a:ext>
            </a:extLst>
          </p:cNvPr>
          <p:cNvCxnSpPr>
            <a:cxnSpLocks/>
          </p:cNvCxnSpPr>
          <p:nvPr userDrawn="1"/>
        </p:nvCxnSpPr>
        <p:spPr>
          <a:xfrm>
            <a:off x="7185390" y="5216980"/>
            <a:ext cx="457096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5A21F18-8AE6-4EAA-8E50-53BC57EB8DCE}"/>
              </a:ext>
            </a:extLst>
          </p:cNvPr>
          <p:cNvCxnSpPr>
            <a:cxnSpLocks/>
          </p:cNvCxnSpPr>
          <p:nvPr userDrawn="1"/>
        </p:nvCxnSpPr>
        <p:spPr>
          <a:xfrm>
            <a:off x="9384499" y="5216980"/>
            <a:ext cx="457096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34705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am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7CB5422F-2297-4530-A871-3E5045B821B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86150" y="3928316"/>
            <a:ext cx="3200400" cy="775443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 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530F6BB8-D0BA-4950-82D5-F87B33E4832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382444" y="3928316"/>
            <a:ext cx="3200400" cy="77343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F6FA3DE0-5D17-46B8-B679-ECF8F6187C1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886150" y="4973177"/>
            <a:ext cx="3200400" cy="10197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600" b="0" i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7682F8E4-FF86-4788-82C3-11E947101F0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382443" y="4973177"/>
            <a:ext cx="3200399" cy="101972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600" b="0" i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52B78C-B461-4598-B482-CC30AB3AF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50" y="678464"/>
            <a:ext cx="3654250" cy="352610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12B3627-EC44-4A8E-9019-D2454A942876}"/>
              </a:ext>
            </a:extLst>
          </p:cNvPr>
          <p:cNvCxnSpPr>
            <a:cxnSpLocks/>
          </p:cNvCxnSpPr>
          <p:nvPr userDrawn="1"/>
        </p:nvCxnSpPr>
        <p:spPr>
          <a:xfrm>
            <a:off x="4886150" y="4833387"/>
            <a:ext cx="551612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C5DD255-15DE-4FF6-BF81-B4A4E2AC14D6}"/>
              </a:ext>
            </a:extLst>
          </p:cNvPr>
          <p:cNvCxnSpPr>
            <a:cxnSpLocks/>
          </p:cNvCxnSpPr>
          <p:nvPr userDrawn="1"/>
        </p:nvCxnSpPr>
        <p:spPr>
          <a:xfrm>
            <a:off x="8382444" y="4833387"/>
            <a:ext cx="528092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C226A6F-D051-4B0B-9E91-3A22E3C8ADA1}"/>
              </a:ext>
            </a:extLst>
          </p:cNvPr>
          <p:cNvCxnSpPr>
            <a:cxnSpLocks/>
          </p:cNvCxnSpPr>
          <p:nvPr userDrawn="1"/>
        </p:nvCxnSpPr>
        <p:spPr>
          <a:xfrm>
            <a:off x="607076" y="4316038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Picture Placeholder 2">
            <a:extLst>
              <a:ext uri="{FF2B5EF4-FFF2-40B4-BE49-F238E27FC236}">
                <a16:creationId xmlns:a16="http://schemas.microsoft.com/office/drawing/2014/main" id="{DCED375A-8E5A-4862-A7D4-744EBDA3E8C1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886150" y="609234"/>
            <a:ext cx="3200400" cy="320040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7" name="Picture Placeholder 2">
            <a:extLst>
              <a:ext uri="{FF2B5EF4-FFF2-40B4-BE49-F238E27FC236}">
                <a16:creationId xmlns:a16="http://schemas.microsoft.com/office/drawing/2014/main" id="{E2C30427-226C-4B32-A719-386E9467FE87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382444" y="609234"/>
            <a:ext cx="3200400" cy="320040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3" name="Slide Number Placeholder 5">
            <a:extLst>
              <a:ext uri="{FF2B5EF4-FFF2-40B4-BE49-F238E27FC236}">
                <a16:creationId xmlns:a16="http://schemas.microsoft.com/office/drawing/2014/main" id="{05F3E898-37EC-497E-A45A-2281ED72701A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4" name="Date Placeholder 3">
            <a:extLst>
              <a:ext uri="{FF2B5EF4-FFF2-40B4-BE49-F238E27FC236}">
                <a16:creationId xmlns:a16="http://schemas.microsoft.com/office/drawing/2014/main" id="{FB118C3D-855D-4D32-A2AD-054F84D0A3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5" name="Footer Placeholder 4">
            <a:extLst>
              <a:ext uri="{FF2B5EF4-FFF2-40B4-BE49-F238E27FC236}">
                <a16:creationId xmlns:a16="http://schemas.microsoft.com/office/drawing/2014/main" id="{3F7F8D20-8A51-43B1-920D-FCFDFFFA17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3241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9F70EF0F-B9D9-4DF4-81C6-270305FA05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892" y="2073244"/>
            <a:ext cx="3513164" cy="1823717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>
            <a:lvl1pPr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7D15C40-CD29-4F90-BCBB-0FED220B5333}"/>
              </a:ext>
            </a:extLst>
          </p:cNvPr>
          <p:cNvCxnSpPr>
            <a:cxnSpLocks/>
          </p:cNvCxnSpPr>
          <p:nvPr userDrawn="1"/>
        </p:nvCxnSpPr>
        <p:spPr>
          <a:xfrm>
            <a:off x="490018" y="4061599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EB9805A-1166-408D-B5BF-F195BCEA2BB6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490019" y="4369428"/>
            <a:ext cx="3513165" cy="1306073"/>
          </a:xfrm>
          <a:prstGeom prst="rect">
            <a:avLst/>
          </a:prstGeom>
        </p:spPr>
        <p:txBody>
          <a:bodyPr lIns="0"/>
          <a:lstStyle>
            <a:lvl1pPr marL="0" indent="0">
              <a:buFont typeface="Wingdings" panose="05000000000000000000" pitchFamily="2" charset="2"/>
              <a:buNone/>
              <a:defRPr sz="26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E33F920-C3FC-4566-9CB7-AACF5F24C8C0}"/>
              </a:ext>
            </a:extLst>
          </p:cNvPr>
          <p:cNvSpPr/>
          <p:nvPr userDrawn="1"/>
        </p:nvSpPr>
        <p:spPr>
          <a:xfrm>
            <a:off x="0" y="0"/>
            <a:ext cx="12192000" cy="16211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573D5AA3-A9A8-4BAC-9025-F39ED9336A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D6A1A364-4336-482C-B6FB-587A7E7785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5DB05A5F-29E6-4E93-82FF-F3231DA13B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991C511C-ED19-4E40-AA17-6C188C5BA3C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82636" y="686798"/>
            <a:ext cx="3513163" cy="445000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47EBF2FF-4036-4989-B13D-F1FF7E6789F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69621" y="686797"/>
            <a:ext cx="3513163" cy="445000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C0C7DC6D-6507-476B-8951-BAEA9FD931EB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8082636" y="5549779"/>
            <a:ext cx="3513165" cy="75245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Tx/>
              <a:buFont typeface="Wingdings" panose="05000000000000000000" pitchFamily="2" charset="2"/>
              <a:buNone/>
              <a:tabLst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dirty="0"/>
              <a:t>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8BA50591-0469-4263-BC6C-DD579EF10777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4269619" y="5549779"/>
            <a:ext cx="3513165" cy="752458"/>
          </a:xfrm>
          <a:prstGeom prst="rect">
            <a:avLst/>
          </a:prstGeo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Tx/>
              <a:buFont typeface="Wingdings" panose="05000000000000000000" pitchFamily="2" charset="2"/>
              <a:buNone/>
              <a:tabLst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dirty="0"/>
              <a:t>Edit Master text styles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DCA833B-F34D-4E25-8D1D-23CDC439E605}"/>
              </a:ext>
            </a:extLst>
          </p:cNvPr>
          <p:cNvCxnSpPr>
            <a:cxnSpLocks/>
          </p:cNvCxnSpPr>
          <p:nvPr userDrawn="1"/>
        </p:nvCxnSpPr>
        <p:spPr>
          <a:xfrm>
            <a:off x="4269619" y="5286211"/>
            <a:ext cx="914400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0C01586-3055-4D51-B41E-DFA92DE4CC40}"/>
              </a:ext>
            </a:extLst>
          </p:cNvPr>
          <p:cNvCxnSpPr>
            <a:cxnSpLocks/>
          </p:cNvCxnSpPr>
          <p:nvPr userDrawn="1"/>
        </p:nvCxnSpPr>
        <p:spPr>
          <a:xfrm>
            <a:off x="8082636" y="5286720"/>
            <a:ext cx="914400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33336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71233CE-0F6D-4BBA-B1A9-710569DFB0D2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5C614F-BFBD-4335-9C53-7EC663B3D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5B4648-97CA-45F6-99A7-87BB6FF68A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9663B-04CE-4BE8-8266-843F10C6323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7CD176-C011-46BE-ACA2-8D41904325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050" y="7391976"/>
            <a:ext cx="1387198" cy="4910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6728785-C388-4C00-83BC-A073C252152A}"/>
              </a:ext>
            </a:extLst>
          </p:cNvPr>
          <p:cNvGrpSpPr/>
          <p:nvPr userDrawn="1"/>
        </p:nvGrpSpPr>
        <p:grpSpPr>
          <a:xfrm>
            <a:off x="599344" y="1600442"/>
            <a:ext cx="744411" cy="502921"/>
            <a:chOff x="845768" y="807572"/>
            <a:chExt cx="744411" cy="502921"/>
          </a:xfrm>
          <a:solidFill>
            <a:schemeClr val="bg1"/>
          </a:solidFill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B330541-BB29-44C7-8C34-5246CCD17F0D}"/>
                </a:ext>
              </a:extLst>
            </p:cNvPr>
            <p:cNvGrpSpPr/>
            <p:nvPr userDrawn="1"/>
          </p:nvGrpSpPr>
          <p:grpSpPr>
            <a:xfrm>
              <a:off x="845768" y="807572"/>
              <a:ext cx="290882" cy="502921"/>
              <a:chOff x="725118" y="1385422"/>
              <a:chExt cx="290882" cy="502921"/>
            </a:xfrm>
            <a:grpFill/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6E7B4E4-4FAA-42B9-AC48-68B4D2DFD329}"/>
                  </a:ext>
                </a:extLst>
              </p:cNvPr>
              <p:cNvSpPr/>
              <p:nvPr userDrawn="1"/>
            </p:nvSpPr>
            <p:spPr>
              <a:xfrm>
                <a:off x="725118" y="1636882"/>
                <a:ext cx="290882" cy="2514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ight Triangle 13">
                <a:extLst>
                  <a:ext uri="{FF2B5EF4-FFF2-40B4-BE49-F238E27FC236}">
                    <a16:creationId xmlns:a16="http://schemas.microsoft.com/office/drawing/2014/main" id="{36A3A05D-C3A9-47B3-AC94-AA1FFDA59209}"/>
                  </a:ext>
                </a:extLst>
              </p:cNvPr>
              <p:cNvSpPr/>
              <p:nvPr userDrawn="1"/>
            </p:nvSpPr>
            <p:spPr>
              <a:xfrm flipH="1">
                <a:off x="725118" y="1385422"/>
                <a:ext cx="290882" cy="25146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0DEE120-8AA9-485A-84B7-FF4D4F642F3B}"/>
                </a:ext>
              </a:extLst>
            </p:cNvPr>
            <p:cNvGrpSpPr/>
            <p:nvPr userDrawn="1"/>
          </p:nvGrpSpPr>
          <p:grpSpPr>
            <a:xfrm>
              <a:off x="1299297" y="807572"/>
              <a:ext cx="290882" cy="502921"/>
              <a:chOff x="772743" y="1385422"/>
              <a:chExt cx="290882" cy="502921"/>
            </a:xfrm>
            <a:grpFill/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F79BD97-BDA8-4C88-B301-C75B05EF22B9}"/>
                  </a:ext>
                </a:extLst>
              </p:cNvPr>
              <p:cNvSpPr/>
              <p:nvPr userDrawn="1"/>
            </p:nvSpPr>
            <p:spPr>
              <a:xfrm>
                <a:off x="772743" y="1636882"/>
                <a:ext cx="290882" cy="2514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ight Triangle 11">
                <a:extLst>
                  <a:ext uri="{FF2B5EF4-FFF2-40B4-BE49-F238E27FC236}">
                    <a16:creationId xmlns:a16="http://schemas.microsoft.com/office/drawing/2014/main" id="{862B7BBD-7A2A-4F59-A485-D96941CEBC80}"/>
                  </a:ext>
                </a:extLst>
              </p:cNvPr>
              <p:cNvSpPr/>
              <p:nvPr userDrawn="1"/>
            </p:nvSpPr>
            <p:spPr>
              <a:xfrm flipH="1">
                <a:off x="772743" y="1385422"/>
                <a:ext cx="290882" cy="25146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3B183A9-85FB-46AD-B1A2-A2160AB7BCC9}"/>
              </a:ext>
            </a:extLst>
          </p:cNvPr>
          <p:cNvGrpSpPr/>
          <p:nvPr userDrawn="1"/>
        </p:nvGrpSpPr>
        <p:grpSpPr>
          <a:xfrm rot="10800000">
            <a:off x="10851388" y="4754878"/>
            <a:ext cx="744411" cy="502921"/>
            <a:chOff x="845768" y="807572"/>
            <a:chExt cx="744411" cy="502921"/>
          </a:xfrm>
          <a:solidFill>
            <a:schemeClr val="bg1"/>
          </a:solidFill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059AA71-51A4-4948-B73F-4B0622DD3EBB}"/>
                </a:ext>
              </a:extLst>
            </p:cNvPr>
            <p:cNvGrpSpPr/>
            <p:nvPr userDrawn="1"/>
          </p:nvGrpSpPr>
          <p:grpSpPr>
            <a:xfrm>
              <a:off x="845768" y="807572"/>
              <a:ext cx="290882" cy="502921"/>
              <a:chOff x="725118" y="1385422"/>
              <a:chExt cx="290882" cy="502921"/>
            </a:xfrm>
            <a:grpFill/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B073D71-1EEF-46E5-BC23-4905C0117B5C}"/>
                  </a:ext>
                </a:extLst>
              </p:cNvPr>
              <p:cNvSpPr/>
              <p:nvPr userDrawn="1"/>
            </p:nvSpPr>
            <p:spPr>
              <a:xfrm>
                <a:off x="725118" y="1636882"/>
                <a:ext cx="290882" cy="2514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ight Triangle 20">
                <a:extLst>
                  <a:ext uri="{FF2B5EF4-FFF2-40B4-BE49-F238E27FC236}">
                    <a16:creationId xmlns:a16="http://schemas.microsoft.com/office/drawing/2014/main" id="{E59E8C24-2002-4360-9C9A-F6793A62BDC9}"/>
                  </a:ext>
                </a:extLst>
              </p:cNvPr>
              <p:cNvSpPr/>
              <p:nvPr userDrawn="1"/>
            </p:nvSpPr>
            <p:spPr>
              <a:xfrm flipH="1">
                <a:off x="725118" y="1385422"/>
                <a:ext cx="290882" cy="25146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8355764-D66A-46C3-8938-3BEC5D985095}"/>
                </a:ext>
              </a:extLst>
            </p:cNvPr>
            <p:cNvGrpSpPr/>
            <p:nvPr userDrawn="1"/>
          </p:nvGrpSpPr>
          <p:grpSpPr>
            <a:xfrm>
              <a:off x="1299297" y="807572"/>
              <a:ext cx="290882" cy="502921"/>
              <a:chOff x="772743" y="1385422"/>
              <a:chExt cx="290882" cy="502921"/>
            </a:xfrm>
            <a:grpFill/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7E50EC5-70A1-4D20-8BFD-5B345F7CD7AD}"/>
                  </a:ext>
                </a:extLst>
              </p:cNvPr>
              <p:cNvSpPr/>
              <p:nvPr userDrawn="1"/>
            </p:nvSpPr>
            <p:spPr>
              <a:xfrm>
                <a:off x="772743" y="1636882"/>
                <a:ext cx="290882" cy="2514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ight Triangle 18">
                <a:extLst>
                  <a:ext uri="{FF2B5EF4-FFF2-40B4-BE49-F238E27FC236}">
                    <a16:creationId xmlns:a16="http://schemas.microsoft.com/office/drawing/2014/main" id="{6896BFEE-20C4-4A51-BDC5-87935FD81768}"/>
                  </a:ext>
                </a:extLst>
              </p:cNvPr>
              <p:cNvSpPr/>
              <p:nvPr userDrawn="1"/>
            </p:nvSpPr>
            <p:spPr>
              <a:xfrm flipH="1">
                <a:off x="772743" y="1385422"/>
                <a:ext cx="290882" cy="25146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555C277F-65A1-4AB9-82C2-E030140140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1438" y="5401812"/>
            <a:ext cx="6392863" cy="295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- Edit Master text styles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E39E8A9-5CC6-4BF7-8E45-5E6299749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2146" y="1600442"/>
            <a:ext cx="8612155" cy="36573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18737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Gra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71233CE-0F6D-4BBA-B1A9-710569DFB0D2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5C614F-BFBD-4335-9C53-7EC663B3D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5B4648-97CA-45F6-99A7-87BB6FF68A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9663B-04CE-4BE8-8266-843F10C6323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7CD176-C011-46BE-ACA2-8D41904325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439" y="7303240"/>
            <a:ext cx="1387198" cy="4910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6728785-C388-4C00-83BC-A073C252152A}"/>
              </a:ext>
            </a:extLst>
          </p:cNvPr>
          <p:cNvGrpSpPr/>
          <p:nvPr userDrawn="1"/>
        </p:nvGrpSpPr>
        <p:grpSpPr>
          <a:xfrm>
            <a:off x="599344" y="1600442"/>
            <a:ext cx="744411" cy="502921"/>
            <a:chOff x="845768" y="807572"/>
            <a:chExt cx="744411" cy="502921"/>
          </a:xfrm>
          <a:solidFill>
            <a:schemeClr val="bg1"/>
          </a:solidFill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B330541-BB29-44C7-8C34-5246CCD17F0D}"/>
                </a:ext>
              </a:extLst>
            </p:cNvPr>
            <p:cNvGrpSpPr/>
            <p:nvPr userDrawn="1"/>
          </p:nvGrpSpPr>
          <p:grpSpPr>
            <a:xfrm>
              <a:off x="845768" y="807572"/>
              <a:ext cx="290882" cy="502921"/>
              <a:chOff x="725118" y="1385422"/>
              <a:chExt cx="290882" cy="502921"/>
            </a:xfrm>
            <a:grpFill/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6E7B4E4-4FAA-42B9-AC48-68B4D2DFD329}"/>
                  </a:ext>
                </a:extLst>
              </p:cNvPr>
              <p:cNvSpPr/>
              <p:nvPr userDrawn="1"/>
            </p:nvSpPr>
            <p:spPr>
              <a:xfrm>
                <a:off x="725118" y="1636882"/>
                <a:ext cx="290882" cy="2514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ight Triangle 13">
                <a:extLst>
                  <a:ext uri="{FF2B5EF4-FFF2-40B4-BE49-F238E27FC236}">
                    <a16:creationId xmlns:a16="http://schemas.microsoft.com/office/drawing/2014/main" id="{36A3A05D-C3A9-47B3-AC94-AA1FFDA59209}"/>
                  </a:ext>
                </a:extLst>
              </p:cNvPr>
              <p:cNvSpPr/>
              <p:nvPr userDrawn="1"/>
            </p:nvSpPr>
            <p:spPr>
              <a:xfrm flipH="1">
                <a:off x="725118" y="1385422"/>
                <a:ext cx="290882" cy="25146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0DEE120-8AA9-485A-84B7-FF4D4F642F3B}"/>
                </a:ext>
              </a:extLst>
            </p:cNvPr>
            <p:cNvGrpSpPr/>
            <p:nvPr userDrawn="1"/>
          </p:nvGrpSpPr>
          <p:grpSpPr>
            <a:xfrm>
              <a:off x="1299297" y="807572"/>
              <a:ext cx="290882" cy="502921"/>
              <a:chOff x="772743" y="1385422"/>
              <a:chExt cx="290882" cy="502921"/>
            </a:xfrm>
            <a:grpFill/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F79BD97-BDA8-4C88-B301-C75B05EF22B9}"/>
                  </a:ext>
                </a:extLst>
              </p:cNvPr>
              <p:cNvSpPr/>
              <p:nvPr userDrawn="1"/>
            </p:nvSpPr>
            <p:spPr>
              <a:xfrm>
                <a:off x="772743" y="1636882"/>
                <a:ext cx="290882" cy="2514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ight Triangle 11">
                <a:extLst>
                  <a:ext uri="{FF2B5EF4-FFF2-40B4-BE49-F238E27FC236}">
                    <a16:creationId xmlns:a16="http://schemas.microsoft.com/office/drawing/2014/main" id="{862B7BBD-7A2A-4F59-A485-D96941CEBC80}"/>
                  </a:ext>
                </a:extLst>
              </p:cNvPr>
              <p:cNvSpPr/>
              <p:nvPr userDrawn="1"/>
            </p:nvSpPr>
            <p:spPr>
              <a:xfrm flipH="1">
                <a:off x="772743" y="1385422"/>
                <a:ext cx="290882" cy="25146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3B183A9-85FB-46AD-B1A2-A2160AB7BCC9}"/>
              </a:ext>
            </a:extLst>
          </p:cNvPr>
          <p:cNvGrpSpPr/>
          <p:nvPr userDrawn="1"/>
        </p:nvGrpSpPr>
        <p:grpSpPr>
          <a:xfrm rot="10800000">
            <a:off x="10851388" y="4754878"/>
            <a:ext cx="744411" cy="502921"/>
            <a:chOff x="845768" y="807572"/>
            <a:chExt cx="744411" cy="502921"/>
          </a:xfrm>
          <a:solidFill>
            <a:schemeClr val="bg1"/>
          </a:solidFill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059AA71-51A4-4948-B73F-4B0622DD3EBB}"/>
                </a:ext>
              </a:extLst>
            </p:cNvPr>
            <p:cNvGrpSpPr/>
            <p:nvPr userDrawn="1"/>
          </p:nvGrpSpPr>
          <p:grpSpPr>
            <a:xfrm>
              <a:off x="845768" y="807572"/>
              <a:ext cx="290882" cy="502921"/>
              <a:chOff x="725118" y="1385422"/>
              <a:chExt cx="290882" cy="502921"/>
            </a:xfrm>
            <a:grpFill/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B073D71-1EEF-46E5-BC23-4905C0117B5C}"/>
                  </a:ext>
                </a:extLst>
              </p:cNvPr>
              <p:cNvSpPr/>
              <p:nvPr userDrawn="1"/>
            </p:nvSpPr>
            <p:spPr>
              <a:xfrm>
                <a:off x="725118" y="1636882"/>
                <a:ext cx="290882" cy="2514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ight Triangle 20">
                <a:extLst>
                  <a:ext uri="{FF2B5EF4-FFF2-40B4-BE49-F238E27FC236}">
                    <a16:creationId xmlns:a16="http://schemas.microsoft.com/office/drawing/2014/main" id="{E59E8C24-2002-4360-9C9A-F6793A62BDC9}"/>
                  </a:ext>
                </a:extLst>
              </p:cNvPr>
              <p:cNvSpPr/>
              <p:nvPr userDrawn="1"/>
            </p:nvSpPr>
            <p:spPr>
              <a:xfrm flipH="1">
                <a:off x="725118" y="1385422"/>
                <a:ext cx="290882" cy="25146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8355764-D66A-46C3-8938-3BEC5D985095}"/>
                </a:ext>
              </a:extLst>
            </p:cNvPr>
            <p:cNvGrpSpPr/>
            <p:nvPr userDrawn="1"/>
          </p:nvGrpSpPr>
          <p:grpSpPr>
            <a:xfrm>
              <a:off x="1299297" y="807572"/>
              <a:ext cx="290882" cy="502921"/>
              <a:chOff x="772743" y="1385422"/>
              <a:chExt cx="290882" cy="502921"/>
            </a:xfrm>
            <a:grpFill/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7E50EC5-70A1-4D20-8BFD-5B345F7CD7AD}"/>
                  </a:ext>
                </a:extLst>
              </p:cNvPr>
              <p:cNvSpPr/>
              <p:nvPr userDrawn="1"/>
            </p:nvSpPr>
            <p:spPr>
              <a:xfrm>
                <a:off x="772743" y="1636882"/>
                <a:ext cx="290882" cy="2514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ight Triangle 18">
                <a:extLst>
                  <a:ext uri="{FF2B5EF4-FFF2-40B4-BE49-F238E27FC236}">
                    <a16:creationId xmlns:a16="http://schemas.microsoft.com/office/drawing/2014/main" id="{6896BFEE-20C4-4A51-BDC5-87935FD81768}"/>
                  </a:ext>
                </a:extLst>
              </p:cNvPr>
              <p:cNvSpPr/>
              <p:nvPr userDrawn="1"/>
            </p:nvSpPr>
            <p:spPr>
              <a:xfrm flipH="1">
                <a:off x="772743" y="1385422"/>
                <a:ext cx="290882" cy="25146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555C277F-65A1-4AB9-82C2-E030140140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1438" y="5401812"/>
            <a:ext cx="6392863" cy="295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- Edit Master text styles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E39E8A9-5CC6-4BF7-8E45-5E6299749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2146" y="1600442"/>
            <a:ext cx="8612155" cy="36573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2354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71233CE-0F6D-4BBA-B1A9-710569DFB0D2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5C614F-BFBD-4335-9C53-7EC663B3D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5B4648-97CA-45F6-99A7-87BB6FF68A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9663B-04CE-4BE8-8266-843F10C6323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E39E8A9-5CC6-4BF7-8E45-5E6299749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2146" y="1600442"/>
            <a:ext cx="8612155" cy="36573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1969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D7BC0DE-E513-464C-BA69-476063374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075" y="2443318"/>
            <a:ext cx="3473909" cy="335522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A345371-5DCC-4FE8-831C-B374BA0D2F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2949" y="1803486"/>
            <a:ext cx="3473910" cy="450001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74080E9-9235-48EE-928E-CE81E1B86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49" y="249517"/>
            <a:ext cx="10982850" cy="1150888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74E2D13C-63E6-4BFC-A256-4CD02AD2161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82272" y="1803486"/>
            <a:ext cx="3473910" cy="450001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0616BC6-0E70-46E1-B6E1-0FD8A6B2F55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951594" y="1803486"/>
            <a:ext cx="3473910" cy="450001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D3F3F2-2E0A-476A-8236-80B50FE34AF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1F45A28-4CB7-4FA6-B988-385C5A72E5CB}"/>
              </a:ext>
            </a:extLst>
          </p:cNvPr>
          <p:cNvCxnSpPr>
            <a:cxnSpLocks/>
          </p:cNvCxnSpPr>
          <p:nvPr userDrawn="1"/>
        </p:nvCxnSpPr>
        <p:spPr>
          <a:xfrm>
            <a:off x="607076" y="1511878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11DBFD4-1F94-4CAA-9E05-60C4A0DCBF8B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4309926" y="2443318"/>
            <a:ext cx="3473908" cy="335522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A2064DA-5599-45FE-8DF7-C548CF95D86A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7951596" y="2443317"/>
            <a:ext cx="3473908" cy="335522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E66C2C9A-C461-4959-873F-15427D6C9A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DD3A6F53-EB9A-4547-A3D5-B578763CCA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471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_Gra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71233CE-0F6D-4BBA-B1A9-710569DFB0D2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5C614F-BFBD-4335-9C53-7EC663B3D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5B4648-97CA-45F6-99A7-87BB6FF68A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9663B-04CE-4BE8-8266-843F10C6323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EE39E8A9-5CC6-4BF7-8E45-5E6299749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2146" y="1600442"/>
            <a:ext cx="8612155" cy="36573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1062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_Red_w do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AA2709-3307-417A-A637-663FD5EB3E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456234B3-08D0-4981-80D5-1020F7F3B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50" y="1719985"/>
            <a:ext cx="7135387" cy="1922582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053DBBD8-E51B-420A-97CD-BF2A39D1971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48337" y="1634128"/>
            <a:ext cx="4133578" cy="2608263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2BAD042-B5CC-45D4-8928-FAEAB8319DCB}"/>
              </a:ext>
            </a:extLst>
          </p:cNvPr>
          <p:cNvCxnSpPr>
            <a:cxnSpLocks/>
          </p:cNvCxnSpPr>
          <p:nvPr userDrawn="1"/>
        </p:nvCxnSpPr>
        <p:spPr>
          <a:xfrm>
            <a:off x="671401" y="3898135"/>
            <a:ext cx="914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92F3535B-260A-4BD8-B0B8-FC13FF565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990" y="6387834"/>
            <a:ext cx="85884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CC55B66-98F8-4609-A685-184205D26D1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321034" y="6385110"/>
            <a:ext cx="803906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68DBD8-176F-4A88-8298-4A768006DE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988" y="924301"/>
            <a:ext cx="1387198" cy="491016"/>
          </a:xfrm>
          <a:prstGeom prst="rect">
            <a:avLst/>
          </a:prstGeom>
        </p:spPr>
      </p:pic>
      <p:pic>
        <p:nvPicPr>
          <p:cNvPr id="15" name="Graphic 16">
            <a:extLst>
              <a:ext uri="{FF2B5EF4-FFF2-40B4-BE49-F238E27FC236}">
                <a16:creationId xmlns:a16="http://schemas.microsoft.com/office/drawing/2014/main" id="{EA6C01C4-3016-49D6-A057-F2C2065BE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43978"/>
            <a:ext cx="12191999" cy="40323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916BA0-7AE4-4781-906F-EC1B943559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775" y="4241800"/>
            <a:ext cx="11269663" cy="403225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34448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1736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_Red_w top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AA2709-3307-417A-A637-663FD5EB3E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456234B3-08D0-4981-80D5-1020F7F3B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50" y="1719985"/>
            <a:ext cx="7135387" cy="1922582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053DBBD8-E51B-420A-97CD-BF2A39D1971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48337" y="1634128"/>
            <a:ext cx="4133578" cy="2608263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2BAD042-B5CC-45D4-8928-FAEAB8319DCB}"/>
              </a:ext>
            </a:extLst>
          </p:cNvPr>
          <p:cNvCxnSpPr>
            <a:cxnSpLocks/>
          </p:cNvCxnSpPr>
          <p:nvPr userDrawn="1"/>
        </p:nvCxnSpPr>
        <p:spPr>
          <a:xfrm>
            <a:off x="671401" y="3898135"/>
            <a:ext cx="914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92F3535B-260A-4BD8-B0B8-FC13FF565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990" y="6387834"/>
            <a:ext cx="85884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CC55B66-98F8-4609-A685-184205D26D1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321034" y="6385110"/>
            <a:ext cx="803906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68DBD8-176F-4A88-8298-4A768006DE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988" y="924301"/>
            <a:ext cx="1387198" cy="491016"/>
          </a:xfrm>
          <a:prstGeom prst="rect">
            <a:avLst/>
          </a:prstGeom>
        </p:spPr>
      </p:pic>
      <p:pic>
        <p:nvPicPr>
          <p:cNvPr id="15" name="Graphic 10">
            <a:extLst>
              <a:ext uri="{FF2B5EF4-FFF2-40B4-BE49-F238E27FC236}">
                <a16:creationId xmlns:a16="http://schemas.microsoft.com/office/drawing/2014/main" id="{3840F217-55C2-48A8-8F15-D557FF8DE1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9328"/>
            <a:ext cx="12192000" cy="546793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37E6E04-44D9-42D0-AB84-4F27B58524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775" y="4241800"/>
            <a:ext cx="11269663" cy="403225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34448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61194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_Gray_w dot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456234B3-08D0-4981-80D5-1020F7F3B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50" y="1719985"/>
            <a:ext cx="7135387" cy="1922582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053DBBD8-E51B-420A-97CD-BF2A39D1971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48337" y="1634128"/>
            <a:ext cx="4133578" cy="2608263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2BAD042-B5CC-45D4-8928-FAEAB8319DCB}"/>
              </a:ext>
            </a:extLst>
          </p:cNvPr>
          <p:cNvCxnSpPr>
            <a:cxnSpLocks/>
          </p:cNvCxnSpPr>
          <p:nvPr userDrawn="1"/>
        </p:nvCxnSpPr>
        <p:spPr>
          <a:xfrm>
            <a:off x="671401" y="3898135"/>
            <a:ext cx="914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CEC96B8D-DD4F-4078-A14B-F641099F68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988" y="924301"/>
            <a:ext cx="1387198" cy="491016"/>
          </a:xfrm>
          <a:prstGeom prst="rect">
            <a:avLst/>
          </a:prstGeom>
        </p:spPr>
      </p:pic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2A494CEF-4F31-4B6A-B138-A0806158D7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990" y="6387834"/>
            <a:ext cx="85884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CE31B3B-89B2-45A0-B22C-C8D08696378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321034" y="6385110"/>
            <a:ext cx="803906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80244084-DE58-4E86-9BC4-BC62C8DACC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BF8D44D-9AEA-40CC-8EA0-E6DBB916EF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43978"/>
            <a:ext cx="12191999" cy="403230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B85BD4A-8296-4553-8269-86F56543BA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775" y="4241800"/>
            <a:ext cx="11269663" cy="403225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34448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70390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_Gray_w top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456234B3-08D0-4981-80D5-1020F7F3B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50" y="1719985"/>
            <a:ext cx="7135387" cy="1922582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053DBBD8-E51B-420A-97CD-BF2A39D1971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48337" y="1634128"/>
            <a:ext cx="4133578" cy="2608263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2BAD042-B5CC-45D4-8928-FAEAB8319DCB}"/>
              </a:ext>
            </a:extLst>
          </p:cNvPr>
          <p:cNvCxnSpPr>
            <a:cxnSpLocks/>
          </p:cNvCxnSpPr>
          <p:nvPr userDrawn="1"/>
        </p:nvCxnSpPr>
        <p:spPr>
          <a:xfrm>
            <a:off x="671401" y="3898135"/>
            <a:ext cx="914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CEC96B8D-DD4F-4078-A14B-F641099F68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988" y="924301"/>
            <a:ext cx="1387198" cy="491016"/>
          </a:xfrm>
          <a:prstGeom prst="rect">
            <a:avLst/>
          </a:prstGeom>
        </p:spPr>
      </p:pic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2A494CEF-4F31-4B6A-B138-A0806158D7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990" y="6387834"/>
            <a:ext cx="85884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CE31B3B-89B2-45A0-B22C-C8D08696378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321034" y="6385110"/>
            <a:ext cx="803906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80244084-DE58-4E86-9BC4-BC62C8DACC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1E12820-8F2F-4B5E-B8D6-8141FD018C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9328"/>
            <a:ext cx="12192000" cy="546793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58B3169-18DD-4B7B-904F-B75C4535CA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775" y="4241800"/>
            <a:ext cx="11269663" cy="403225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34448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10359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_Blue_w dot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0B9B2110-6409-4969-AF9E-6974A4076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990" y="6387834"/>
            <a:ext cx="85884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60126DBB-20A5-44B0-83CB-32D52E02F10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321034" y="6385110"/>
            <a:ext cx="803906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3DBFA853-3881-43B1-9040-1317D8BE10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C26B4EE3-3D8A-4662-A796-1EAA31FDD5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43978"/>
            <a:ext cx="12191999" cy="403230"/>
          </a:xfrm>
          <a:prstGeom prst="rect">
            <a:avLst/>
          </a:prstGeom>
        </p:spPr>
      </p:pic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B60EA064-6291-4462-A845-0D800863E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50" y="1719985"/>
            <a:ext cx="7135387" cy="1922582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20" name="Content Placeholder 12">
            <a:extLst>
              <a:ext uri="{FF2B5EF4-FFF2-40B4-BE49-F238E27FC236}">
                <a16:creationId xmlns:a16="http://schemas.microsoft.com/office/drawing/2014/main" id="{1F79B0BE-1B53-46F2-8D56-F6C5EBA7328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48337" y="1634128"/>
            <a:ext cx="4133578" cy="2608263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05A0674-1A35-4236-AD33-E1B1967C2714}"/>
              </a:ext>
            </a:extLst>
          </p:cNvPr>
          <p:cNvCxnSpPr>
            <a:cxnSpLocks/>
          </p:cNvCxnSpPr>
          <p:nvPr userDrawn="1"/>
        </p:nvCxnSpPr>
        <p:spPr>
          <a:xfrm>
            <a:off x="671401" y="3898135"/>
            <a:ext cx="914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8E96454C-FFAF-4A59-92AC-3950F308AB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988" y="924301"/>
            <a:ext cx="1387198" cy="491016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BBA8246-CCF2-4272-A254-223922A995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775" y="4241800"/>
            <a:ext cx="11269663" cy="403225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34448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06352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_Blue_w top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0B9B2110-6409-4969-AF9E-6974A4076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990" y="6387834"/>
            <a:ext cx="85884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60126DBB-20A5-44B0-83CB-32D52E02F10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321034" y="6385110"/>
            <a:ext cx="803906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3DBFA853-3881-43B1-9040-1317D8BE10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69A2DCB3-42C9-4824-8081-EA310AF6E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50" y="1719985"/>
            <a:ext cx="7135387" cy="1922582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7" name="Content Placeholder 12">
            <a:extLst>
              <a:ext uri="{FF2B5EF4-FFF2-40B4-BE49-F238E27FC236}">
                <a16:creationId xmlns:a16="http://schemas.microsoft.com/office/drawing/2014/main" id="{7D87CB12-A10E-429D-AA26-3AEF51CDC20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48337" y="1634128"/>
            <a:ext cx="4133578" cy="2608263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F36C43A-78B2-4A42-A09E-46E1A9A987B7}"/>
              </a:ext>
            </a:extLst>
          </p:cNvPr>
          <p:cNvCxnSpPr>
            <a:cxnSpLocks/>
          </p:cNvCxnSpPr>
          <p:nvPr userDrawn="1"/>
        </p:nvCxnSpPr>
        <p:spPr>
          <a:xfrm>
            <a:off x="671401" y="3898135"/>
            <a:ext cx="914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CE82E7A3-DED2-4B10-9588-C0654D1579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988" y="924301"/>
            <a:ext cx="1387198" cy="491016"/>
          </a:xfrm>
          <a:prstGeom prst="rect">
            <a:avLst/>
          </a:prstGeom>
        </p:spPr>
      </p:pic>
      <p:pic>
        <p:nvPicPr>
          <p:cNvPr id="13" name="Graphic 10">
            <a:extLst>
              <a:ext uri="{FF2B5EF4-FFF2-40B4-BE49-F238E27FC236}">
                <a16:creationId xmlns:a16="http://schemas.microsoft.com/office/drawing/2014/main" id="{33B48344-7B1B-4B74-959D-59C79C619A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9328"/>
            <a:ext cx="12192000" cy="546793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EB41213-8B29-4C16-93D9-E6CD5C9DF6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775" y="4241800"/>
            <a:ext cx="11269663" cy="403225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34448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97419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_Green_ w dot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456234B3-08D0-4981-80D5-1020F7F3B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50" y="1719985"/>
            <a:ext cx="7135387" cy="1922582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053DBBD8-E51B-420A-97CD-BF2A39D1971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48337" y="1634128"/>
            <a:ext cx="4133578" cy="2608263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2BAD042-B5CC-45D4-8928-FAEAB8319DCB}"/>
              </a:ext>
            </a:extLst>
          </p:cNvPr>
          <p:cNvCxnSpPr>
            <a:cxnSpLocks/>
          </p:cNvCxnSpPr>
          <p:nvPr userDrawn="1"/>
        </p:nvCxnSpPr>
        <p:spPr>
          <a:xfrm>
            <a:off x="671401" y="3898135"/>
            <a:ext cx="914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18A5C57-DB98-4C63-8400-24800E8CED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988" y="924301"/>
            <a:ext cx="1387198" cy="491016"/>
          </a:xfrm>
          <a:prstGeom prst="rect">
            <a:avLst/>
          </a:prstGeom>
        </p:spPr>
      </p:pic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92A5B789-9167-4BC4-A150-090694F21E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990" y="6387834"/>
            <a:ext cx="85884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77A8A90-63A3-454D-B26E-70FFE23A05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321034" y="6385110"/>
            <a:ext cx="803906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5E1B4FB-A292-48CD-9831-FA8D91B84C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40BB02F1-92F1-4F6E-83DD-3A04E7369F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43978"/>
            <a:ext cx="12191999" cy="403230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2439A8F-78CB-4100-AE30-922042403C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775" y="4241800"/>
            <a:ext cx="11269663" cy="403225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34448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64876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_Green_w top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456234B3-08D0-4981-80D5-1020F7F3B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50" y="1719985"/>
            <a:ext cx="7135387" cy="1922582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053DBBD8-E51B-420A-97CD-BF2A39D1971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48337" y="1634128"/>
            <a:ext cx="4133578" cy="2608263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2BAD042-B5CC-45D4-8928-FAEAB8319DCB}"/>
              </a:ext>
            </a:extLst>
          </p:cNvPr>
          <p:cNvCxnSpPr>
            <a:cxnSpLocks/>
          </p:cNvCxnSpPr>
          <p:nvPr userDrawn="1"/>
        </p:nvCxnSpPr>
        <p:spPr>
          <a:xfrm>
            <a:off x="671401" y="3898135"/>
            <a:ext cx="914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18A5C57-DB98-4C63-8400-24800E8CED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988" y="924301"/>
            <a:ext cx="1387198" cy="491016"/>
          </a:xfrm>
          <a:prstGeom prst="rect">
            <a:avLst/>
          </a:prstGeom>
        </p:spPr>
      </p:pic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92A5B789-9167-4BC4-A150-090694F21E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990" y="6387834"/>
            <a:ext cx="85884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77A8A90-63A3-454D-B26E-70FFE23A05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321034" y="6385110"/>
            <a:ext cx="803906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5E1B4FB-A292-48CD-9831-FA8D91B84C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Graphic 10">
            <a:extLst>
              <a:ext uri="{FF2B5EF4-FFF2-40B4-BE49-F238E27FC236}">
                <a16:creationId xmlns:a16="http://schemas.microsoft.com/office/drawing/2014/main" id="{E62E0AE5-6182-42FA-8A45-A74D410E1D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9328"/>
            <a:ext cx="12192000" cy="546793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193F865-25CE-4569-9A43-9BF898DD5B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775" y="4241800"/>
            <a:ext cx="11269663" cy="403225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34448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32224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ransition_Green_ w dots"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456234B3-08D0-4981-80D5-1020F7F3B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50" y="1719985"/>
            <a:ext cx="7135387" cy="1922582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053DBBD8-E51B-420A-97CD-BF2A39D1971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48337" y="1634128"/>
            <a:ext cx="4133578" cy="2608263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2BAD042-B5CC-45D4-8928-FAEAB8319DCB}"/>
              </a:ext>
            </a:extLst>
          </p:cNvPr>
          <p:cNvCxnSpPr>
            <a:cxnSpLocks/>
          </p:cNvCxnSpPr>
          <p:nvPr userDrawn="1"/>
        </p:nvCxnSpPr>
        <p:spPr>
          <a:xfrm>
            <a:off x="671401" y="3898135"/>
            <a:ext cx="914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18A5C57-DB98-4C63-8400-24800E8CED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988" y="924301"/>
            <a:ext cx="1387198" cy="491016"/>
          </a:xfrm>
          <a:prstGeom prst="rect">
            <a:avLst/>
          </a:prstGeom>
        </p:spPr>
      </p:pic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92A5B789-9167-4BC4-A150-090694F21E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990" y="6387834"/>
            <a:ext cx="85884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77A8A90-63A3-454D-B26E-70FFE23A05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321034" y="6385110"/>
            <a:ext cx="803906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5E1B4FB-A292-48CD-9831-FA8D91B84C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40BB02F1-92F1-4F6E-83DD-3A04E7369F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43978"/>
            <a:ext cx="12191999" cy="403230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2439A8F-78CB-4100-AE30-922042403C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775" y="4241800"/>
            <a:ext cx="11269663" cy="403225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34448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7218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Head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DB8CD3C-9ABA-4E2A-AF68-A3C4A96E8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948" y="1962788"/>
            <a:ext cx="2043328" cy="252767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A345371-5DCC-4FE8-831C-B374BA0D2F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2949" y="4612969"/>
            <a:ext cx="2043328" cy="52145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71D46BD-BA5D-4011-AFE3-993048DCCFF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819492" y="4616836"/>
            <a:ext cx="2026115" cy="517590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ECC3EBB7-1881-49AA-BA8B-27693EC70CC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18601" y="4623925"/>
            <a:ext cx="2026115" cy="510501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7CB5422F-2297-4530-A871-3E5045B821B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85390" y="4630776"/>
            <a:ext cx="2041101" cy="503650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530F6BB8-D0BA-4950-82D5-F87B33E4832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384499" y="4632079"/>
            <a:ext cx="2041101" cy="50234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F15BB3F0-834A-4654-8DAB-9A6D9A33268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12948" y="5307299"/>
            <a:ext cx="2033549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736B240F-5327-482E-B9A4-37E20252D80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819492" y="5307299"/>
            <a:ext cx="2045384" cy="365123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2669688B-C9E2-466B-8D2E-55AD6ECC6E1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026767" y="5307299"/>
            <a:ext cx="2026116" cy="365124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F6FA3DE0-5D17-46B8-B679-ECF8F6187C1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185390" y="5307299"/>
            <a:ext cx="2058435" cy="37439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7682F8E4-FF86-4788-82C3-11E947101F0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384499" y="5307299"/>
            <a:ext cx="2041101" cy="36512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1200" b="0" i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52B78C-B461-4598-B482-CC30AB3AF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49" y="249517"/>
            <a:ext cx="10982850" cy="1150888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87B163F4-3819-4D62-B446-9F08A1F6D487}"/>
              </a:ext>
            </a:extLst>
          </p:cNvPr>
          <p:cNvSpPr>
            <a:spLocks noGrp="1"/>
          </p:cNvSpPr>
          <p:nvPr>
            <p:ph idx="33"/>
          </p:nvPr>
        </p:nvSpPr>
        <p:spPr>
          <a:xfrm>
            <a:off x="2800342" y="1962788"/>
            <a:ext cx="2043328" cy="252767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800F278-12E9-4207-A690-0F065755FE33}"/>
              </a:ext>
            </a:extLst>
          </p:cNvPr>
          <p:cNvSpPr>
            <a:spLocks noGrp="1"/>
          </p:cNvSpPr>
          <p:nvPr>
            <p:ph idx="34"/>
          </p:nvPr>
        </p:nvSpPr>
        <p:spPr>
          <a:xfrm>
            <a:off x="4999451" y="1962788"/>
            <a:ext cx="2043328" cy="252767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D9C8D1DE-B66F-4DCB-B840-321B874C4306}"/>
              </a:ext>
            </a:extLst>
          </p:cNvPr>
          <p:cNvSpPr>
            <a:spLocks noGrp="1"/>
          </p:cNvSpPr>
          <p:nvPr>
            <p:ph idx="35"/>
          </p:nvPr>
        </p:nvSpPr>
        <p:spPr>
          <a:xfrm>
            <a:off x="7185390" y="1962788"/>
            <a:ext cx="2043328" cy="252767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356C8CF5-8A40-430D-B85B-A90081FF16BD}"/>
              </a:ext>
            </a:extLst>
          </p:cNvPr>
          <p:cNvSpPr>
            <a:spLocks noGrp="1"/>
          </p:cNvSpPr>
          <p:nvPr>
            <p:ph idx="36"/>
          </p:nvPr>
        </p:nvSpPr>
        <p:spPr>
          <a:xfrm>
            <a:off x="9384499" y="1962788"/>
            <a:ext cx="2043328" cy="252767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7429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1200150" indent="-285750"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AF7CD5-EBFA-47EB-9DE4-1D013D7B382C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3AC49F6-00DE-4717-9F55-86A5FF7CAD6F}"/>
              </a:ext>
            </a:extLst>
          </p:cNvPr>
          <p:cNvCxnSpPr>
            <a:cxnSpLocks/>
          </p:cNvCxnSpPr>
          <p:nvPr userDrawn="1"/>
        </p:nvCxnSpPr>
        <p:spPr>
          <a:xfrm>
            <a:off x="612947" y="5216980"/>
            <a:ext cx="457096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C226A6F-D051-4B0B-9E91-3A22E3C8ADA1}"/>
              </a:ext>
            </a:extLst>
          </p:cNvPr>
          <p:cNvCxnSpPr>
            <a:cxnSpLocks/>
          </p:cNvCxnSpPr>
          <p:nvPr userDrawn="1"/>
        </p:nvCxnSpPr>
        <p:spPr>
          <a:xfrm>
            <a:off x="607076" y="1511878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Date Placeholder 3">
            <a:extLst>
              <a:ext uri="{FF2B5EF4-FFF2-40B4-BE49-F238E27FC236}">
                <a16:creationId xmlns:a16="http://schemas.microsoft.com/office/drawing/2014/main" id="{79270B87-2F2B-433F-98B8-5C82003233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9" name="Footer Placeholder 4">
            <a:extLst>
              <a:ext uri="{FF2B5EF4-FFF2-40B4-BE49-F238E27FC236}">
                <a16:creationId xmlns:a16="http://schemas.microsoft.com/office/drawing/2014/main" id="{5E887F0A-3FA0-4B50-A3E1-2BFF5CAC8E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DE08125-DD85-450E-B018-9EDBB8F6F9BD}"/>
              </a:ext>
            </a:extLst>
          </p:cNvPr>
          <p:cNvCxnSpPr>
            <a:cxnSpLocks/>
          </p:cNvCxnSpPr>
          <p:nvPr userDrawn="1"/>
        </p:nvCxnSpPr>
        <p:spPr>
          <a:xfrm>
            <a:off x="2800342" y="5216980"/>
            <a:ext cx="457096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E0744B8-4394-4A74-B0AE-FE2E48F2740E}"/>
              </a:ext>
            </a:extLst>
          </p:cNvPr>
          <p:cNvCxnSpPr>
            <a:cxnSpLocks/>
          </p:cNvCxnSpPr>
          <p:nvPr userDrawn="1"/>
        </p:nvCxnSpPr>
        <p:spPr>
          <a:xfrm>
            <a:off x="4999451" y="5206964"/>
            <a:ext cx="457096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F939054-C59A-4748-84F8-9794D5C5B28E}"/>
              </a:ext>
            </a:extLst>
          </p:cNvPr>
          <p:cNvCxnSpPr>
            <a:cxnSpLocks/>
          </p:cNvCxnSpPr>
          <p:nvPr userDrawn="1"/>
        </p:nvCxnSpPr>
        <p:spPr>
          <a:xfrm>
            <a:off x="7185390" y="5206676"/>
            <a:ext cx="457096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DF5A82A-8D81-4CB8-BD80-2122A8711438}"/>
              </a:ext>
            </a:extLst>
          </p:cNvPr>
          <p:cNvCxnSpPr>
            <a:cxnSpLocks/>
          </p:cNvCxnSpPr>
          <p:nvPr userDrawn="1"/>
        </p:nvCxnSpPr>
        <p:spPr>
          <a:xfrm>
            <a:off x="9384499" y="5216980"/>
            <a:ext cx="457096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4178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ransition_Green_w topo"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456234B3-08D0-4981-80D5-1020F7F3B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50" y="1719985"/>
            <a:ext cx="7135387" cy="1922582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053DBBD8-E51B-420A-97CD-BF2A39D1971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48337" y="1634128"/>
            <a:ext cx="4133578" cy="2608263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2BAD042-B5CC-45D4-8928-FAEAB8319DCB}"/>
              </a:ext>
            </a:extLst>
          </p:cNvPr>
          <p:cNvCxnSpPr>
            <a:cxnSpLocks/>
          </p:cNvCxnSpPr>
          <p:nvPr userDrawn="1"/>
        </p:nvCxnSpPr>
        <p:spPr>
          <a:xfrm>
            <a:off x="671401" y="3898135"/>
            <a:ext cx="9144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18A5C57-DB98-4C63-8400-24800E8CED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988" y="924301"/>
            <a:ext cx="1387198" cy="491016"/>
          </a:xfrm>
          <a:prstGeom prst="rect">
            <a:avLst/>
          </a:prstGeom>
        </p:spPr>
      </p:pic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92A5B789-9167-4BC4-A150-090694F21E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990" y="6387834"/>
            <a:ext cx="85884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77A8A90-63A3-454D-B26E-70FFE23A05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321034" y="6385110"/>
            <a:ext cx="803906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5E1B4FB-A292-48CD-9831-FA8D91B84C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Graphic 10">
            <a:extLst>
              <a:ext uri="{FF2B5EF4-FFF2-40B4-BE49-F238E27FC236}">
                <a16:creationId xmlns:a16="http://schemas.microsoft.com/office/drawing/2014/main" id="{E62E0AE5-6182-42FA-8A45-A74D410E1D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9328"/>
            <a:ext cx="12192000" cy="546793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193F865-25CE-4569-9A43-9BF898DD5B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775" y="4241800"/>
            <a:ext cx="11269663" cy="403225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344488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10763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DA89CF-A1AD-4582-8644-CE456E4776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32956" y="6390558"/>
            <a:ext cx="85884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46E96F-09E3-4C69-A357-7DFA2CE4F65F}"/>
              </a:ext>
            </a:extLst>
          </p:cNvPr>
          <p:cNvSpPr/>
          <p:nvPr userDrawn="1"/>
        </p:nvSpPr>
        <p:spPr>
          <a:xfrm>
            <a:off x="0" y="0"/>
            <a:ext cx="405993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E198C5A-D9F5-42CC-8CC1-DFF9B23C8D9B}"/>
              </a:ext>
            </a:extLst>
          </p:cNvPr>
          <p:cNvCxnSpPr>
            <a:cxnSpLocks/>
          </p:cNvCxnSpPr>
          <p:nvPr userDrawn="1"/>
        </p:nvCxnSpPr>
        <p:spPr>
          <a:xfrm>
            <a:off x="4911028" y="3898135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E39C08-848B-4C44-9F99-C2E6279A4CEC}"/>
              </a:ext>
            </a:extLst>
          </p:cNvPr>
          <p:cNvSpPr txBox="1">
            <a:spLocks/>
          </p:cNvSpPr>
          <p:nvPr userDrawn="1"/>
        </p:nvSpPr>
        <p:spPr>
          <a:xfrm>
            <a:off x="4879973" y="4218248"/>
            <a:ext cx="6440230" cy="488462"/>
          </a:xfrm>
          <a:prstGeom prst="rect">
            <a:avLst/>
          </a:prstGeom>
        </p:spPr>
        <p:txBody>
          <a:bodyPr lIns="0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FontTx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4488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27113" indent="-3365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solidFill>
                  <a:schemeClr val="tx2"/>
                </a:solidFill>
              </a:rPr>
              <a:t>www.tooledesign.com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9E0BAC-9E16-4839-A8D0-9E34D38455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516" y="7432198"/>
            <a:ext cx="2083492" cy="737478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68EECECC-AD2C-4F0D-A66B-BBA398522FA5}"/>
              </a:ext>
            </a:extLst>
          </p:cNvPr>
          <p:cNvSpPr txBox="1">
            <a:spLocks/>
          </p:cNvSpPr>
          <p:nvPr userDrawn="1"/>
        </p:nvSpPr>
        <p:spPr>
          <a:xfrm>
            <a:off x="4852578" y="2508071"/>
            <a:ext cx="6440230" cy="1204167"/>
          </a:xfrm>
          <a:prstGeom prst="rect">
            <a:avLst/>
          </a:prstGeom>
        </p:spPr>
        <p:txBody>
          <a:bodyPr vert="horz" lIns="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solidFill>
                  <a:schemeClr val="tx2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2202578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CDB76A-BAB0-25DE-898D-B95ABA6E4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094F-3937-4002-B63E-C8E5ECEA7BC5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BE812F-D2BB-F431-021A-6191A4DAC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394EEF-4BD8-63BB-FB5B-ED10DF142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3F725-2F45-4336-9E2E-AB0BCDB2C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334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4B758C4-5A45-4932-923E-198C69EE8EF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948" y="1692553"/>
            <a:ext cx="3094894" cy="16858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2C29018-F143-4FF4-A2E0-DD655AC6B7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58567" y="1692553"/>
            <a:ext cx="4511710" cy="35336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56B912B6-A899-4740-8DF9-8DA3538D8F3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2948" y="3521908"/>
            <a:ext cx="3094894" cy="17042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C8F189B-3D5C-46E5-8CA8-2B69F637913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12949" y="5356999"/>
            <a:ext cx="10982850" cy="36512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7">
            <a:extLst>
              <a:ext uri="{FF2B5EF4-FFF2-40B4-BE49-F238E27FC236}">
                <a16:creationId xmlns:a16="http://schemas.microsoft.com/office/drawing/2014/main" id="{FBBAF9EF-C444-4E4C-A58E-5D6B560A1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49" y="249517"/>
            <a:ext cx="10982850" cy="1150888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C8F1AA7D-9DD4-4896-A7AE-F768B8D051F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521002" y="1692553"/>
            <a:ext cx="3079828" cy="1691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B6E1DB95-13AE-4CD0-8DDA-6C9C2FAD4C12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521002" y="3521908"/>
            <a:ext cx="3067820" cy="1691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D5DD28-517F-4CB4-AB08-4906622ADA1D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9B502A5-0523-4470-8848-6A121624071E}"/>
              </a:ext>
            </a:extLst>
          </p:cNvPr>
          <p:cNvCxnSpPr>
            <a:cxnSpLocks/>
          </p:cNvCxnSpPr>
          <p:nvPr userDrawn="1"/>
        </p:nvCxnSpPr>
        <p:spPr>
          <a:xfrm>
            <a:off x="607076" y="1511878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2860016A-25D6-418E-ABCD-74257F58BB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60824B1E-43BC-4EDD-B6BE-9D98A1FFF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81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4B758C4-5A45-4932-923E-198C69EE8EF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949" y="746235"/>
            <a:ext cx="3566160" cy="4479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2C29018-F143-4FF4-A2E0-DD655AC6B7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22349" y="746234"/>
            <a:ext cx="3566160" cy="4479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C8F189B-3D5C-46E5-8CA8-2B69F637913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12949" y="5356999"/>
            <a:ext cx="10982850" cy="36512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C8F1AA7D-9DD4-4896-A7AE-F768B8D051F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031749" y="746235"/>
            <a:ext cx="3566160" cy="44799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D5DD28-517F-4CB4-AB08-4906622ADA1D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BE3D8868-0B7B-4387-B215-E85F58F783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C3BA8020-7324-4607-ABED-0AA838602C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51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Partial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36868-9FCA-4969-8D05-F3CD16909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49" y="508864"/>
            <a:ext cx="6260124" cy="906732"/>
          </a:xfrm>
          <a:prstGeom prst="rect">
            <a:avLst/>
          </a:prstGeom>
        </p:spPr>
        <p:txBody>
          <a:bodyPr anchor="b" anchorCtr="0"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1115E6-1526-4237-BA17-09BF411A4F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12650" y="0"/>
            <a:ext cx="4979350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94CDE56-F821-4098-8008-7C8568968EF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96202" y="1706523"/>
            <a:ext cx="6276871" cy="4009290"/>
          </a:xfrm>
          <a:prstGeom prst="rect">
            <a:avLst/>
          </a:prstGeom>
        </p:spPr>
        <p:txBody>
          <a:bodyPr lIns="0"/>
          <a:lstStyle>
            <a:lvl1pPr marL="457200" indent="-457200">
              <a:buFont typeface="Wingdings" panose="05000000000000000000" pitchFamily="2" charset="2"/>
              <a:buChar char="§"/>
              <a:defRPr/>
            </a:lvl1pPr>
            <a:lvl2pPr marL="690563" indent="-346075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2pPr>
            <a:lvl3pPr marL="1027113" indent="-3365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3pPr>
            <a:lvl4pPr marL="16573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4pPr>
            <a:lvl5pPr marL="21145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0268CF-E4FB-4BE7-8B44-DB2E0DBE807C}"/>
              </a:ext>
            </a:extLst>
          </p:cNvPr>
          <p:cNvCxnSpPr>
            <a:cxnSpLocks/>
          </p:cNvCxnSpPr>
          <p:nvPr userDrawn="1"/>
        </p:nvCxnSpPr>
        <p:spPr>
          <a:xfrm>
            <a:off x="607076" y="1511878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537AC37-D21E-4582-9997-DFBD2E1022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B603F26-5FC7-48F3-A1BE-6B1ADEB804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3563343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0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40374CB-812A-4DA9-A7FD-31500F594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7999" y="508864"/>
            <a:ext cx="6260124" cy="906732"/>
          </a:xfrm>
          <a:prstGeom prst="rect">
            <a:avLst/>
          </a:prstGeom>
        </p:spPr>
        <p:txBody>
          <a:bodyPr anchor="b" anchorCtr="0"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8900D12-D8BC-49F4-90AF-AE8A68A80E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2325" y="0"/>
            <a:ext cx="4979350" cy="68579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3D918054-A5E2-42B7-8790-00467BCCE34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331252" y="1706523"/>
            <a:ext cx="6276871" cy="4009290"/>
          </a:xfrm>
          <a:prstGeom prst="rect">
            <a:avLst/>
          </a:prstGeom>
        </p:spPr>
        <p:txBody>
          <a:bodyPr lIns="0"/>
          <a:lstStyle>
            <a:lvl1pPr marL="457200" indent="-457200">
              <a:buFont typeface="Wingdings" panose="05000000000000000000" pitchFamily="2" charset="2"/>
              <a:buChar char="§"/>
              <a:defRPr/>
            </a:lvl1pPr>
            <a:lvl2pPr marL="690563" indent="-346075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2pPr>
            <a:lvl3pPr marL="1027113" indent="-3365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3pPr>
            <a:lvl4pPr marL="16573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4pPr>
            <a:lvl5pPr marL="21145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67064654-A1C4-4520-9B0B-652E5A28382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/>
          <a:lstStyle/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165574F-5896-4F1B-AE74-52CE239D6B1E}"/>
              </a:ext>
            </a:extLst>
          </p:cNvPr>
          <p:cNvCxnSpPr>
            <a:cxnSpLocks/>
          </p:cNvCxnSpPr>
          <p:nvPr userDrawn="1"/>
        </p:nvCxnSpPr>
        <p:spPr>
          <a:xfrm>
            <a:off x="5342126" y="1511878"/>
            <a:ext cx="9144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D1C2742-4B9E-4EFB-916D-45BF8749F0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1252" y="6387834"/>
            <a:ext cx="5209815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61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6DE421-3B2F-4978-B40A-71F2EFCA7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49" y="249517"/>
            <a:ext cx="10982850" cy="115088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280EBA-7497-47DA-9DE7-48667D5D2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948" y="1706522"/>
            <a:ext cx="10982851" cy="412846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667759-DAF1-4BB5-AB7C-344D4ABDE1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25ED0-2373-4CEC-A90F-45CFE0FF2A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6C33BC6-50DD-4698-8032-EBFE86533C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A95E2C-546A-447A-8C7D-87DB30A6CAB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48" y="7340901"/>
            <a:ext cx="1387198" cy="49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526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10" r:id="rId2"/>
    <p:sldLayoutId id="2147483813" r:id="rId3"/>
    <p:sldLayoutId id="2147483816" r:id="rId4"/>
    <p:sldLayoutId id="2147483819" r:id="rId5"/>
    <p:sldLayoutId id="2147483822" r:id="rId6"/>
    <p:sldLayoutId id="2147483825" r:id="rId7"/>
    <p:sldLayoutId id="2147483828" r:id="rId8"/>
    <p:sldLayoutId id="2147483908" r:id="rId9"/>
    <p:sldLayoutId id="2147483834" r:id="rId10"/>
    <p:sldLayoutId id="2147483835" r:id="rId11"/>
    <p:sldLayoutId id="2147483836" r:id="rId12"/>
    <p:sldLayoutId id="2147483837" r:id="rId13"/>
    <p:sldLayoutId id="2147483913" r:id="rId14"/>
    <p:sldLayoutId id="2147483914" r:id="rId15"/>
    <p:sldLayoutId id="2147483915" r:id="rId16"/>
    <p:sldLayoutId id="2147483917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accent1"/>
        </a:buClr>
        <a:buFont typeface="Wingdings" panose="05000000000000000000" pitchFamily="2" charset="2"/>
        <a:buChar char="§"/>
        <a:defRPr sz="3000" kern="1200">
          <a:solidFill>
            <a:schemeClr val="tx2"/>
          </a:solidFill>
          <a:latin typeface="+mn-lt"/>
          <a:ea typeface="+mn-ea"/>
          <a:cs typeface="+mn-cs"/>
        </a:defRPr>
      </a:lvl1pPr>
      <a:lvl2pPr marL="690563" indent="-346075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accent1"/>
        </a:buClr>
        <a:buFont typeface="Wingdings" panose="05000000000000000000" pitchFamily="2" charset="2"/>
        <a:buChar char="§"/>
        <a:defRPr sz="2600" kern="1200">
          <a:solidFill>
            <a:schemeClr val="tx2"/>
          </a:solidFill>
          <a:latin typeface="+mn-lt"/>
          <a:ea typeface="+mn-ea"/>
          <a:cs typeface="+mn-cs"/>
        </a:defRPr>
      </a:lvl2pPr>
      <a:lvl3pPr marL="1027113" indent="-336550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accent1"/>
        </a:buClr>
        <a:buFont typeface="Wingdings" panose="05000000000000000000" pitchFamily="2" charset="2"/>
        <a:buChar char="§"/>
        <a:defRPr sz="2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20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6DE421-3B2F-4978-B40A-71F2EFCA7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49" y="249517"/>
            <a:ext cx="10982850" cy="115088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280EBA-7497-47DA-9DE7-48667D5D2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948" y="1706522"/>
            <a:ext cx="10982851" cy="412846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25ED0-2373-4CEC-A90F-45CFE0FF2A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440121-A6C8-4697-B027-598E25D21E9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48" y="7118959"/>
            <a:ext cx="1387198" cy="491016"/>
          </a:xfrm>
          <a:prstGeom prst="rect">
            <a:avLst/>
          </a:prstGeom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B0EC4F9-75D1-48ED-919F-3E04B970D8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0B676E54-791E-4ADE-AA1D-E49EBFAEA8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378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909" r:id="rId9"/>
    <p:sldLayoutId id="2147483891" r:id="rId10"/>
    <p:sldLayoutId id="2147483892" r:id="rId11"/>
    <p:sldLayoutId id="2147483893" r:id="rId12"/>
    <p:sldLayoutId id="2147483894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bg1"/>
        </a:buClr>
        <a:buFont typeface="Wingdings" panose="05000000000000000000" pitchFamily="2" charset="2"/>
        <a:buChar char="§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690563" indent="-346075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bg1"/>
        </a:buClr>
        <a:buFont typeface="Wingdings" panose="05000000000000000000" pitchFamily="2" charset="2"/>
        <a:buChar char="§"/>
        <a:defRPr sz="2600" kern="1200">
          <a:solidFill>
            <a:schemeClr val="bg1"/>
          </a:solidFill>
          <a:latin typeface="+mn-lt"/>
          <a:ea typeface="+mn-ea"/>
          <a:cs typeface="+mn-cs"/>
        </a:defRPr>
      </a:lvl2pPr>
      <a:lvl3pPr marL="1027113" indent="-336550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bg1"/>
        </a:buClr>
        <a:buFont typeface="Wingdings" panose="05000000000000000000" pitchFamily="2" charset="2"/>
        <a:buChar char="§"/>
        <a:defRPr sz="26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14D183AB-9DD1-4029-AFAE-603C7631A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949" y="249517"/>
            <a:ext cx="10982850" cy="1150888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D4AF686-9014-4724-A3EA-4C48E05D58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948" y="1706522"/>
            <a:ext cx="10982851" cy="412846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B5C10A-3C26-4B19-86F2-0111525FA23E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57" y="6446520"/>
            <a:ext cx="685800" cy="242748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DFC5E49-5D78-446E-81D4-74325D7CD7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40227" y="6387833"/>
            <a:ext cx="85884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A0E5ECA-37C9-432C-AFDE-516EB502FF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1148" y="6387834"/>
            <a:ext cx="614651" cy="372449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CDE95EEC-9C03-4FB2-AF15-ECAA574C78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8D03954-8AB8-4F6D-97B5-863948BA05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9730" y="6387834"/>
            <a:ext cx="7231337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059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77" r:id="rId2"/>
    <p:sldLayoutId id="2147483878" r:id="rId3"/>
    <p:sldLayoutId id="2147483906" r:id="rId4"/>
    <p:sldLayoutId id="2147483907" r:id="rId5"/>
    <p:sldLayoutId id="2147483905" r:id="rId6"/>
    <p:sldLayoutId id="2147483895" r:id="rId7"/>
    <p:sldLayoutId id="2147483896" r:id="rId8"/>
    <p:sldLayoutId id="2147483897" r:id="rId9"/>
    <p:sldLayoutId id="2147483898" r:id="rId10"/>
    <p:sldLayoutId id="2147483869" r:id="rId11"/>
    <p:sldLayoutId id="2147483899" r:id="rId12"/>
    <p:sldLayoutId id="2147483868" r:id="rId13"/>
    <p:sldLayoutId id="2147483900" r:id="rId14"/>
    <p:sldLayoutId id="2147483870" r:id="rId15"/>
    <p:sldLayoutId id="2147483901" r:id="rId16"/>
    <p:sldLayoutId id="2147483871" r:id="rId17"/>
    <p:sldLayoutId id="2147483902" r:id="rId18"/>
    <p:sldLayoutId id="2147483911" r:id="rId19"/>
    <p:sldLayoutId id="2147483910" r:id="rId20"/>
    <p:sldLayoutId id="2147483876" r:id="rId21"/>
    <p:sldLayoutId id="2147483916" r:id="rId2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accent1"/>
        </a:buClr>
        <a:buFont typeface="Wingdings" panose="05000000000000000000" pitchFamily="2" charset="2"/>
        <a:buChar char="§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90563" indent="-346075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27113" indent="-336550" algn="l" defTabSz="914400" rtl="0" eaLnBrk="1" latinLnBrk="0" hangingPunct="1">
        <a:lnSpc>
          <a:spcPct val="110000"/>
        </a:lnSpc>
        <a:spcBef>
          <a:spcPts val="0"/>
        </a:spcBef>
        <a:spcAft>
          <a:spcPts val="1000"/>
        </a:spcAft>
        <a:buClr>
          <a:schemeClr val="accent1"/>
        </a:buClr>
        <a:buFont typeface="Wingdings" panose="05000000000000000000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png"/><Relationship Id="rId3" Type="http://schemas.openxmlformats.org/officeDocument/2006/relationships/hyperlink" Target="https://www.dot.state.oh.us/roadway/Multimodal/ODOT%20Multimodal%20Design%20Guide_Final_20220415.pdf" TargetMode="Externa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eg"/><Relationship Id="rId1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pngimg.com/png/177386-vector-clipboard-png-file-hd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hyperlink" Target="https://creativecommons.org/licenses/by-nc/3.0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7.jpeg"/><Relationship Id="rId7" Type="http://schemas.openxmlformats.org/officeDocument/2006/relationships/image" Target="../media/image51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sv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svg"/><Relationship Id="rId4" Type="http://schemas.openxmlformats.org/officeDocument/2006/relationships/image" Target="../media/image5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svg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sv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clong@tooledesign.com" TargetMode="External"/><Relationship Id="rId2" Type="http://schemas.openxmlformats.org/officeDocument/2006/relationships/hyperlink" Target="mailto:mwilson@westcog.org" TargetMode="External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C2B178-E332-4EB2-8289-CA6CBF7CF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892" y="823118"/>
            <a:ext cx="6127456" cy="2356274"/>
          </a:xfrm>
        </p:spPr>
        <p:txBody>
          <a:bodyPr>
            <a:normAutofit fontScale="90000"/>
          </a:bodyPr>
          <a:lstStyle/>
          <a:p>
            <a:pPr>
              <a:spcAft>
                <a:spcPts val="600"/>
              </a:spcAft>
            </a:pPr>
            <a:r>
              <a:rPr lang="en-US" sz="1800" dirty="0"/>
              <a:t>WESTERN CONNECTICUT COUNCIL OF GOVERNMENTS</a:t>
            </a:r>
            <a:br>
              <a:rPr lang="en-US" sz="1800" dirty="0"/>
            </a:br>
            <a:br>
              <a:rPr lang="en-US" sz="1100" dirty="0"/>
            </a:br>
            <a:r>
              <a:rPr lang="en-US" dirty="0"/>
              <a:t>Traffic Calming and Complete Streets Best Practices Toolbox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C58F57-125D-4AB5-9CB6-4C9F8F6F02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Project Advisory </a:t>
            </a:r>
            <a:r>
              <a:rPr lang="en-US" sz="2400"/>
              <a:t>Committee Meeting</a:t>
            </a:r>
            <a:endParaRPr lang="en-US" sz="2400" dirty="0"/>
          </a:p>
          <a:p>
            <a:r>
              <a:rPr lang="en-US" sz="2400" dirty="0"/>
              <a:t>October 3, 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55D4D0-67CE-EB54-A679-37B02867B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63965" y="7197249"/>
            <a:ext cx="1784200" cy="91497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9B279F9-77D3-03ED-C099-A95DB1FC70F7}"/>
              </a:ext>
            </a:extLst>
          </p:cNvPr>
          <p:cNvSpPr/>
          <p:nvPr/>
        </p:nvSpPr>
        <p:spPr>
          <a:xfrm>
            <a:off x="0" y="5225143"/>
            <a:ext cx="12192000" cy="1632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70541AE-BAC9-4599-918A-A17620324711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8" t="833" r="17539" b="833"/>
          <a:stretch/>
        </p:blipFill>
        <p:spPr bwMode="auto">
          <a:xfrm>
            <a:off x="6623348" y="823118"/>
            <a:ext cx="5568652" cy="521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7B24AF-ED36-E7B6-BA84-62FEA0924D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1645" y="5001813"/>
            <a:ext cx="1387198" cy="4910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864502-6172-D10A-0004-CEB72B2356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653" y="5558015"/>
            <a:ext cx="1387198" cy="4910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CFA001-3EED-693A-05B9-4A6CFE17B6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5892" y="5226102"/>
            <a:ext cx="1960869" cy="10055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63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6E1F008-D0AA-447A-A717-386458BBA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Elements of Traffic Calming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D1E4274-16FD-4899-9841-54C64A41B4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Lane Narrowing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2000" i="1" dirty="0"/>
              <a:t>Road diet</a:t>
            </a:r>
          </a:p>
          <a:p>
            <a:pPr marL="0" indent="0">
              <a:buNone/>
            </a:pPr>
            <a:r>
              <a:rPr lang="en-US" sz="2000" i="1" dirty="0"/>
              <a:t>	Adding on street parking</a:t>
            </a:r>
          </a:p>
          <a:p>
            <a:pPr marL="0" indent="0">
              <a:buNone/>
            </a:pPr>
            <a:r>
              <a:rPr lang="en-US" sz="2000" i="1" dirty="0"/>
              <a:t>	Introduction of bike lanes</a:t>
            </a:r>
          </a:p>
          <a:p>
            <a:pPr marL="0" indent="0">
              <a:buNone/>
            </a:pPr>
            <a:r>
              <a:rPr lang="en-US" sz="2000" i="1" dirty="0"/>
              <a:t>	Stormwater run-off mitigation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3E4C29-7E24-40E8-866C-610273AED1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DE95EEC-9C03-4FB2-AF15-ECAA574C78B0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4" name="Picture 3" descr="A picture containing tree&#10;&#10;Description automatically generated">
            <a:extLst>
              <a:ext uri="{FF2B5EF4-FFF2-40B4-BE49-F238E27FC236}">
                <a16:creationId xmlns:a16="http://schemas.microsoft.com/office/drawing/2014/main" id="{7F8C4A86-5D07-42A8-86E6-9918A605B1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01"/>
          <a:stretch/>
        </p:blipFill>
        <p:spPr>
          <a:xfrm>
            <a:off x="5119901" y="1732479"/>
            <a:ext cx="6012555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933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6E1F008-D0AA-447A-A717-386458BBA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Principles of Traffic Calming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D1E4274-16FD-4899-9841-54C64A41B4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776" y="1707080"/>
            <a:ext cx="5108756" cy="4078288"/>
          </a:xfrm>
        </p:spPr>
        <p:txBody>
          <a:bodyPr>
            <a:normAutofit lnSpcReduction="10000"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en-US" sz="2800" b="0" i="0" dirty="0">
                <a:solidFill>
                  <a:schemeClr val="tx1"/>
                </a:solidFill>
                <a:effectLst/>
              </a:rPr>
              <a:t>Reduce motorist speed to the desired operating speed as consistently as possible through a corridor</a:t>
            </a:r>
          </a:p>
          <a:p>
            <a:pPr marL="514350" indent="-514350" algn="l">
              <a:buFont typeface="+mj-lt"/>
              <a:buAutoNum type="arabicPeriod"/>
            </a:pPr>
            <a:endParaRPr lang="en-US" sz="2800" b="0" i="0" dirty="0">
              <a:solidFill>
                <a:schemeClr val="tx1"/>
              </a:solidFill>
              <a:effectLst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en-US" sz="2800" b="0" i="0" dirty="0">
                <a:solidFill>
                  <a:schemeClr val="tx1"/>
                </a:solidFill>
                <a:effectLst/>
              </a:rPr>
              <a:t>Avoid unintentionally diverting motorists to parallel routes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3E4C29-7E24-40E8-866C-610273AED1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DE95EEC-9C03-4FB2-AF15-ECAA574C78B0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" name="Picture 2" descr="A picture containing tree, outdoor, road, sky&#10;&#10;Description automatically generated">
            <a:extLst>
              <a:ext uri="{FF2B5EF4-FFF2-40B4-BE49-F238E27FC236}">
                <a16:creationId xmlns:a16="http://schemas.microsoft.com/office/drawing/2014/main" id="{C7AF5BDF-AAFE-454A-A3E6-0F1101CF02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r="5713"/>
          <a:stretch/>
        </p:blipFill>
        <p:spPr>
          <a:xfrm>
            <a:off x="6104200" y="1701463"/>
            <a:ext cx="5681400" cy="473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091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0E7389E6-363A-9A3F-6F14-446BC2607604}"/>
              </a:ext>
            </a:extLst>
          </p:cNvPr>
          <p:cNvSpPr txBox="1"/>
          <p:nvPr/>
        </p:nvSpPr>
        <p:spPr>
          <a:xfrm>
            <a:off x="515165" y="4868116"/>
            <a:ext cx="9360355" cy="4354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US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9B3B0C-1830-4EED-8FAE-4C57D83BB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Traffic Calming Resources</a:t>
            </a:r>
          </a:p>
        </p:txBody>
      </p:sp>
      <p:pic>
        <p:nvPicPr>
          <p:cNvPr id="21" name="Content Placeholder 20">
            <a:hlinkClick r:id="rId3"/>
            <a:extLst>
              <a:ext uri="{FF2B5EF4-FFF2-40B4-BE49-F238E27FC236}">
                <a16:creationId xmlns:a16="http://schemas.microsoft.com/office/drawing/2014/main" id="{84A57304-19F0-4CDD-A974-8E5CF9ED69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" r="5793"/>
          <a:stretch/>
        </p:blipFill>
        <p:spPr>
          <a:xfrm>
            <a:off x="301702" y="2340974"/>
            <a:ext cx="1884981" cy="2527142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2" name="Content Placeholder 21">
            <a:hlinkClick r:id="rId3"/>
            <a:extLst>
              <a:ext uri="{FF2B5EF4-FFF2-40B4-BE49-F238E27FC236}">
                <a16:creationId xmlns:a16="http://schemas.microsoft.com/office/drawing/2014/main" id="{1B4674B9-3085-44F3-8A0D-3D0530DCB525}"/>
              </a:ext>
            </a:extLst>
          </p:cNvPr>
          <p:cNvPicPr>
            <a:picLocks noGrp="1" noChangeAspect="1"/>
          </p:cNvPicPr>
          <p:nvPr>
            <p:ph idx="3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0862" y="2416023"/>
            <a:ext cx="2041703" cy="2377148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4" name="Content Placeholder 9">
            <a:extLst>
              <a:ext uri="{FF2B5EF4-FFF2-40B4-BE49-F238E27FC236}">
                <a16:creationId xmlns:a16="http://schemas.microsoft.com/office/drawing/2014/main" id="{70C034C0-5014-BB7E-3EA0-4F9562E828D4}"/>
              </a:ext>
            </a:extLst>
          </p:cNvPr>
          <p:cNvPicPr>
            <a:picLocks noGrp="1" noChangeAspect="1"/>
          </p:cNvPicPr>
          <p:nvPr>
            <p:ph idx="35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8" r="4787" b="1438"/>
          <a:stretch/>
        </p:blipFill>
        <p:spPr>
          <a:xfrm>
            <a:off x="6930813" y="2340974"/>
            <a:ext cx="1907678" cy="2527142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5" name="Content Placeholder 9">
            <a:extLst>
              <a:ext uri="{FF2B5EF4-FFF2-40B4-BE49-F238E27FC236}">
                <a16:creationId xmlns:a16="http://schemas.microsoft.com/office/drawing/2014/main" id="{95D26FAF-D8E9-8AA1-1ABA-3F56E7B53D75}"/>
              </a:ext>
            </a:extLst>
          </p:cNvPr>
          <p:cNvPicPr>
            <a:picLocks noGrp="1" noChangeAspect="1"/>
          </p:cNvPicPr>
          <p:nvPr>
            <p:ph idx="36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" r="1618"/>
          <a:stretch/>
        </p:blipFill>
        <p:spPr>
          <a:xfrm>
            <a:off x="9096778" y="3530446"/>
            <a:ext cx="1338473" cy="1773073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9EDFB083-4743-3AB9-70C9-3040262A4237}"/>
              </a:ext>
            </a:extLst>
          </p:cNvPr>
          <p:cNvGrpSpPr/>
          <p:nvPr/>
        </p:nvGrpSpPr>
        <p:grpSpPr>
          <a:xfrm>
            <a:off x="4676744" y="2340974"/>
            <a:ext cx="2041096" cy="2452197"/>
            <a:chOff x="13061715" y="1902534"/>
            <a:chExt cx="3173999" cy="381327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4270A8A-29E2-21FD-83A2-FF2B828C27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52"/>
            <a:stretch/>
          </p:blipFill>
          <p:spPr>
            <a:xfrm>
              <a:off x="13061715" y="1902534"/>
              <a:ext cx="3173999" cy="336769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Picture 33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296631B3-6731-5B07-A9CE-0BCBA2C826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61715" y="4709516"/>
              <a:ext cx="3173237" cy="100629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5" name="Content Placeholder 9">
            <a:extLst>
              <a:ext uri="{FF2B5EF4-FFF2-40B4-BE49-F238E27FC236}">
                <a16:creationId xmlns:a16="http://schemas.microsoft.com/office/drawing/2014/main" id="{88DFA98F-EF43-6239-4BCF-6576C4D89CF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98" t="4647" b="4987"/>
          <a:stretch/>
        </p:blipFill>
        <p:spPr>
          <a:xfrm>
            <a:off x="9146074" y="1486984"/>
            <a:ext cx="1330457" cy="1773073"/>
          </a:xfrm>
          <a:prstGeom prst="rect">
            <a:avLst/>
          </a:prstGeom>
          <a:ln>
            <a:noFill/>
          </a:ln>
        </p:spPr>
      </p:pic>
      <p:pic>
        <p:nvPicPr>
          <p:cNvPr id="36" name="Content Placeholder 9">
            <a:extLst>
              <a:ext uri="{FF2B5EF4-FFF2-40B4-BE49-F238E27FC236}">
                <a16:creationId xmlns:a16="http://schemas.microsoft.com/office/drawing/2014/main" id="{7F77939D-2B7C-3B90-0AC2-36232F9DBB6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" r="2744"/>
          <a:stretch/>
        </p:blipFill>
        <p:spPr>
          <a:xfrm>
            <a:off x="10645682" y="4991123"/>
            <a:ext cx="1338460" cy="1773072"/>
          </a:xfrm>
          <a:prstGeom prst="rect">
            <a:avLst/>
          </a:prstGeom>
          <a:ln>
            <a:noFill/>
          </a:ln>
        </p:spPr>
      </p:pic>
      <p:pic>
        <p:nvPicPr>
          <p:cNvPr id="37" name="Content Placeholder 9">
            <a:extLst>
              <a:ext uri="{FF2B5EF4-FFF2-40B4-BE49-F238E27FC236}">
                <a16:creationId xmlns:a16="http://schemas.microsoft.com/office/drawing/2014/main" id="{A2297FDB-69F2-6F30-1BF1-A96582AEE33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" r="1476"/>
          <a:stretch/>
        </p:blipFill>
        <p:spPr>
          <a:xfrm>
            <a:off x="10653685" y="3077023"/>
            <a:ext cx="1330457" cy="1773073"/>
          </a:xfrm>
          <a:prstGeom prst="rect">
            <a:avLst/>
          </a:prstGeom>
          <a:ln>
            <a:noFill/>
          </a:ln>
        </p:spPr>
      </p:pic>
      <p:pic>
        <p:nvPicPr>
          <p:cNvPr id="38" name="Picture 1">
            <a:extLst>
              <a:ext uri="{FF2B5EF4-FFF2-40B4-BE49-F238E27FC236}">
                <a16:creationId xmlns:a16="http://schemas.microsoft.com/office/drawing/2014/main" id="{2B448403-D33A-1EEB-EF7B-FED3D6510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3685" y="1185899"/>
            <a:ext cx="1330457" cy="17162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Content Placeholder 12">
            <a:extLst>
              <a:ext uri="{FF2B5EF4-FFF2-40B4-BE49-F238E27FC236}">
                <a16:creationId xmlns:a16="http://schemas.microsoft.com/office/drawing/2014/main" id="{5BBB706E-A41F-8AC5-6459-93215A7D14B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838" r="2406"/>
          <a:stretch/>
        </p:blipFill>
        <p:spPr>
          <a:xfrm>
            <a:off x="9061138" y="5520943"/>
            <a:ext cx="1374113" cy="10875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2367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D0212-D996-418B-1204-D30391A6B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AF5BEC9-43C5-95B4-51F6-F3380EA22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About the Toolbox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6393F63-0456-6450-3BA1-75D6E289960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2948" y="1706523"/>
            <a:ext cx="5398199" cy="4009290"/>
          </a:xfrm>
        </p:spPr>
        <p:txBody>
          <a:bodyPr>
            <a:normAutofit/>
          </a:bodyPr>
          <a:lstStyle/>
          <a:p>
            <a:r>
              <a:rPr lang="en-US" dirty="0"/>
              <a:t>The Traffic Calming and Complete Streets Best </a:t>
            </a:r>
            <a:br>
              <a:rPr lang="en-US" dirty="0"/>
            </a:br>
            <a:r>
              <a:rPr lang="en-US" dirty="0"/>
              <a:t>Practices Toolbox will provide</a:t>
            </a:r>
            <a:r>
              <a:rPr lang="en-US" b="1" dirty="0"/>
              <a:t> planning precepts </a:t>
            </a:r>
            <a:br>
              <a:rPr lang="en-US" dirty="0"/>
            </a:br>
            <a:r>
              <a:rPr lang="en-US" dirty="0"/>
              <a:t>and </a:t>
            </a:r>
            <a:r>
              <a:rPr lang="en-US" b="1" dirty="0"/>
              <a:t>design principles </a:t>
            </a:r>
            <a:r>
              <a:rPr lang="en-US" dirty="0"/>
              <a:t>for </a:t>
            </a:r>
            <a:r>
              <a:rPr lang="en-US" b="1" dirty="0"/>
              <a:t>local and residential roads</a:t>
            </a:r>
            <a:endParaRPr lang="en-US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A809CBCB-BB11-B3D7-70CD-2B53DE8C92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1" t="3263" b="1495"/>
          <a:stretch>
            <a:fillRect/>
          </a:stretch>
        </p:blipFill>
        <p:spPr bwMode="auto">
          <a:xfrm>
            <a:off x="6180855" y="1706522"/>
            <a:ext cx="6011145" cy="469427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4C7BBF0-982F-51D4-F498-F36BC538EAB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-307326" y="6400799"/>
            <a:ext cx="614651" cy="372449"/>
          </a:xfrm>
        </p:spPr>
        <p:txBody>
          <a:bodyPr/>
          <a:lstStyle/>
          <a:p>
            <a:fld id="{CDE95EEC-9C03-4FB2-AF15-ECAA574C78B0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749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73A1A-E2F4-678A-8D80-6530F6082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D3013-DD9A-9769-DBF9-9F8F704C6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Status Quo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16426D-247A-1A1D-5ACF-558384D609A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4840EE-09F3-1C29-92AC-7EBCBAB5F4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55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05A02A-E63A-2F5F-2599-8613F8D26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Status Quo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0C5903-DA1A-358D-3FD4-040EDB68184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2949" y="1706523"/>
            <a:ext cx="6636150" cy="3295135"/>
          </a:xfrm>
        </p:spPr>
        <p:txBody>
          <a:bodyPr>
            <a:normAutofit/>
          </a:bodyPr>
          <a:lstStyle/>
          <a:p>
            <a:r>
              <a:rPr lang="en-US" dirty="0"/>
              <a:t>Inventory municipalities’ standards and guidance used by municipalities for street design decision-making </a:t>
            </a:r>
          </a:p>
          <a:p>
            <a:pPr lvl="1"/>
            <a:r>
              <a:rPr lang="en-US" dirty="0"/>
              <a:t>Identify considerations that inform street design and maintenance </a:t>
            </a:r>
          </a:p>
          <a:p>
            <a:pPr lvl="1"/>
            <a:r>
              <a:rPr lang="en-US" dirty="0"/>
              <a:t>Technical Memo on existing standards</a:t>
            </a:r>
          </a:p>
        </p:txBody>
      </p:sp>
      <p:pic>
        <p:nvPicPr>
          <p:cNvPr id="8" name="Picture 7" descr="A clipboard with a white paper on it&#10;&#10;Description automatically generated">
            <a:extLst>
              <a:ext uri="{FF2B5EF4-FFF2-40B4-BE49-F238E27FC236}">
                <a16:creationId xmlns:a16="http://schemas.microsoft.com/office/drawing/2014/main" id="{A6C183BA-5E7B-2C52-6DB0-99519025E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33774" y="1464565"/>
            <a:ext cx="3765609" cy="37684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BD5BDE-33E8-C70F-0942-E92AEF7DFE49}"/>
              </a:ext>
            </a:extLst>
          </p:cNvPr>
          <p:cNvSpPr txBox="1"/>
          <p:nvPr/>
        </p:nvSpPr>
        <p:spPr>
          <a:xfrm>
            <a:off x="9000780" y="6608483"/>
            <a:ext cx="56911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2"/>
                </a:solidFill>
                <a:hlinkClick r:id="rId3" tooltip="https://freepngimg.com/png/177386-vector-clipboard-png-file-hd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900" dirty="0">
                <a:solidFill>
                  <a:schemeClr val="bg2"/>
                </a:solidFill>
              </a:rPr>
              <a:t> by Unknown Author is licensed under </a:t>
            </a:r>
            <a:r>
              <a:rPr lang="en-US" sz="900" dirty="0">
                <a:solidFill>
                  <a:schemeClr val="bg2"/>
                </a:solidFill>
                <a:hlinkClick r:id="rId4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n-US" sz="900" dirty="0">
              <a:solidFill>
                <a:schemeClr val="bg2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3DDF8FA-A209-1980-26D0-33B0702881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8386476" y="2453880"/>
            <a:ext cx="2372137" cy="2272508"/>
          </a:xfrm>
        </p:spPr>
      </p:pic>
    </p:spTree>
    <p:extLst>
      <p:ext uri="{BB962C8B-B14F-4D97-AF65-F5344CB8AC3E}">
        <p14:creationId xmlns:p14="http://schemas.microsoft.com/office/powerpoint/2010/main" val="3165324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05A02A-E63A-2F5F-2599-8613F8D26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 Groups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0C5903-DA1A-358D-3FD4-040EDB68184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2949" y="1706522"/>
            <a:ext cx="5239512" cy="4694277"/>
          </a:xfrm>
        </p:spPr>
        <p:txBody>
          <a:bodyPr>
            <a:normAutofit/>
          </a:bodyPr>
          <a:lstStyle/>
          <a:p>
            <a:r>
              <a:rPr lang="en-US" dirty="0"/>
              <a:t>Focus groups with First Responders and Emergency Service</a:t>
            </a:r>
          </a:p>
          <a:p>
            <a:r>
              <a:rPr lang="en-US" dirty="0"/>
              <a:t>Feedback, concerns, and perspectives will inform Toolbox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A554EFD-20DD-A464-0495-4E0A9C9C842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8" t="21165" r="18963" b="20587"/>
          <a:stretch/>
        </p:blipFill>
        <p:spPr bwMode="auto">
          <a:xfrm>
            <a:off x="6223000" y="1706563"/>
            <a:ext cx="5346700" cy="401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090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FBC04-995A-5040-3B93-20655922D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32AD8-147E-9E0D-2BA7-555FCCB3E4A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●</a:t>
            </a:r>
            <a:r>
              <a:rPr lang="en-US" sz="4000" dirty="0"/>
              <a:t> Regional Status Quo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6A5B4-D43F-04B9-EDB3-31C41121092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96202" y="1706523"/>
            <a:ext cx="5724387" cy="400929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Research and review of municipal guidance, manuals, and other resources</a:t>
            </a:r>
          </a:p>
          <a:p>
            <a:pPr lvl="0"/>
            <a:r>
              <a:rPr lang="en-US" dirty="0"/>
              <a:t>Technical Memorandum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D7C6CD9-EE4F-CBC4-6657-CB95313CFD7B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F3066E0-74E9-3AB8-1D55-BFA66F4988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" b="225"/>
          <a:stretch/>
        </p:blipFill>
        <p:spPr bwMode="auto">
          <a:xfrm>
            <a:off x="7025268" y="10"/>
            <a:ext cx="5166732" cy="6857989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483562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F6B87-E43E-F15F-6940-D74DDA67A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3755E-4F3C-D622-C594-B801AD61EF8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2"/>
                </a:solidFill>
              </a:rPr>
              <a:t>●</a:t>
            </a:r>
            <a:r>
              <a:rPr lang="en-US" sz="4000" dirty="0"/>
              <a:t> Regional Status Quo – Key Takeaways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4BC873-AA54-B770-8028-0828E56B91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775" y="1707079"/>
            <a:ext cx="10982325" cy="4901403"/>
          </a:xfrm>
        </p:spPr>
        <p:txBody>
          <a:bodyPr>
            <a:normAutofit fontScale="92500" lnSpcReduction="1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2600" b="1" dirty="0"/>
              <a:t>Advancing Traffic Calming and Complete Streets Initiatives</a:t>
            </a:r>
          </a:p>
          <a:p>
            <a:pPr marL="747713" lvl="1" indent="-514350"/>
            <a:r>
              <a:rPr lang="en-US" sz="2200" dirty="0"/>
              <a:t>Increase in local ordinances, toolkits, advisory committees, and campaigns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600" b="1" dirty="0"/>
              <a:t>Realigning Intersections</a:t>
            </a:r>
          </a:p>
          <a:p>
            <a:pPr marL="747713" lvl="1" indent="-514350"/>
            <a:r>
              <a:rPr lang="en-US" sz="2200" dirty="0"/>
              <a:t>Reducing conflict with 90</a:t>
            </a:r>
            <a:r>
              <a:rPr lang="en-US" sz="2200" baseline="30000" dirty="0"/>
              <a:t>• </a:t>
            </a:r>
            <a:r>
              <a:rPr lang="en-US" sz="2200" dirty="0"/>
              <a:t>turning movements, roundabouts, and daylighting</a:t>
            </a:r>
            <a:endParaRPr lang="en-US" sz="2200" baseline="30000" dirty="0"/>
          </a:p>
          <a:p>
            <a:pPr marL="514350" lvl="0" indent="-514350">
              <a:buFont typeface="+mj-lt"/>
              <a:buAutoNum type="arabicPeriod"/>
            </a:pPr>
            <a:r>
              <a:rPr lang="en-US" sz="2600" b="1" dirty="0"/>
              <a:t>Expanding Pedestrian and Bicycle Infrastructure</a:t>
            </a:r>
          </a:p>
          <a:p>
            <a:pPr marL="747713" lvl="1" indent="-514350"/>
            <a:r>
              <a:rPr lang="en-US" sz="2200" dirty="0"/>
              <a:t>Addressing gaps in the sidewalk network and developing Bike/Ped Plans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600" b="1" dirty="0"/>
              <a:t>Promoting Access Management</a:t>
            </a:r>
          </a:p>
          <a:p>
            <a:pPr marL="747713" lvl="1" indent="-514350"/>
            <a:r>
              <a:rPr lang="en-US" sz="2200" dirty="0"/>
              <a:t>Reviewing connectivity, circulation, driveway siting, and access to reduce curbcuts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600" b="1" dirty="0"/>
              <a:t>Improving Parking Management</a:t>
            </a:r>
          </a:p>
          <a:p>
            <a:pPr marL="747713" lvl="1" indent="-514350"/>
            <a:r>
              <a:rPr lang="en-US" sz="2200" dirty="0"/>
              <a:t>Strategies to reduce parking: fee-in-lieu, incentives, and sharing arrangements</a:t>
            </a:r>
          </a:p>
          <a:p>
            <a:pPr marL="514350" lvl="0" indent="-514350">
              <a:buFont typeface="+mj-lt"/>
              <a:buAutoNum type="arabicPeriod"/>
            </a:pPr>
            <a:endParaRPr lang="en-US" sz="2600" b="1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414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94B86-AE49-1EE0-B966-F2FFCDD52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2A18C-7A6F-6730-8586-578EB64A5C6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3"/>
                </a:solidFill>
              </a:rPr>
              <a:t>●</a:t>
            </a:r>
            <a:r>
              <a:rPr lang="en-US" sz="4000" dirty="0"/>
              <a:t> Focus Groups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D0D91-927A-0C84-A319-7B85786D6DC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96202" y="1706522"/>
            <a:ext cx="6276871" cy="429001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Conducted two focus groups for </a:t>
            </a:r>
            <a:r>
              <a:rPr lang="en-US" b="1" dirty="0"/>
              <a:t>Emergency Service and Transportation Providers</a:t>
            </a:r>
            <a:endParaRPr lang="en-US" dirty="0"/>
          </a:p>
          <a:p>
            <a:pPr lvl="1"/>
            <a:r>
              <a:rPr lang="en-US" dirty="0"/>
              <a:t>In-person Focus Group in Wilton, CT </a:t>
            </a:r>
          </a:p>
          <a:p>
            <a:pPr lvl="1"/>
            <a:r>
              <a:rPr lang="en-US" dirty="0"/>
              <a:t>Virtual Focus Group</a:t>
            </a:r>
          </a:p>
          <a:p>
            <a:pPr lvl="1"/>
            <a:r>
              <a:rPr lang="en-US" dirty="0"/>
              <a:t>15 participants representing ten WestCOG municipalities</a:t>
            </a:r>
          </a:p>
          <a:p>
            <a:pPr lvl="1"/>
            <a:endParaRPr lang="en-US" dirty="0"/>
          </a:p>
          <a:p>
            <a:r>
              <a:rPr lang="en-US" dirty="0"/>
              <a:t>Discussed operational needs and insights re: proposed traffic calming measures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11940AF-094A-5DA7-A3F6-4140714FEB5F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474BD09-A647-6172-E353-815D59D0FD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" b="4"/>
          <a:stretch/>
        </p:blipFill>
        <p:spPr bwMode="auto">
          <a:xfrm>
            <a:off x="7025268" y="10"/>
            <a:ext cx="5166732" cy="6857989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858586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AFEBC-6CA2-493A-AD45-26BEFD376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9970F-9DE3-469C-8462-C8D3C1A37E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Welcome and Introductions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Project Background, Goals, and Objectives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Regional Status Quo Memorandum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Best Practices Review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Next Steps and Discussion</a:t>
            </a:r>
          </a:p>
        </p:txBody>
      </p:sp>
      <p:pic>
        <p:nvPicPr>
          <p:cNvPr id="4" name="Picture 3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B8F9A0D8-91EF-DEB7-F8CC-1481928133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6502" y="4628699"/>
            <a:ext cx="1738766" cy="1738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4960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3FC25-3C97-BFFE-8939-1B743DD77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B40DA-D4EB-95E0-0C8B-AF77A874E0F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3"/>
                </a:solidFill>
              </a:rPr>
              <a:t>●</a:t>
            </a:r>
            <a:r>
              <a:rPr lang="en-US" sz="4000" dirty="0"/>
              <a:t> Focus Groups – Key Takeaways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11A34A-C684-C374-4A89-8D8C833D0D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775" y="1707079"/>
            <a:ext cx="10982325" cy="4901403"/>
          </a:xfrm>
        </p:spPr>
        <p:txBody>
          <a:bodyPr>
            <a:normAutofit fontScale="92500" lnSpcReduction="1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2600" b="1" dirty="0"/>
              <a:t>Challenges with Rerouting onto Local Roadways (e.g., Waze)</a:t>
            </a:r>
          </a:p>
          <a:p>
            <a:pPr marL="747713" lvl="1" indent="-514350"/>
            <a:r>
              <a:rPr lang="en-US" sz="2200" dirty="0"/>
              <a:t>Increased traffic, speeding, and safety issues</a:t>
            </a:r>
            <a:endParaRPr lang="en-US" sz="2200" baseline="30000" dirty="0"/>
          </a:p>
          <a:p>
            <a:pPr marL="514350" lvl="0" indent="-514350">
              <a:buFont typeface="+mj-lt"/>
              <a:buAutoNum type="arabicPeriod"/>
            </a:pPr>
            <a:r>
              <a:rPr lang="en-US" sz="2600" b="1" dirty="0"/>
              <a:t>Specific Constraints with Legacy Networks</a:t>
            </a:r>
          </a:p>
          <a:p>
            <a:pPr marL="747713" lvl="1" indent="-514350"/>
            <a:r>
              <a:rPr lang="en-US" sz="2200" dirty="0"/>
              <a:t>Historic streets and narrow rural roadways; informal or natural traffic calming exists today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600" b="1" dirty="0"/>
              <a:t>Preference for Raised Crosswalks </a:t>
            </a:r>
          </a:p>
          <a:p>
            <a:pPr marL="747713" lvl="1" indent="-514350"/>
            <a:r>
              <a:rPr lang="en-US" sz="2200" dirty="0"/>
              <a:t>More cost-effective with less impact on emergency response than other vertical measures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600" b="1" dirty="0"/>
              <a:t>Coordinating Tools/Measures with Development</a:t>
            </a:r>
          </a:p>
          <a:p>
            <a:pPr marL="747713" lvl="1" indent="-514350"/>
            <a:r>
              <a:rPr lang="en-US" sz="2200" dirty="0"/>
              <a:t>Disconnect with gridded/cul de sac networks, including traffic calming in development code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600" b="1" dirty="0"/>
              <a:t>Support for Education and (Automated) Enforcement Tools</a:t>
            </a:r>
          </a:p>
          <a:p>
            <a:pPr marL="747713" lvl="1" indent="-514350"/>
            <a:r>
              <a:rPr lang="en-US" sz="2600" dirty="0"/>
              <a:t>School zone camera programs, public campaigns, and awareness efforts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ADE6D4-38D4-63D8-2BFE-08DC56703C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DE95EEC-9C03-4FB2-AF15-ECAA574C78B0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2822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E2280-2586-0817-5B37-5C238DA69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493B9-6718-9234-A37A-3BF04F6E9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Practices Review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51E50F-8F1C-0B3C-2589-E575E4A77BF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DA5266-2F72-BC6C-D3B9-591835E757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3907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05A02A-E63A-2F5F-2599-8613F8D26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Compile Best Practices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0C5903-DA1A-358D-3FD4-040EDB68184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2949" y="1706522"/>
            <a:ext cx="5398199" cy="4495973"/>
          </a:xfrm>
        </p:spPr>
        <p:txBody>
          <a:bodyPr>
            <a:normAutofit fontScale="92500"/>
          </a:bodyPr>
          <a:lstStyle/>
          <a:p>
            <a:r>
              <a:rPr lang="en-US" dirty="0"/>
              <a:t>Compiling planning standards and practices relevant to the </a:t>
            </a:r>
            <a:r>
              <a:rPr lang="en-US" dirty="0" err="1"/>
              <a:t>WestCOG</a:t>
            </a:r>
            <a:r>
              <a:rPr lang="en-US" dirty="0"/>
              <a:t> region</a:t>
            </a:r>
          </a:p>
          <a:p>
            <a:r>
              <a:rPr lang="en-US" dirty="0"/>
              <a:t>Consider relationship with land use and the built environment </a:t>
            </a:r>
          </a:p>
          <a:p>
            <a:r>
              <a:rPr lang="en-US" dirty="0"/>
              <a:t>Perform analysis on data and resources to shape precepts (i.e., impacts of interventions)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B39D85D-28EA-997E-1F7B-AE253987937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1706563"/>
            <a:ext cx="5346700" cy="401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0166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268CB-3086-B6B0-8EC3-B2D679D78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55A1E-6F7D-1CEA-F18C-73D5C5D60EA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●</a:t>
            </a:r>
            <a:r>
              <a:rPr lang="en-US" sz="4000" dirty="0"/>
              <a:t> Best Practices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E3BEB7-E655-EE7A-CFA4-8B6D6A42170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96202" y="1706523"/>
            <a:ext cx="5724387" cy="4009290"/>
          </a:xfrm>
        </p:spPr>
        <p:txBody>
          <a:bodyPr>
            <a:normAutofit fontScale="92500"/>
          </a:bodyPr>
          <a:lstStyle/>
          <a:p>
            <a:r>
              <a:rPr lang="en-US" dirty="0"/>
              <a:t>Literature review of best practices in traffic calming and complete streets concepts</a:t>
            </a:r>
          </a:p>
          <a:p>
            <a:pPr lvl="1"/>
            <a:r>
              <a:rPr lang="en-US" dirty="0"/>
              <a:t>Will informs the measures and specifications included in the Toolbox</a:t>
            </a:r>
          </a:p>
          <a:p>
            <a:pPr lvl="1"/>
            <a:endParaRPr lang="en-US" dirty="0"/>
          </a:p>
          <a:p>
            <a:r>
              <a:rPr lang="en-US" dirty="0"/>
              <a:t>Technical Memorandum</a:t>
            </a:r>
            <a:endParaRPr lang="en-US" b="1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FBEA08A-DC95-95B3-65A1-2DE36E49ADC7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AA445C8-E572-B8E0-3373-91217F7A48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6" r="24406"/>
          <a:stretch/>
        </p:blipFill>
        <p:spPr bwMode="auto">
          <a:xfrm>
            <a:off x="7025268" y="10"/>
            <a:ext cx="5166732" cy="6857989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2846633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07AC3-D27F-8618-E017-17C720CE0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D5955-D647-BCA0-87C7-0A35943A7F5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●</a:t>
            </a:r>
            <a:r>
              <a:rPr lang="en-US" sz="4000" dirty="0"/>
              <a:t> Best Practices – Key Takeaways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75C1B9-8239-5A83-6D24-2A8E560CDE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775" y="1707079"/>
            <a:ext cx="11388725" cy="4901403"/>
          </a:xfrm>
        </p:spPr>
        <p:txBody>
          <a:bodyPr>
            <a:normAutofit fontScale="92500" lnSpcReduction="1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2600" b="1" dirty="0"/>
              <a:t>Context-Sensitive Design is Fundamental </a:t>
            </a:r>
          </a:p>
          <a:p>
            <a:pPr marL="747713" lvl="1" indent="-514350"/>
            <a:r>
              <a:rPr lang="en-US" sz="2200" dirty="0"/>
              <a:t>Reflect the community’s natural and built environment and local priorities</a:t>
            </a:r>
            <a:endParaRPr lang="en-US" sz="2200" baseline="30000" dirty="0"/>
          </a:p>
          <a:p>
            <a:pPr marL="514350" lvl="0" indent="-514350">
              <a:buFont typeface="+mj-lt"/>
              <a:buAutoNum type="arabicPeriod"/>
            </a:pPr>
            <a:r>
              <a:rPr lang="en-US" sz="2600" b="1" dirty="0"/>
              <a:t>Expand and Connect the Active Transportation Network</a:t>
            </a:r>
          </a:p>
          <a:p>
            <a:pPr marL="747713" lvl="1" indent="-514350"/>
            <a:r>
              <a:rPr lang="en-US" sz="2200" dirty="0"/>
              <a:t>Demand for safer connections and networks, especially to key destinations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600" b="1" dirty="0"/>
              <a:t>Transition Zones are a Safety and Placemaking Priority</a:t>
            </a:r>
          </a:p>
          <a:p>
            <a:pPr marL="747713" lvl="1" indent="-514350"/>
            <a:r>
              <a:rPr lang="en-US" sz="2200" dirty="0"/>
              <a:t>Alert drivers to new contexts and expectations (e.g., rural roads as main streets)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600" b="1" dirty="0"/>
              <a:t>Evaluate Opportunities for Shared Spaces</a:t>
            </a:r>
          </a:p>
          <a:p>
            <a:pPr marL="747713" lvl="1" indent="-514350"/>
            <a:r>
              <a:rPr lang="en-US" sz="2200" dirty="0"/>
              <a:t>All users share the right-of-way and the street can serve as a gathering space or paved yard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600" b="1" dirty="0"/>
              <a:t>Promote Systemic Solutions vs. Spot Treatments</a:t>
            </a:r>
          </a:p>
          <a:p>
            <a:pPr marL="747713" lvl="1" indent="-514350"/>
            <a:r>
              <a:rPr lang="en-US" sz="2200" dirty="0"/>
              <a:t>Prioritization techniques and tools assess risk for higher-impact projects</a:t>
            </a:r>
            <a:endParaRPr lang="en-US" sz="2600" b="1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4A8E36-D1ED-D474-1DB6-25A6064330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878" y="6113282"/>
            <a:ext cx="1387198" cy="49101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72EC71-2AE7-34C9-9C3C-F73061C282E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DE95EEC-9C03-4FB2-AF15-ECAA574C78B0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8738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7173E-E67C-CD28-760F-28C2C94B5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8FA396A-119C-0F41-4C03-F26C61828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The Toolbox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CF16E0-E2CA-55EF-75F1-EA2560206067}"/>
              </a:ext>
            </a:extLst>
          </p:cNvPr>
          <p:cNvSpPr/>
          <p:nvPr/>
        </p:nvSpPr>
        <p:spPr>
          <a:xfrm>
            <a:off x="5173939" y="2626995"/>
            <a:ext cx="3011136" cy="160401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928AC28-A1C8-316F-90E5-896F56BFACFB}"/>
              </a:ext>
            </a:extLst>
          </p:cNvPr>
          <p:cNvSpPr txBox="1">
            <a:spLocks/>
          </p:cNvSpPr>
          <p:nvPr/>
        </p:nvSpPr>
        <p:spPr>
          <a:xfrm>
            <a:off x="4321178" y="2012641"/>
            <a:ext cx="6276871" cy="400929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3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90563" indent="-34607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27113" indent="-3365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A399D-C6BE-F678-611F-9BD231446D2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2948" y="1706523"/>
            <a:ext cx="5698952" cy="490196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84BD00"/>
                </a:highlight>
              </a:rPr>
              <a:t> Speed Management</a:t>
            </a:r>
            <a:r>
              <a:rPr lang="en-US" dirty="0">
                <a:solidFill>
                  <a:srgbClr val="84BD00"/>
                </a:solidFill>
                <a:highlight>
                  <a:srgbClr val="84BD00"/>
                </a:highlight>
              </a:rPr>
              <a:t>.</a:t>
            </a:r>
          </a:p>
          <a:p>
            <a:pPr lvl="1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Traffic Control Devices</a:t>
            </a:r>
          </a:p>
          <a:p>
            <a:pPr lvl="1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Traffic Calming</a:t>
            </a:r>
          </a:p>
          <a:p>
            <a:r>
              <a:rPr lang="en-US" dirty="0">
                <a:solidFill>
                  <a:schemeClr val="bg1"/>
                </a:solidFill>
                <a:highlight>
                  <a:srgbClr val="84BD00"/>
                </a:highlight>
              </a:rPr>
              <a:t> Transition Zones</a:t>
            </a:r>
            <a:r>
              <a:rPr lang="en-US" dirty="0">
                <a:solidFill>
                  <a:srgbClr val="84BD00"/>
                </a:solidFill>
                <a:highlight>
                  <a:srgbClr val="84BD00"/>
                </a:highlight>
              </a:rPr>
              <a:t>.</a:t>
            </a:r>
          </a:p>
          <a:p>
            <a:r>
              <a:rPr lang="en-US" dirty="0">
                <a:solidFill>
                  <a:schemeClr val="bg1"/>
                </a:solidFill>
                <a:highlight>
                  <a:srgbClr val="84BD00"/>
                </a:highlight>
              </a:rPr>
              <a:t> Street Network(s)</a:t>
            </a:r>
            <a:r>
              <a:rPr lang="en-US" dirty="0">
                <a:solidFill>
                  <a:srgbClr val="84BD00"/>
                </a:solidFill>
                <a:highlight>
                  <a:srgbClr val="84BD00"/>
                </a:highlight>
              </a:rPr>
              <a:t>.</a:t>
            </a:r>
          </a:p>
          <a:p>
            <a:r>
              <a:rPr lang="en-US" dirty="0">
                <a:solidFill>
                  <a:schemeClr val="bg1"/>
                </a:solidFill>
                <a:highlight>
                  <a:srgbClr val="84BD00"/>
                </a:highlight>
              </a:rPr>
              <a:t> Site Planning/Design</a:t>
            </a:r>
            <a:r>
              <a:rPr lang="en-US" dirty="0">
                <a:solidFill>
                  <a:srgbClr val="84BD00"/>
                </a:solidFill>
                <a:highlight>
                  <a:srgbClr val="84BD00"/>
                </a:highlight>
              </a:rPr>
              <a:t>.</a:t>
            </a:r>
          </a:p>
          <a:p>
            <a:r>
              <a:rPr lang="en-US" dirty="0">
                <a:solidFill>
                  <a:schemeClr val="bg1"/>
                </a:solidFill>
                <a:highlight>
                  <a:srgbClr val="84BD00"/>
                </a:highlight>
              </a:rPr>
              <a:t> Programs and Policies</a:t>
            </a:r>
            <a:r>
              <a:rPr lang="en-US" dirty="0">
                <a:solidFill>
                  <a:srgbClr val="84BD00"/>
                </a:solidFill>
                <a:highlight>
                  <a:srgbClr val="84BD00"/>
                </a:highlight>
              </a:rPr>
              <a:t>.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4ACFA0-9783-F5F3-1B07-426CBD4AB9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93" r="32992"/>
          <a:stretch>
            <a:fillRect/>
          </a:stretch>
        </p:blipFill>
        <p:spPr>
          <a:xfrm>
            <a:off x="5900799" y="883456"/>
            <a:ext cx="6189044" cy="597454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FB96F99-01BC-6335-9451-59498C284FA4}"/>
              </a:ext>
            </a:extLst>
          </p:cNvPr>
          <p:cNvSpPr/>
          <p:nvPr/>
        </p:nvSpPr>
        <p:spPr>
          <a:xfrm>
            <a:off x="10589833" y="932251"/>
            <a:ext cx="1721954" cy="17723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003914-582D-F112-267C-591E63EEB7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147" b="68547"/>
          <a:stretch>
            <a:fillRect/>
          </a:stretch>
        </p:blipFill>
        <p:spPr>
          <a:xfrm>
            <a:off x="8772529" y="298498"/>
            <a:ext cx="3317314" cy="1395184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F6858389-A8B1-2EEF-5938-5DB3203CF75A}"/>
              </a:ext>
            </a:extLst>
          </p:cNvPr>
          <p:cNvSpPr/>
          <p:nvPr/>
        </p:nvSpPr>
        <p:spPr>
          <a:xfrm>
            <a:off x="767072" y="2704628"/>
            <a:ext cx="3260552" cy="622772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5D5E54A4-1C50-792E-FA7A-E2AAC2DD72D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DE95EEC-9C03-4FB2-AF15-ECAA574C78B0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9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E51E19-4CCF-448D-9420-A88E0696F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950" y="2443316"/>
            <a:ext cx="3473909" cy="2027083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Measures that </a:t>
            </a:r>
            <a:r>
              <a:rPr lang="en-US" b="1" dirty="0"/>
              <a:t>alter the surface of the street </a:t>
            </a:r>
            <a:r>
              <a:rPr lang="en-US" dirty="0"/>
              <a:t>such that it operates differently than other streets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i="1" dirty="0"/>
              <a:t>Ex: Shared Spaces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7F2D1E-3728-037E-7C94-3571C20D3F1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Special Street Types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B8A61D3-75BF-B7ED-05BC-3086CE532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Traffic Calming Measures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F07541-49AA-C633-3797-F8AFE5593A8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Periodic Measures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3E36ECF-98F4-D392-7670-5E9485779E4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951594" y="1803486"/>
            <a:ext cx="3846706" cy="450001"/>
          </a:xfrm>
        </p:spPr>
        <p:txBody>
          <a:bodyPr>
            <a:noAutofit/>
          </a:bodyPr>
          <a:lstStyle/>
          <a:p>
            <a:r>
              <a:rPr lang="en-US" sz="2400" dirty="0"/>
              <a:t>Cross-section Measures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64D11BD-1381-F1FD-0D68-CE7B6E9CE90C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4309926" y="2443318"/>
            <a:ext cx="3473908" cy="2027081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Measures </a:t>
            </a:r>
            <a:r>
              <a:rPr lang="en-US" b="1" dirty="0"/>
              <a:t>placed intermittently </a:t>
            </a:r>
            <a:r>
              <a:rPr lang="en-US" dirty="0"/>
              <a:t>to reduce speed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i="1" dirty="0"/>
              <a:t>Ex: Raised Crosswalks</a:t>
            </a:r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2C95F48-DFE3-045B-B6BC-2D08BE72BBBE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7951596" y="2443317"/>
            <a:ext cx="3473908" cy="2027081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Measures </a:t>
            </a:r>
            <a:r>
              <a:rPr lang="en-US" b="1" dirty="0"/>
              <a:t>installed continuously </a:t>
            </a:r>
            <a:r>
              <a:rPr lang="en-US" dirty="0"/>
              <a:t>— they are part of the cross-section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i="1" dirty="0"/>
              <a:t>Ex: Lane Reconfiguration</a:t>
            </a:r>
          </a:p>
          <a:p>
            <a:endParaRPr lang="en-US" dirty="0"/>
          </a:p>
        </p:txBody>
      </p:sp>
      <p:pic>
        <p:nvPicPr>
          <p:cNvPr id="9" name="Picture 8" descr="A person walking on a street&#10;&#10;AI-generated content may be incorrect.">
            <a:extLst>
              <a:ext uri="{FF2B5EF4-FFF2-40B4-BE49-F238E27FC236}">
                <a16:creationId xmlns:a16="http://schemas.microsoft.com/office/drawing/2014/main" id="{88B0191B-94E0-AE49-E5DB-EB68C66886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75" y="4617882"/>
            <a:ext cx="3200400" cy="1798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49E1B0-3C9B-716A-36E0-D131DBE3F7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" t="9800" r="2917" b="9070"/>
          <a:stretch>
            <a:fillRect/>
          </a:stretch>
        </p:blipFill>
        <p:spPr bwMode="auto">
          <a:xfrm>
            <a:off x="4309926" y="4604513"/>
            <a:ext cx="3200399" cy="1798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BBBA19-689C-0E33-1755-95F47B7DAB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8" t="17324" r="2669" b="8479"/>
          <a:stretch>
            <a:fillRect/>
          </a:stretch>
        </p:blipFill>
        <p:spPr bwMode="auto">
          <a:xfrm>
            <a:off x="8012776" y="4604514"/>
            <a:ext cx="3583023" cy="179844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B2817A6-A3B9-D1AC-1D80-40C6D5B5AF20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CDE95EEC-9C03-4FB2-AF15-ECAA574C78B0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4119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D9F33671-C246-2258-735F-D73CB977AA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1226" r="1122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F911180B-0347-3FB6-3346-F6EBBE6C6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Traffic Calming Measures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8385758-0B69-982F-1F23-A89B09F17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785" y="1720037"/>
            <a:ext cx="4916015" cy="4888446"/>
          </a:xfrm>
        </p:spPr>
        <p:txBody>
          <a:bodyPr>
            <a:normAutofit fontScale="92500" lnSpcReduction="10000"/>
          </a:bodyPr>
          <a:lstStyle/>
          <a:p>
            <a:pPr>
              <a:buFont typeface="+mj-lt"/>
              <a:buAutoNum type="arabicPeriod"/>
            </a:pPr>
            <a:r>
              <a:rPr lang="en-US" sz="2400" b="1" dirty="0"/>
              <a:t>Vertical Deflection</a:t>
            </a:r>
          </a:p>
          <a:p>
            <a:pPr lvl="1"/>
            <a:r>
              <a:rPr lang="en-US" sz="2000" dirty="0"/>
              <a:t>Slow motorists by changing the height of the roadway</a:t>
            </a:r>
          </a:p>
          <a:p>
            <a:pPr>
              <a:buFont typeface="+mj-lt"/>
              <a:buAutoNum type="arabicPeriod"/>
            </a:pPr>
            <a:r>
              <a:rPr lang="en-US" sz="2400" b="1" dirty="0"/>
              <a:t>Horizontal Deflection</a:t>
            </a:r>
          </a:p>
          <a:p>
            <a:pPr lvl="1"/>
            <a:r>
              <a:rPr lang="en-US" sz="2000" dirty="0"/>
              <a:t>Slow motorists by preventing them from driving in a straight path</a:t>
            </a:r>
          </a:p>
          <a:p>
            <a:pPr>
              <a:buFont typeface="+mj-lt"/>
              <a:buAutoNum type="arabicPeriod"/>
            </a:pPr>
            <a:r>
              <a:rPr lang="en-US" sz="2400" b="1" dirty="0"/>
              <a:t>Width Reduction</a:t>
            </a:r>
          </a:p>
          <a:p>
            <a:pPr lvl="1"/>
            <a:r>
              <a:rPr lang="en-US" sz="2000" dirty="0"/>
              <a:t>Narrow the width of the roadway causing motorists to slow down</a:t>
            </a:r>
            <a:endParaRPr lang="en-US" sz="2000" b="1" dirty="0"/>
          </a:p>
          <a:p>
            <a:pPr>
              <a:buFont typeface="+mj-lt"/>
              <a:buAutoNum type="arabicPeriod"/>
            </a:pPr>
            <a:r>
              <a:rPr lang="en-US" sz="2400" b="1" dirty="0"/>
              <a:t>Routing Restriction</a:t>
            </a:r>
          </a:p>
          <a:p>
            <a:pPr lvl="1"/>
            <a:r>
              <a:rPr lang="en-US" sz="2000" dirty="0"/>
              <a:t>Restricting movements at intersections to reduce speed/volume </a:t>
            </a:r>
          </a:p>
        </p:txBody>
      </p:sp>
      <p:pic>
        <p:nvPicPr>
          <p:cNvPr id="16" name="Picture Placeholder 15" descr="A street intersection with a street sign&#10;&#10;AI-generated content may be incorrect.">
            <a:extLst>
              <a:ext uri="{FF2B5EF4-FFF2-40B4-BE49-F238E27FC236}">
                <a16:creationId xmlns:a16="http://schemas.microsoft.com/office/drawing/2014/main" id="{A6861BFB-8426-6EEB-3DA9-47E3125F951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3" b="165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92EAAC8-29F4-0752-6349-692F8C5CEE2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1" r="380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D29ED5F0-783F-896C-6DA0-AD48BBFD80B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6" t="8609" r="20186"/>
          <a:stretch>
            <a:fillRect/>
          </a:stretch>
        </p:blipFill>
        <p:spPr>
          <a:xfrm>
            <a:off x="8798835" y="3655902"/>
            <a:ext cx="2780217" cy="205991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E73509C-DEC5-2654-34DF-46BCD49FBE94}"/>
              </a:ext>
            </a:extLst>
          </p:cNvPr>
          <p:cNvSpPr txBox="1"/>
          <p:nvPr/>
        </p:nvSpPr>
        <p:spPr>
          <a:xfrm>
            <a:off x="5845874" y="1769461"/>
            <a:ext cx="379145" cy="389513"/>
          </a:xfrm>
          <a:prstGeom prst="ellipse">
            <a:avLst/>
          </a:prstGeom>
          <a:solidFill>
            <a:srgbClr val="DA291C">
              <a:alpha val="65098"/>
            </a:srgbClr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951F56-29C1-96C8-6FAF-FA584E480B6A}"/>
              </a:ext>
            </a:extLst>
          </p:cNvPr>
          <p:cNvSpPr txBox="1"/>
          <p:nvPr/>
        </p:nvSpPr>
        <p:spPr>
          <a:xfrm>
            <a:off x="8848259" y="1769460"/>
            <a:ext cx="379145" cy="389513"/>
          </a:xfrm>
          <a:prstGeom prst="ellipse">
            <a:avLst/>
          </a:prstGeom>
          <a:solidFill>
            <a:srgbClr val="DA291C">
              <a:alpha val="65098"/>
            </a:srgbClr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2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BB0C96-A512-8754-B614-E0213485B50A}"/>
              </a:ext>
            </a:extLst>
          </p:cNvPr>
          <p:cNvSpPr txBox="1"/>
          <p:nvPr/>
        </p:nvSpPr>
        <p:spPr>
          <a:xfrm>
            <a:off x="5845874" y="3705063"/>
            <a:ext cx="379145" cy="389513"/>
          </a:xfrm>
          <a:prstGeom prst="ellipse">
            <a:avLst/>
          </a:prstGeom>
          <a:solidFill>
            <a:srgbClr val="DA291C">
              <a:alpha val="65098"/>
            </a:srgbClr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3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1FD0C5-94A9-C62C-24F8-059043506820}"/>
              </a:ext>
            </a:extLst>
          </p:cNvPr>
          <p:cNvSpPr txBox="1"/>
          <p:nvPr/>
        </p:nvSpPr>
        <p:spPr>
          <a:xfrm>
            <a:off x="8848259" y="3705062"/>
            <a:ext cx="379145" cy="389513"/>
          </a:xfrm>
          <a:prstGeom prst="ellipse">
            <a:avLst/>
          </a:prstGeom>
          <a:solidFill>
            <a:srgbClr val="DA291C">
              <a:alpha val="65098"/>
            </a:srgbClr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4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3" name="Graphic 4" descr="Worm with solid fill">
            <a:extLst>
              <a:ext uri="{FF2B5EF4-FFF2-40B4-BE49-F238E27FC236}">
                <a16:creationId xmlns:a16="http://schemas.microsoft.com/office/drawing/2014/main" id="{5FA1774C-9037-7A41-EC50-9B56B467B9F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3851031" y="2950563"/>
            <a:ext cx="314325" cy="314325"/>
          </a:xfrm>
          <a:prstGeom prst="rect">
            <a:avLst/>
          </a:prstGeom>
        </p:spPr>
      </p:pic>
      <p:pic>
        <p:nvPicPr>
          <p:cNvPr id="24" name="Graphic 4" descr="Ruler with solid fill">
            <a:extLst>
              <a:ext uri="{FF2B5EF4-FFF2-40B4-BE49-F238E27FC236}">
                <a16:creationId xmlns:a16="http://schemas.microsoft.com/office/drawing/2014/main" id="{61057479-E1B8-7094-5C0A-A25F1B4A218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25981" y="4151383"/>
            <a:ext cx="274709" cy="274709"/>
          </a:xfrm>
          <a:prstGeom prst="rect">
            <a:avLst/>
          </a:prstGeom>
        </p:spPr>
      </p:pic>
      <p:pic>
        <p:nvPicPr>
          <p:cNvPr id="25" name="Graphic 4" descr="Speed bump with solid fill">
            <a:extLst>
              <a:ext uri="{FF2B5EF4-FFF2-40B4-BE49-F238E27FC236}">
                <a16:creationId xmlns:a16="http://schemas.microsoft.com/office/drawing/2014/main" id="{FF0B5581-2045-FEEF-7EC8-E21973F901E7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r="5454" b="-74545"/>
          <a:stretch>
            <a:fillRect/>
          </a:stretch>
        </p:blipFill>
        <p:spPr bwMode="auto">
          <a:xfrm>
            <a:off x="3553136" y="1818887"/>
            <a:ext cx="230634" cy="4257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Graphic 4" descr="No sign with solid fill">
            <a:extLst>
              <a:ext uri="{FF2B5EF4-FFF2-40B4-BE49-F238E27FC236}">
                <a16:creationId xmlns:a16="http://schemas.microsoft.com/office/drawing/2014/main" id="{A3CDBA2F-9036-8258-DFB8-32B47C6FD839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3806" r="-2" b="5859"/>
          <a:stretch>
            <a:fillRect/>
          </a:stretch>
        </p:blipFill>
        <p:spPr bwMode="auto">
          <a:xfrm rot="16200000">
            <a:off x="3653213" y="5326405"/>
            <a:ext cx="325755" cy="2952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5C340B1F-5B18-BA32-8072-2A94DD68181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CDE95EEC-9C03-4FB2-AF15-ECAA574C78B0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9298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BBE2F725-DE5D-5B42-CBD2-D4433A2E1D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4" t="15144" r="13236" b="3707"/>
          <a:stretch/>
        </p:blipFill>
        <p:spPr>
          <a:xfrm>
            <a:off x="6223000" y="2386185"/>
            <a:ext cx="5346700" cy="4010025"/>
          </a:xfr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B2E07EC7-494A-E9AE-CBA3-1E58A7FA2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Raised Crossings and Intersections</a:t>
            </a:r>
          </a:p>
        </p:txBody>
      </p:sp>
      <p:pic>
        <p:nvPicPr>
          <p:cNvPr id="6" name="Content Placeholder 5" descr="A crosswalk in a neighborhood&#10;&#10;AI-generated content may be incorrect.">
            <a:extLst>
              <a:ext uri="{FF2B5EF4-FFF2-40B4-BE49-F238E27FC236}">
                <a16:creationId xmlns:a16="http://schemas.microsoft.com/office/drawing/2014/main" id="{3E4C6814-511B-D98E-4C5A-8654C3118D10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5" y="2426071"/>
            <a:ext cx="5240338" cy="3930253"/>
          </a:xfrm>
        </p:spPr>
      </p:pic>
      <p:pic>
        <p:nvPicPr>
          <p:cNvPr id="7" name="Graphic 4" descr="Speed bump with solid fill">
            <a:extLst>
              <a:ext uri="{FF2B5EF4-FFF2-40B4-BE49-F238E27FC236}">
                <a16:creationId xmlns:a16="http://schemas.microsoft.com/office/drawing/2014/main" id="{ADEAADED-2483-5137-3E67-F4E9C8DB644E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-930" b="-3783"/>
          <a:stretch>
            <a:fillRect/>
          </a:stretch>
        </p:blipFill>
        <p:spPr bwMode="auto">
          <a:xfrm>
            <a:off x="612775" y="1718920"/>
            <a:ext cx="329170" cy="3384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A035CF43-7E92-133A-03FE-D14C8EDA462C}"/>
              </a:ext>
            </a:extLst>
          </p:cNvPr>
          <p:cNvSpPr txBox="1">
            <a:spLocks/>
          </p:cNvSpPr>
          <p:nvPr/>
        </p:nvSpPr>
        <p:spPr>
          <a:xfrm>
            <a:off x="1026727" y="1648352"/>
            <a:ext cx="5240338" cy="450001"/>
          </a:xfrm>
          <a:prstGeom prst="rect">
            <a:avLst/>
          </a:prstGeom>
        </p:spPr>
        <p:txBody>
          <a:bodyPr anchor="b">
            <a:normAutofit/>
          </a:bodyPr>
          <a:lstStyle>
            <a:lvl1pPr marL="457200" indent="-4572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3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90563" indent="-34607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27113" indent="-3365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Vertical Deflection, Periodic Measures 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071148D-A1C5-66C2-23EB-9F017843B56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DE95EEC-9C03-4FB2-AF15-ECAA574C78B0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5517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9D655-1DDE-F5CF-C64E-192CB8C09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96C08724-39D0-BE64-F4F9-F84C12975A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" r="5156"/>
          <a:stretch/>
        </p:blipFill>
        <p:spPr>
          <a:xfrm>
            <a:off x="6223000" y="2398542"/>
            <a:ext cx="5346700" cy="4010025"/>
          </a:xfr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A222AD16-1F12-9F7E-8DCD-EA282ED37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Mini-Roundabouts</a:t>
            </a:r>
          </a:p>
        </p:txBody>
      </p:sp>
      <p:pic>
        <p:nvPicPr>
          <p:cNvPr id="19" name="Content Placeholder 12">
            <a:extLst>
              <a:ext uri="{FF2B5EF4-FFF2-40B4-BE49-F238E27FC236}">
                <a16:creationId xmlns:a16="http://schemas.microsoft.com/office/drawing/2014/main" id="{ECA6438B-DA8A-DD69-F2E1-7661CC49C65F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775" y="2438031"/>
            <a:ext cx="5240338" cy="3931047"/>
          </a:xfrm>
        </p:spPr>
      </p:pic>
      <p:pic>
        <p:nvPicPr>
          <p:cNvPr id="2" name="Graphic 4" descr="Worm with solid fill">
            <a:extLst>
              <a:ext uri="{FF2B5EF4-FFF2-40B4-BE49-F238E27FC236}">
                <a16:creationId xmlns:a16="http://schemas.microsoft.com/office/drawing/2014/main" id="{9210B176-F219-5FDF-8871-F76BCCF8117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520886" y="1762055"/>
            <a:ext cx="314325" cy="314325"/>
          </a:xfrm>
          <a:prstGeom prst="rect">
            <a:avLst/>
          </a:prstGeom>
        </p:spPr>
      </p:pic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376E4DF7-5CDB-0F22-18F1-2CCD75C4A074}"/>
              </a:ext>
            </a:extLst>
          </p:cNvPr>
          <p:cNvSpPr txBox="1">
            <a:spLocks/>
          </p:cNvSpPr>
          <p:nvPr/>
        </p:nvSpPr>
        <p:spPr>
          <a:xfrm>
            <a:off x="1026727" y="1648352"/>
            <a:ext cx="5240338" cy="450001"/>
          </a:xfrm>
          <a:prstGeom prst="rect">
            <a:avLst/>
          </a:prstGeom>
        </p:spPr>
        <p:txBody>
          <a:bodyPr anchor="b">
            <a:normAutofit/>
          </a:bodyPr>
          <a:lstStyle>
            <a:lvl1pPr marL="457200" indent="-4572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3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90563" indent="-34607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27113" indent="-3365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Horizontal Deflection, Periodic Measures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BFF076-5056-DFAD-FD97-EBC93B32EB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DE95EEC-9C03-4FB2-AF15-ECAA574C78B0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225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81973-2688-585E-5C39-23200ED83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51956-86DE-4BFC-6671-9CD9EB47999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84FEC2-F4D6-525A-10B5-FFF55603ED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Traffic Calming 101</a:t>
            </a:r>
          </a:p>
          <a:p>
            <a:r>
              <a:rPr lang="en-US" sz="2000" dirty="0"/>
              <a:t>Project Background</a:t>
            </a:r>
          </a:p>
        </p:txBody>
      </p:sp>
    </p:spTree>
    <p:extLst>
      <p:ext uri="{BB962C8B-B14F-4D97-AF65-F5344CB8AC3E}">
        <p14:creationId xmlns:p14="http://schemas.microsoft.com/office/powerpoint/2010/main" val="18685451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D4D42-B529-C093-9E3D-01AECB0FC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241235D1-F36A-1057-EF7A-01FF2960C0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3000" y="2466504"/>
            <a:ext cx="5346700" cy="4010025"/>
          </a:xfr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29FBC98C-5628-81D3-191C-66305CC2C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Curb Extensions</a:t>
            </a:r>
          </a:p>
        </p:txBody>
      </p:sp>
      <p:pic>
        <p:nvPicPr>
          <p:cNvPr id="19" name="Content Placeholder 12">
            <a:extLst>
              <a:ext uri="{FF2B5EF4-FFF2-40B4-BE49-F238E27FC236}">
                <a16:creationId xmlns:a16="http://schemas.microsoft.com/office/drawing/2014/main" id="{9CCABAF9-C203-7C90-AD6A-A679738831FE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9" b="11129"/>
          <a:stretch/>
        </p:blipFill>
        <p:spPr>
          <a:xfrm>
            <a:off x="612775" y="2505993"/>
            <a:ext cx="5240338" cy="3931047"/>
          </a:xfrm>
        </p:spPr>
      </p:pic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528B9B72-A38B-45BA-F4BF-10510324F328}"/>
              </a:ext>
            </a:extLst>
          </p:cNvPr>
          <p:cNvSpPr txBox="1">
            <a:spLocks/>
          </p:cNvSpPr>
          <p:nvPr/>
        </p:nvSpPr>
        <p:spPr>
          <a:xfrm>
            <a:off x="6222999" y="5797745"/>
            <a:ext cx="5372799" cy="450001"/>
          </a:xfrm>
          <a:prstGeom prst="rect">
            <a:avLst/>
          </a:prstGeom>
        </p:spPr>
        <p:txBody>
          <a:bodyPr anchor="b">
            <a:normAutofit/>
          </a:bodyPr>
          <a:lstStyle>
            <a:lvl1pPr marL="457200" indent="-4572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3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90563" indent="-34607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27113" indent="-3365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b="1" dirty="0"/>
          </a:p>
        </p:txBody>
      </p:sp>
      <p:pic>
        <p:nvPicPr>
          <p:cNvPr id="3" name="Graphic 4" descr="Ruler with solid fill">
            <a:extLst>
              <a:ext uri="{FF2B5EF4-FFF2-40B4-BE49-F238E27FC236}">
                <a16:creationId xmlns:a16="http://schemas.microsoft.com/office/drawing/2014/main" id="{D7FB88DC-9480-B1C2-6188-CDA3E4FEA75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2775" y="1815844"/>
            <a:ext cx="274709" cy="274709"/>
          </a:xfrm>
          <a:prstGeom prst="rect">
            <a:avLst/>
          </a:prstGeom>
        </p:spPr>
      </p:pic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59EB4F6D-1E5B-2519-499B-2837F884C161}"/>
              </a:ext>
            </a:extLst>
          </p:cNvPr>
          <p:cNvSpPr txBox="1">
            <a:spLocks/>
          </p:cNvSpPr>
          <p:nvPr/>
        </p:nvSpPr>
        <p:spPr>
          <a:xfrm>
            <a:off x="1026727" y="1648352"/>
            <a:ext cx="6591214" cy="450001"/>
          </a:xfrm>
          <a:prstGeom prst="rect">
            <a:avLst/>
          </a:prstGeom>
        </p:spPr>
        <p:txBody>
          <a:bodyPr anchor="b">
            <a:normAutofit/>
          </a:bodyPr>
          <a:lstStyle>
            <a:lvl1pPr marL="457200" indent="-4572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3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90563" indent="-34607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27113" indent="-3365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Street Width Reduction, Cross-section Measures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EA59E-BA50-4470-10E0-5428A5F7E8D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DE95EEC-9C03-4FB2-AF15-ECAA574C78B0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5159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234CC-CCF9-A2B2-E606-474332C61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70FB670-2A37-F44E-2D13-F9BE1F1F7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Programs, Policies, and Site Planning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4E20B2D9-DA05-4065-3A7E-0670F20C5271}"/>
              </a:ext>
            </a:extLst>
          </p:cNvPr>
          <p:cNvSpPr txBox="1">
            <a:spLocks/>
          </p:cNvSpPr>
          <p:nvPr/>
        </p:nvSpPr>
        <p:spPr>
          <a:xfrm>
            <a:off x="6222999" y="5797745"/>
            <a:ext cx="5372799" cy="450001"/>
          </a:xfrm>
          <a:prstGeom prst="rect">
            <a:avLst/>
          </a:prstGeom>
        </p:spPr>
        <p:txBody>
          <a:bodyPr anchor="b">
            <a:normAutofit/>
          </a:bodyPr>
          <a:lstStyle>
            <a:lvl1pPr marL="457200" indent="-4572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3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90563" indent="-34607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27113" indent="-3365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b="1" dirty="0"/>
          </a:p>
        </p:txBody>
      </p:sp>
      <p:graphicFrame>
        <p:nvGraphicFramePr>
          <p:cNvPr id="36" name="Content Placeholder 32">
            <a:extLst>
              <a:ext uri="{FF2B5EF4-FFF2-40B4-BE49-F238E27FC236}">
                <a16:creationId xmlns:a16="http://schemas.microsoft.com/office/drawing/2014/main" id="{F398E272-880A-38A7-14DD-F8ED7E8A480D}"/>
              </a:ext>
            </a:extLst>
          </p:cNvPr>
          <p:cNvGraphicFramePr>
            <a:graphicFrameLocks noGrp="1"/>
          </p:cNvGraphicFramePr>
          <p:nvPr>
            <p:ph sz="quarter" idx="4294967295"/>
          </p:nvPr>
        </p:nvGraphicFramePr>
        <p:xfrm>
          <a:off x="596202" y="1855340"/>
          <a:ext cx="10982325" cy="4026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06213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24427-4F5F-7E15-1AF2-8CA0BF3AE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F1DF9-B9A1-DAEA-3C34-EC64DF151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Toolbox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725068-88E5-BE42-4403-3AB1ADEAB24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F0A069D-493F-8E97-0FF4-B72A46FEC8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642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236AD-25B0-C84A-B4F8-9B0CC57FE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24DD86-74A6-1207-6C8D-A345FE155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Developing the Toolbox</a:t>
            </a:r>
          </a:p>
        </p:txBody>
      </p:sp>
      <p:pic>
        <p:nvPicPr>
          <p:cNvPr id="9" name="Picture Placeholder 8" descr="A person riding a bicycle on a street&#10;&#10;AI-generated content may be incorrect.">
            <a:extLst>
              <a:ext uri="{FF2B5EF4-FFF2-40B4-BE49-F238E27FC236}">
                <a16:creationId xmlns:a16="http://schemas.microsoft.com/office/drawing/2014/main" id="{9F0D6895-3185-8536-3660-59CB4F9E85C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4" r="25854"/>
          <a:stretch>
            <a:fillRect/>
          </a:stretch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BC95D40-715E-3B56-8C8B-A2B44671DC7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96202" y="1706522"/>
            <a:ext cx="6276871" cy="4642613"/>
          </a:xfrm>
        </p:spPr>
        <p:txBody>
          <a:bodyPr>
            <a:normAutofit/>
          </a:bodyPr>
          <a:lstStyle/>
          <a:p>
            <a:r>
              <a:rPr lang="en-US" dirty="0"/>
              <a:t>Purpose and Description </a:t>
            </a:r>
          </a:p>
          <a:p>
            <a:r>
              <a:rPr lang="en-US" dirty="0"/>
              <a:t>Cost and Timeline</a:t>
            </a:r>
          </a:p>
          <a:p>
            <a:r>
              <a:rPr lang="en-US" dirty="0"/>
              <a:t>Suitability and Context </a:t>
            </a:r>
          </a:p>
          <a:p>
            <a:r>
              <a:rPr lang="en-US" dirty="0"/>
              <a:t>Design Guidance</a:t>
            </a:r>
          </a:p>
          <a:p>
            <a:r>
              <a:rPr lang="en-US" dirty="0"/>
              <a:t>Special Considerations </a:t>
            </a:r>
            <a:r>
              <a:rPr lang="en-US" sz="2400" i="1" dirty="0"/>
              <a:t>(Emergency Access, Transit, Stormwater)</a:t>
            </a:r>
          </a:p>
          <a:p>
            <a:r>
              <a:rPr lang="en-US" dirty="0"/>
              <a:t>Resources, Examples, Photos</a:t>
            </a:r>
          </a:p>
        </p:txBody>
      </p:sp>
    </p:spTree>
    <p:extLst>
      <p:ext uri="{BB962C8B-B14F-4D97-AF65-F5344CB8AC3E}">
        <p14:creationId xmlns:p14="http://schemas.microsoft.com/office/powerpoint/2010/main" val="32702894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81973-2688-585E-5C39-23200ED83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0846B-52B8-58F6-9AE2-2EC3D673E4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FA9C5C-7EF4-904B-946A-FDAD06853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424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D453EF3C-C003-45AD-AED1-31EE7EA9E999}"/>
              </a:ext>
            </a:extLst>
          </p:cNvPr>
          <p:cNvSpPr txBox="1">
            <a:spLocks/>
          </p:cNvSpPr>
          <p:nvPr/>
        </p:nvSpPr>
        <p:spPr>
          <a:xfrm>
            <a:off x="4865286" y="4262993"/>
            <a:ext cx="5005827" cy="1388660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77500" lnSpcReduction="20000"/>
          </a:bodyPr>
          <a:lstStyle>
            <a:lvl1pPr marL="344488" indent="-34448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90563" indent="-34607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27113" indent="-3365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b="1" dirty="0">
                <a:latin typeface="Arial Nova Cond Light" panose="020B0306020202020204" pitchFamily="34" charset="0"/>
              </a:rPr>
              <a:t>Questions? Contact: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en-US" i="1" dirty="0">
                <a:latin typeface="Arial Nova Cond Light" panose="020B0306020202020204" pitchFamily="34" charset="0"/>
              </a:rPr>
              <a:t>Mike Wilson </a:t>
            </a:r>
            <a:r>
              <a:rPr lang="en-US" i="1" dirty="0">
                <a:solidFill>
                  <a:schemeClr val="accent1"/>
                </a:solidFill>
                <a:latin typeface="Arial Nova Cond Light" panose="020B0306020202020204" pitchFamily="34" charset="0"/>
              </a:rPr>
              <a:t>|</a:t>
            </a:r>
            <a:r>
              <a:rPr lang="en-US" i="1" dirty="0">
                <a:latin typeface="Arial Nova Cond Light" panose="020B0306020202020204" pitchFamily="34" charset="0"/>
              </a:rPr>
              <a:t> </a:t>
            </a:r>
            <a:r>
              <a:rPr lang="en-US" i="1" dirty="0">
                <a:latin typeface="Arial Nova Cond Light" panose="020B0306020202020204" pitchFamily="34" charset="0"/>
                <a:hlinkClick r:id="rId2"/>
              </a:rPr>
              <a:t>mwilson@westcog.org</a:t>
            </a:r>
            <a:endParaRPr lang="en-US" i="1" dirty="0">
              <a:latin typeface="Arial Nova Cond Light" panose="020B0306020202020204" pitchFamily="34" charset="0"/>
            </a:endParaRPr>
          </a:p>
          <a:p>
            <a:pPr marL="0" indent="0">
              <a:buNone/>
            </a:pPr>
            <a:r>
              <a:rPr lang="en-US" i="1" dirty="0">
                <a:latin typeface="Arial Nova Cond Light" panose="020B0306020202020204" pitchFamily="34" charset="0"/>
              </a:rPr>
              <a:t>Carrie Long </a:t>
            </a:r>
            <a:r>
              <a:rPr lang="en-US" i="1" dirty="0">
                <a:solidFill>
                  <a:schemeClr val="accent1"/>
                </a:solidFill>
                <a:latin typeface="Arial Nova Cond Light" panose="020B0306020202020204" pitchFamily="34" charset="0"/>
              </a:rPr>
              <a:t>|</a:t>
            </a:r>
            <a:r>
              <a:rPr lang="en-US" i="1" dirty="0">
                <a:latin typeface="Arial Nova Cond Light" panose="020B0306020202020204" pitchFamily="34" charset="0"/>
              </a:rPr>
              <a:t> </a:t>
            </a:r>
            <a:r>
              <a:rPr lang="en-US" i="1" dirty="0">
                <a:latin typeface="Arial Nova Cond Light" panose="020B0306020202020204" pitchFamily="34" charset="0"/>
                <a:hlinkClick r:id="rId3"/>
              </a:rPr>
              <a:t>clong@tooledesign.com</a:t>
            </a:r>
            <a:r>
              <a:rPr lang="en-US" i="1" dirty="0">
                <a:latin typeface="Arial Nova Cond Light" panose="020B0306020202020204" pitchFamily="34" charset="0"/>
              </a:rPr>
              <a:t> 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i="1" dirty="0">
              <a:latin typeface="Arial Nova Cond Light" panose="020B03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163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C083F2D-96CD-431F-A0A2-A3C5E73B1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00" spc="140" dirty="0">
                <a:solidFill>
                  <a:srgbClr val="FF0000"/>
                </a:solidFill>
              </a:rPr>
              <a:t>TRAFFIC CALMING 101 </a:t>
            </a:r>
            <a:br>
              <a:rPr lang="en-US" b="0" dirty="0"/>
            </a:br>
            <a:r>
              <a:rPr lang="en-US" dirty="0"/>
              <a:t>What is Traffic Calming?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0DDDDB9-D490-408F-9664-623D3DDCD0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775" y="1707080"/>
            <a:ext cx="6250733" cy="4770838"/>
          </a:xfrm>
        </p:spPr>
        <p:txBody>
          <a:bodyPr vert="horz" lIns="0" tIns="45720" rIns="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dirty="0"/>
              <a:t>A combination of mainly physical measures that:</a:t>
            </a:r>
            <a:endParaRPr lang="en-US" sz="3200" dirty="0">
              <a:cs typeface="Arial"/>
            </a:endParaRPr>
          </a:p>
          <a:p>
            <a:pPr marL="457200" indent="-457200"/>
            <a:r>
              <a:rPr lang="en-US" sz="3200" dirty="0"/>
              <a:t>reduce the negative effects of motor vehicle use;</a:t>
            </a:r>
            <a:endParaRPr lang="en-US" sz="3200" dirty="0">
              <a:cs typeface="Arial"/>
            </a:endParaRPr>
          </a:p>
          <a:p>
            <a:pPr marL="457200" indent="-457200"/>
            <a:r>
              <a:rPr lang="en-US" sz="3200" dirty="0">
                <a:cs typeface="Arial"/>
              </a:rPr>
              <a:t>alter motorist behavior;</a:t>
            </a:r>
          </a:p>
          <a:p>
            <a:pPr marL="457200" indent="-457200"/>
            <a:r>
              <a:rPr lang="en-US" sz="3200" dirty="0">
                <a:cs typeface="Arial"/>
              </a:rPr>
              <a:t>improve conditions for non-motorized street users.</a:t>
            </a:r>
          </a:p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r>
              <a:rPr lang="en-US" sz="1600" i="1" dirty="0"/>
              <a:t>ITE Traffic Calming: State of the Practice (1999)</a:t>
            </a:r>
            <a:endParaRPr lang="en-US" dirty="0">
              <a:cs typeface="Arial" panose="020B0604020202020204"/>
            </a:endParaRPr>
          </a:p>
          <a:p>
            <a:pPr marL="690245" lvl="1"/>
            <a:endParaRPr lang="en-US" dirty="0">
              <a:cs typeface="Arial" panose="020B0604020202020204"/>
            </a:endParaRPr>
          </a:p>
        </p:txBody>
      </p:sp>
      <p:pic>
        <p:nvPicPr>
          <p:cNvPr id="4" name="Content Placeholder 9">
            <a:extLst>
              <a:ext uri="{FF2B5EF4-FFF2-40B4-BE49-F238E27FC236}">
                <a16:creationId xmlns:a16="http://schemas.microsoft.com/office/drawing/2014/main" id="{C40AA483-23A5-47E2-ADE3-DB6549518BD9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" t="27760" r="50607" b="50290"/>
          <a:stretch/>
        </p:blipFill>
        <p:spPr bwMode="auto">
          <a:xfrm>
            <a:off x="7477809" y="1446178"/>
            <a:ext cx="3639312" cy="1600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Content Placeholder 9">
            <a:extLst>
              <a:ext uri="{FF2B5EF4-FFF2-40B4-BE49-F238E27FC236}">
                <a16:creationId xmlns:a16="http://schemas.microsoft.com/office/drawing/2014/main" id="{C82706FA-4231-4048-B45A-C2A8BED9F3EB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22" t="27162" r="2633" b="50888"/>
          <a:stretch/>
        </p:blipFill>
        <p:spPr bwMode="auto">
          <a:xfrm>
            <a:off x="7497315" y="3097176"/>
            <a:ext cx="3639312" cy="1600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9FB03C-4E06-4DFA-B43F-67F919CEC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3819" y="4779683"/>
            <a:ext cx="3640706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686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D34F2-618A-4E53-97B6-B65185DDB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Speed and Safety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8765483-F1B5-6A40-9142-161C464B472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2948" y="1706523"/>
            <a:ext cx="5577840" cy="4009290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dirty="0">
                <a:latin typeface="Arial" panose="020B0604020202020204" pitchFamily="34" charset="0"/>
              </a:rPr>
              <a:t>In Connecticut, excessive </a:t>
            </a:r>
            <a:r>
              <a:rPr lang="en-US" dirty="0">
                <a:effectLst/>
                <a:latin typeface="Arial" panose="020B0604020202020204" pitchFamily="34" charset="0"/>
              </a:rPr>
              <a:t>speed was a factor in more than </a:t>
            </a:r>
            <a:r>
              <a:rPr lang="en-US" sz="3200" b="1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25% of fatalities, </a:t>
            </a:r>
            <a:r>
              <a:rPr lang="en-US" dirty="0">
                <a:effectLst/>
                <a:latin typeface="Arial" panose="020B0604020202020204" pitchFamily="34" charset="0"/>
              </a:rPr>
              <a:t>with </a:t>
            </a:r>
            <a:r>
              <a:rPr lang="en-US" sz="3200" b="1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60% </a:t>
            </a:r>
            <a:r>
              <a:rPr lang="en-US" dirty="0">
                <a:effectLst/>
                <a:latin typeface="Arial" panose="020B0604020202020204" pitchFamily="34" charset="0"/>
              </a:rPr>
              <a:t>of speeding-related fatalities on roadways with posted speeds under 40MPH.</a:t>
            </a:r>
            <a:endParaRPr lang="en-US" dirty="0"/>
          </a:p>
          <a:p>
            <a:endParaRPr lang="en-US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9F3F67E9-7163-43E6-ABAF-2CDA0994CA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" b="1376"/>
          <a:stretch/>
        </p:blipFill>
        <p:spPr>
          <a:xfrm>
            <a:off x="6737683" y="35922"/>
            <a:ext cx="5405477" cy="67861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34285E-463A-4358-937A-D8303C99F8EA}"/>
              </a:ext>
            </a:extLst>
          </p:cNvPr>
          <p:cNvSpPr txBox="1"/>
          <p:nvPr/>
        </p:nvSpPr>
        <p:spPr>
          <a:xfrm>
            <a:off x="518160" y="5730240"/>
            <a:ext cx="5577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2"/>
                </a:solidFill>
              </a:rPr>
              <a:t>Source: 2021 Connecticut Highway Safety Office </a:t>
            </a:r>
          </a:p>
        </p:txBody>
      </p:sp>
    </p:spTree>
    <p:extLst>
      <p:ext uri="{BB962C8B-B14F-4D97-AF65-F5344CB8AC3E}">
        <p14:creationId xmlns:p14="http://schemas.microsoft.com/office/powerpoint/2010/main" val="1590745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3F019-F712-4573-BF4C-BD7F39214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dirty="0"/>
              <a:t>Design Speed &amp; Operating Speed</a:t>
            </a:r>
          </a:p>
        </p:txBody>
      </p:sp>
      <p:pic>
        <p:nvPicPr>
          <p:cNvPr id="4" name="Picture 4" descr="A close up of a sign&#10;&#10;Description generated with high confidence">
            <a:extLst>
              <a:ext uri="{FF2B5EF4-FFF2-40B4-BE49-F238E27FC236}">
                <a16:creationId xmlns:a16="http://schemas.microsoft.com/office/drawing/2014/main" id="{CE7A7817-0D4E-42C0-96DA-E8246DB8C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75" y="1665836"/>
            <a:ext cx="10982850" cy="43655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D5E910-DA21-F814-F1BE-3935ABDA5A9E}"/>
              </a:ext>
            </a:extLst>
          </p:cNvPr>
          <p:cNvSpPr txBox="1"/>
          <p:nvPr/>
        </p:nvSpPr>
        <p:spPr>
          <a:xfrm>
            <a:off x="850708" y="5532330"/>
            <a:ext cx="3699259" cy="61241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b="1" spc="140" dirty="0">
                <a:solidFill>
                  <a:srgbClr val="FF0000"/>
                </a:solidFill>
              </a:rPr>
              <a:t>CONVENTIONAL DESIGN</a:t>
            </a:r>
            <a:endParaRPr lang="en-US" sz="2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443C4B-A765-DABF-5F2B-221DBDCE161A}"/>
              </a:ext>
            </a:extLst>
          </p:cNvPr>
          <p:cNvSpPr txBox="1"/>
          <p:nvPr/>
        </p:nvSpPr>
        <p:spPr>
          <a:xfrm>
            <a:off x="6346633" y="5532330"/>
            <a:ext cx="5486925" cy="61241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b="1" spc="140" dirty="0">
                <a:solidFill>
                  <a:srgbClr val="FF0000"/>
                </a:solidFill>
              </a:rPr>
              <a:t>USING DESIRED OPERATING SPEED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26392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BA59981-7189-CC9A-E3FF-F3DCD370D4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6098" t="1" r="6144" b="47544"/>
          <a:stretch/>
        </p:blipFill>
        <p:spPr>
          <a:xfrm>
            <a:off x="6224530" y="1706563"/>
            <a:ext cx="5354521" cy="4143394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3C083F2D-96CD-431F-A0A2-A3C5E73B1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00" spc="140" dirty="0">
                <a:solidFill>
                  <a:srgbClr val="FF0000"/>
                </a:solidFill>
              </a:rPr>
              <a:t> </a:t>
            </a:r>
            <a:br>
              <a:rPr lang="en-US" b="0" dirty="0"/>
            </a:br>
            <a:r>
              <a:rPr lang="en-US" dirty="0"/>
              <a:t>Transition Zones and Gateways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8F9DAD-DFB4-674D-8CF6-A3AB59DEA3A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2948" y="1706522"/>
            <a:ext cx="5577839" cy="4264619"/>
          </a:xfrm>
        </p:spPr>
        <p:txBody>
          <a:bodyPr>
            <a:normAutofit/>
          </a:bodyPr>
          <a:lstStyle/>
          <a:p>
            <a:pPr marL="457200" indent="-457200"/>
            <a:r>
              <a:rPr lang="en-US" sz="2800" dirty="0"/>
              <a:t>Alert drivers to change in the environment and character</a:t>
            </a:r>
          </a:p>
          <a:p>
            <a:pPr marL="457200" indent="-457200"/>
            <a:r>
              <a:rPr lang="en-US" sz="2800" dirty="0"/>
              <a:t>Gradual reduction in speed </a:t>
            </a:r>
          </a:p>
          <a:p>
            <a:pPr marL="569913" lvl="2" indent="0">
              <a:buNone/>
            </a:pPr>
            <a:r>
              <a:rPr lang="en-US" sz="2200" i="1" u="sng" dirty="0"/>
              <a:t>Approach</a:t>
            </a:r>
            <a:r>
              <a:rPr lang="en-US" sz="2200" i="1" dirty="0"/>
              <a:t>: Warning and psychological (signs, VMS, pavement color)</a:t>
            </a:r>
          </a:p>
          <a:p>
            <a:pPr marL="569913" lvl="2" indent="0">
              <a:buNone/>
            </a:pPr>
            <a:r>
              <a:rPr lang="en-US" sz="2200" i="1" u="sng" dirty="0"/>
              <a:t>Transition Zone</a:t>
            </a:r>
            <a:r>
              <a:rPr lang="en-US" sz="2200" i="1" dirty="0"/>
              <a:t>: Physical countermeasures (medians, lane width)</a:t>
            </a:r>
          </a:p>
          <a:p>
            <a:pPr marL="569913" lvl="2" indent="0">
              <a:buNone/>
            </a:pPr>
            <a:r>
              <a:rPr lang="en-US" sz="2200" i="1" u="sng" dirty="0"/>
              <a:t>Gateways</a:t>
            </a:r>
            <a:r>
              <a:rPr lang="en-US" sz="2200" i="1" dirty="0"/>
              <a:t>: Define new environment </a:t>
            </a:r>
          </a:p>
          <a:p>
            <a:pPr marL="457200" indent="-457200"/>
            <a:endParaRPr lang="en-US" sz="2000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2B4BF5-C65C-AE3B-9401-6464DCD59B93}"/>
              </a:ext>
            </a:extLst>
          </p:cNvPr>
          <p:cNvSpPr txBox="1"/>
          <p:nvPr/>
        </p:nvSpPr>
        <p:spPr>
          <a:xfrm>
            <a:off x="389631" y="6045945"/>
            <a:ext cx="5577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2"/>
                </a:solidFill>
              </a:rPr>
              <a:t>Source: 2021 FHWA Achieving Multimodal Networks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337ECA-C085-D8AC-D69F-78E244D864E3}"/>
              </a:ext>
            </a:extLst>
          </p:cNvPr>
          <p:cNvSpPr txBox="1"/>
          <p:nvPr/>
        </p:nvSpPr>
        <p:spPr>
          <a:xfrm>
            <a:off x="6224530" y="5786783"/>
            <a:ext cx="320680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accent3">
                    <a:lumMod val="75000"/>
                  </a:schemeClr>
                </a:solidFill>
              </a:rPr>
              <a:t>8. Raised Medians</a:t>
            </a:r>
          </a:p>
          <a:p>
            <a:r>
              <a:rPr lang="en-US" sz="900" dirty="0">
                <a:solidFill>
                  <a:schemeClr val="accent3">
                    <a:lumMod val="75000"/>
                  </a:schemeClr>
                </a:solidFill>
              </a:rPr>
              <a:t>9. Reduced Lane Width</a:t>
            </a:r>
          </a:p>
          <a:p>
            <a:r>
              <a:rPr lang="en-US" sz="900" dirty="0">
                <a:solidFill>
                  <a:schemeClr val="accent3">
                    <a:lumMod val="75000"/>
                  </a:schemeClr>
                </a:solidFill>
              </a:rPr>
              <a:t>10. Shoulder Removal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80DA65-1BD4-A6C9-47B3-1FD3E52BFF7A}"/>
              </a:ext>
            </a:extLst>
          </p:cNvPr>
          <p:cNvSpPr txBox="1"/>
          <p:nvPr/>
        </p:nvSpPr>
        <p:spPr>
          <a:xfrm>
            <a:off x="7910110" y="5786783"/>
            <a:ext cx="3029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accent3">
                    <a:lumMod val="75000"/>
                  </a:schemeClr>
                </a:solidFill>
              </a:rPr>
              <a:t>11. Curbline</a:t>
            </a:r>
          </a:p>
          <a:p>
            <a:r>
              <a:rPr lang="en-US" sz="900" dirty="0">
                <a:solidFill>
                  <a:schemeClr val="accent3">
                    <a:lumMod val="75000"/>
                  </a:schemeClr>
                </a:solidFill>
              </a:rPr>
              <a:t>12.. Tall Vegetation, Street Tress, other Landscaping</a:t>
            </a:r>
          </a:p>
        </p:txBody>
      </p:sp>
    </p:spTree>
    <p:extLst>
      <p:ext uri="{BB962C8B-B14F-4D97-AF65-F5344CB8AC3E}">
        <p14:creationId xmlns:p14="http://schemas.microsoft.com/office/powerpoint/2010/main" val="3627398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6E1F008-D0AA-447A-A717-386458BBA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Elements of Traffic Calming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D1E4274-16FD-4899-9841-54C64A41B4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Horizontal Deflection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2200" i="1" dirty="0"/>
              <a:t>Lateral shifts</a:t>
            </a:r>
          </a:p>
          <a:p>
            <a:pPr marL="0" indent="0">
              <a:buNone/>
            </a:pPr>
            <a:r>
              <a:rPr lang="en-US" sz="2200" i="1" dirty="0"/>
              <a:t>	Gateways</a:t>
            </a:r>
          </a:p>
          <a:p>
            <a:pPr marL="0" indent="0">
              <a:buNone/>
            </a:pPr>
            <a:r>
              <a:rPr lang="en-US" sz="2200" i="1" dirty="0"/>
              <a:t>	Traffic circles</a:t>
            </a:r>
          </a:p>
          <a:p>
            <a:pPr marL="0" indent="0">
              <a:buNone/>
            </a:pPr>
            <a:endParaRPr lang="en-US" sz="2200" i="1" dirty="0"/>
          </a:p>
          <a:p>
            <a:pPr marL="0" indent="0">
              <a:buNone/>
            </a:pPr>
            <a:r>
              <a:rPr lang="en-US" dirty="0"/>
              <a:t>Vertical Deflection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2200" i="1" dirty="0"/>
              <a:t>Speed humps</a:t>
            </a:r>
          </a:p>
          <a:p>
            <a:pPr marL="0" indent="0">
              <a:buNone/>
            </a:pPr>
            <a:r>
              <a:rPr lang="en-US" sz="2200" i="1" dirty="0"/>
              <a:t>	Raised crosswalks</a:t>
            </a:r>
          </a:p>
          <a:p>
            <a:pPr marL="0" indent="0">
              <a:buNone/>
            </a:pPr>
            <a:r>
              <a:rPr lang="en-US" sz="2200" i="1" dirty="0"/>
              <a:t>	Raised intersections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3E4C29-7E24-40E8-866C-610273AED1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DE95EEC-9C03-4FB2-AF15-ECAA574C78B0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" name="Picture 2" descr="A person walking a dog across a street&#10;&#10;Description automatically generated with low confidence">
            <a:extLst>
              <a:ext uri="{FF2B5EF4-FFF2-40B4-BE49-F238E27FC236}">
                <a16:creationId xmlns:a16="http://schemas.microsoft.com/office/drawing/2014/main" id="{2A64F179-8D4A-4A4B-A001-23D6434F4F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368" y="1653118"/>
            <a:ext cx="3358965" cy="2519224"/>
          </a:xfrm>
          <a:prstGeom prst="rect">
            <a:avLst/>
          </a:prstGeom>
        </p:spPr>
      </p:pic>
      <p:pic>
        <p:nvPicPr>
          <p:cNvPr id="8" name="Picture 7" descr="A picture containing sky, outdoor, road, street&#10;&#10;Description automatically generated">
            <a:extLst>
              <a:ext uri="{FF2B5EF4-FFF2-40B4-BE49-F238E27FC236}">
                <a16:creationId xmlns:a16="http://schemas.microsoft.com/office/drawing/2014/main" id="{5218D5B4-E054-4235-AE36-EE38AA9DF2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981" y="1666391"/>
            <a:ext cx="3358965" cy="2519224"/>
          </a:xfrm>
          <a:prstGeom prst="rect">
            <a:avLst/>
          </a:prstGeom>
        </p:spPr>
      </p:pic>
      <p:pic>
        <p:nvPicPr>
          <p:cNvPr id="16" name="Picture 15" descr="A street sign on the side of a road&#10;&#10;Description automatically generated with low confidence">
            <a:extLst>
              <a:ext uri="{FF2B5EF4-FFF2-40B4-BE49-F238E27FC236}">
                <a16:creationId xmlns:a16="http://schemas.microsoft.com/office/drawing/2014/main" id="{FC63F6DF-06A3-41B7-9B84-A40C5698B2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4591368" y="4279081"/>
            <a:ext cx="3358965" cy="2519224"/>
          </a:xfrm>
          <a:prstGeom prst="rect">
            <a:avLst/>
          </a:prstGeom>
        </p:spPr>
      </p:pic>
      <p:pic>
        <p:nvPicPr>
          <p:cNvPr id="18" name="Picture 17" descr="A street with cars parked on the side&#10;&#10;Description automatically generated with low confidence">
            <a:extLst>
              <a:ext uri="{FF2B5EF4-FFF2-40B4-BE49-F238E27FC236}">
                <a16:creationId xmlns:a16="http://schemas.microsoft.com/office/drawing/2014/main" id="{A60955F2-6BF0-4AD0-B2D8-415DC7F0DA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679" y="4279081"/>
            <a:ext cx="3341267" cy="250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776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64F179-8D4A-4A4B-A001-23D6434F4F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5171" y="2464450"/>
            <a:ext cx="6141809" cy="4295834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6E1F008-D0AA-447A-A717-386458BBA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Elements of Traffic Calming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AC4D84-2E52-7D1C-D8BE-F024B6EA6362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Physical Obstructions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i="1" dirty="0"/>
              <a:t>Diverters</a:t>
            </a:r>
          </a:p>
          <a:p>
            <a:pPr marL="0" indent="0">
              <a:buNone/>
            </a:pPr>
            <a:r>
              <a:rPr lang="en-US" sz="2000" i="1" dirty="0"/>
              <a:t>	Street closures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3E4C29-7E24-40E8-866C-610273AED1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DE95EEC-9C03-4FB2-AF15-ECAA574C78B0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60955F2-6BF0-4AD0-B2D8-415DC7F0DA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4532" y="4393551"/>
            <a:ext cx="3341267" cy="22275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3EB11E-109F-89A5-953F-2197127554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6981" y="1667348"/>
            <a:ext cx="3358965" cy="251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39116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 Slides_White">
  <a:themeElements>
    <a:clrScheme name="Toole Design">
      <a:dk1>
        <a:srgbClr val="2A2C2D"/>
      </a:dk1>
      <a:lt1>
        <a:srgbClr val="FFFFFF"/>
      </a:lt1>
      <a:dk2>
        <a:srgbClr val="54585A"/>
      </a:dk2>
      <a:lt2>
        <a:srgbClr val="C7CCCD"/>
      </a:lt2>
      <a:accent1>
        <a:srgbClr val="DA291C"/>
      </a:accent1>
      <a:accent2>
        <a:srgbClr val="3EB1C8"/>
      </a:accent2>
      <a:accent3>
        <a:srgbClr val="84BD00"/>
      </a:accent3>
      <a:accent4>
        <a:srgbClr val="93272C"/>
      </a:accent4>
      <a:accent5>
        <a:srgbClr val="99D6EA"/>
      </a:accent5>
      <a:accent6>
        <a:srgbClr val="A2AAAD"/>
      </a:accent6>
      <a:hlink>
        <a:srgbClr val="3EB1C8"/>
      </a:hlink>
      <a:folHlink>
        <a:srgbClr val="3EB1C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dated_Toole Design PPT Template" id="{5B19DAF6-2448-484D-A9D1-18FCBE1F4794}" vid="{CEF41B9F-932E-47FF-9487-F39F97D85D3D}"/>
    </a:ext>
  </a:extLst>
</a:theme>
</file>

<file path=ppt/theme/theme2.xml><?xml version="1.0" encoding="utf-8"?>
<a:theme xmlns:a="http://schemas.openxmlformats.org/drawingml/2006/main" name="1_Content Slides_Black">
  <a:themeElements>
    <a:clrScheme name="Toole Design">
      <a:dk1>
        <a:srgbClr val="2A2C2D"/>
      </a:dk1>
      <a:lt1>
        <a:srgbClr val="FFFFFF"/>
      </a:lt1>
      <a:dk2>
        <a:srgbClr val="54585A"/>
      </a:dk2>
      <a:lt2>
        <a:srgbClr val="C7CCCD"/>
      </a:lt2>
      <a:accent1>
        <a:srgbClr val="DA291C"/>
      </a:accent1>
      <a:accent2>
        <a:srgbClr val="3EB1C8"/>
      </a:accent2>
      <a:accent3>
        <a:srgbClr val="84BD00"/>
      </a:accent3>
      <a:accent4>
        <a:srgbClr val="93272C"/>
      </a:accent4>
      <a:accent5>
        <a:srgbClr val="99D6EA"/>
      </a:accent5>
      <a:accent6>
        <a:srgbClr val="A2AAAD"/>
      </a:accent6>
      <a:hlink>
        <a:srgbClr val="3EB1C8"/>
      </a:hlink>
      <a:folHlink>
        <a:srgbClr val="3EB1C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dated_Toole Design PPT Template" id="{5B19DAF6-2448-484D-A9D1-18FCBE1F4794}" vid="{C4D68AFC-2DE4-4A28-BAAC-C865FEA91F42}"/>
    </a:ext>
  </a:extLst>
</a:theme>
</file>

<file path=ppt/theme/theme3.xml><?xml version="1.0" encoding="utf-8"?>
<a:theme xmlns:a="http://schemas.openxmlformats.org/drawingml/2006/main" name="Title and Transition Slides">
  <a:themeElements>
    <a:clrScheme name="Custom1">
      <a:dk1>
        <a:sysClr val="windowText" lastClr="000000"/>
      </a:dk1>
      <a:lt1>
        <a:sysClr val="window" lastClr="FFFFFF"/>
      </a:lt1>
      <a:dk2>
        <a:srgbClr val="54585A"/>
      </a:dk2>
      <a:lt2>
        <a:srgbClr val="E4E7E8"/>
      </a:lt2>
      <a:accent1>
        <a:srgbClr val="DA291C"/>
      </a:accent1>
      <a:accent2>
        <a:srgbClr val="99D6EA"/>
      </a:accent2>
      <a:accent3>
        <a:srgbClr val="84BD00"/>
      </a:accent3>
      <a:accent4>
        <a:srgbClr val="A2AAAD"/>
      </a:accent4>
      <a:accent5>
        <a:srgbClr val="FFC72C"/>
      </a:accent5>
      <a:accent6>
        <a:srgbClr val="5E7E29"/>
      </a:accent6>
      <a:hlink>
        <a:srgbClr val="3EB1C8"/>
      </a:hlink>
      <a:folHlink>
        <a:srgbClr val="9327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dated_Toole Design PPT Template" id="{5B19DAF6-2448-484D-A9D1-18FCBE1F4794}" vid="{F89489AA-3A18-44D2-A971-505FA0471ABB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Updated_Toole Design PPT Template</Template>
  <TotalTime>6301</TotalTime>
  <Words>1115</Words>
  <Application>Microsoft Office PowerPoint</Application>
  <PresentationFormat>Widescreen</PresentationFormat>
  <Paragraphs>222</Paragraphs>
  <Slides>35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Arial Nova Cond Light</vt:lpstr>
      <vt:lpstr>Calibri</vt:lpstr>
      <vt:lpstr>Wingdings</vt:lpstr>
      <vt:lpstr>Content Slides_White</vt:lpstr>
      <vt:lpstr>1_Content Slides_Black</vt:lpstr>
      <vt:lpstr>Title and Transition Slides</vt:lpstr>
      <vt:lpstr>WESTERN CONNECTICUT COUNCIL OF GOVERNMENTS  Traffic Calming and Complete Streets Best Practices Toolbox</vt:lpstr>
      <vt:lpstr>Agenda</vt:lpstr>
      <vt:lpstr>Project Background</vt:lpstr>
      <vt:lpstr>TRAFFIC CALMING 101  What is Traffic Calming?</vt:lpstr>
      <vt:lpstr>Speed and Safety</vt:lpstr>
      <vt:lpstr>Design Speed &amp; Operating Speed</vt:lpstr>
      <vt:lpstr>  Transition Zones and Gateways</vt:lpstr>
      <vt:lpstr>Elements of Traffic Calming</vt:lpstr>
      <vt:lpstr>Elements of Traffic Calming</vt:lpstr>
      <vt:lpstr>Elements of Traffic Calming</vt:lpstr>
      <vt:lpstr>The Principles of Traffic Calming</vt:lpstr>
      <vt:lpstr>Traffic Calming Resources</vt:lpstr>
      <vt:lpstr>About the Toolbox</vt:lpstr>
      <vt:lpstr>Regional Status Quo</vt:lpstr>
      <vt:lpstr>Regional Status Quo</vt:lpstr>
      <vt:lpstr>Focus Groups</vt:lpstr>
      <vt:lpstr>● Regional Status Quo</vt:lpstr>
      <vt:lpstr>● Regional Status Quo – Key Takeaways</vt:lpstr>
      <vt:lpstr>● Focus Groups</vt:lpstr>
      <vt:lpstr>● Focus Groups – Key Takeaways</vt:lpstr>
      <vt:lpstr>Best Practices Review</vt:lpstr>
      <vt:lpstr>Compile Best Practices</vt:lpstr>
      <vt:lpstr>● Best Practices</vt:lpstr>
      <vt:lpstr>● Best Practices – Key Takeaways</vt:lpstr>
      <vt:lpstr>The Toolbox</vt:lpstr>
      <vt:lpstr>Traffic Calming Measures</vt:lpstr>
      <vt:lpstr>Traffic Calming Measures</vt:lpstr>
      <vt:lpstr>Raised Crossings and Intersections</vt:lpstr>
      <vt:lpstr>Mini-Roundabouts</vt:lpstr>
      <vt:lpstr>Curb Extensions</vt:lpstr>
      <vt:lpstr>Programs, Policies, and Site Planning</vt:lpstr>
      <vt:lpstr>The Toolbox</vt:lpstr>
      <vt:lpstr>Developing the Toolbox</vt:lpstr>
      <vt:lpstr>Next Steps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Takoma Park Laurel Avenue Traffic Study</dc:title>
  <dc:creator>Hector Chang</dc:creator>
  <cp:lastModifiedBy>Cricket Carpenter</cp:lastModifiedBy>
  <cp:revision>66</cp:revision>
  <cp:lastPrinted>2023-12-21T13:40:18Z</cp:lastPrinted>
  <dcterms:created xsi:type="dcterms:W3CDTF">2023-09-29T18:45:22Z</dcterms:created>
  <dcterms:modified xsi:type="dcterms:W3CDTF">2026-05-07T19:11:33Z</dcterms:modified>
</cp:coreProperties>
</file>