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256" r:id="rId2"/>
    <p:sldId id="258" r:id="rId3"/>
    <p:sldId id="257" r:id="rId4"/>
    <p:sldId id="259" r:id="rId5"/>
    <p:sldId id="269" r:id="rId6"/>
    <p:sldId id="260" r:id="rId7"/>
    <p:sldId id="261" r:id="rId8"/>
    <p:sldId id="267" r:id="rId9"/>
    <p:sldId id="275" r:id="rId10"/>
    <p:sldId id="262" r:id="rId11"/>
    <p:sldId id="270" r:id="rId12"/>
    <p:sldId id="263" r:id="rId13"/>
    <p:sldId id="268" r:id="rId14"/>
    <p:sldId id="276" r:id="rId15"/>
    <p:sldId id="271" r:id="rId16"/>
    <p:sldId id="272" r:id="rId17"/>
    <p:sldId id="277" r:id="rId18"/>
    <p:sldId id="278" r:id="rId19"/>
    <p:sldId id="265" r:id="rId20"/>
    <p:sldId id="274" r:id="rId21"/>
    <p:sldId id="266" r:id="rId22"/>
    <p:sldId id="284"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180"/>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ucker Beckett" userId="7c934b8f-834c-478f-9e3d-e69b27b31dd9" providerId="ADAL" clId="{1FDF67FB-4600-4BBD-9B6E-86E062F0D8AA}"/>
    <pc:docChg chg="undo custSel addSld delSld modSld">
      <pc:chgData name="Tucker Beckett" userId="7c934b8f-834c-478f-9e3d-e69b27b31dd9" providerId="ADAL" clId="{1FDF67FB-4600-4BBD-9B6E-86E062F0D8AA}" dt="2026-05-05T14:51:50.337" v="13248" actId="732"/>
      <pc:docMkLst>
        <pc:docMk/>
      </pc:docMkLst>
      <pc:sldChg chg="modSp mod modNotesTx">
        <pc:chgData name="Tucker Beckett" userId="7c934b8f-834c-478f-9e3d-e69b27b31dd9" providerId="ADAL" clId="{1FDF67FB-4600-4BBD-9B6E-86E062F0D8AA}" dt="2026-04-28T15:55:40.027" v="289" actId="20577"/>
        <pc:sldMkLst>
          <pc:docMk/>
          <pc:sldMk cId="1477599700" sldId="257"/>
        </pc:sldMkLst>
        <pc:spChg chg="mod">
          <ac:chgData name="Tucker Beckett" userId="7c934b8f-834c-478f-9e3d-e69b27b31dd9" providerId="ADAL" clId="{1FDF67FB-4600-4BBD-9B6E-86E062F0D8AA}" dt="2026-04-28T15:54:45.696" v="253" actId="20577"/>
          <ac:spMkLst>
            <pc:docMk/>
            <pc:sldMk cId="1477599700" sldId="257"/>
            <ac:spMk id="3" creationId="{4E6CD38C-94A1-C862-0ECB-3A73BE65763B}"/>
          </ac:spMkLst>
        </pc:spChg>
      </pc:sldChg>
      <pc:sldChg chg="modSp mod">
        <pc:chgData name="Tucker Beckett" userId="7c934b8f-834c-478f-9e3d-e69b27b31dd9" providerId="ADAL" clId="{1FDF67FB-4600-4BBD-9B6E-86E062F0D8AA}" dt="2026-04-28T12:37:57.519" v="114" actId="20577"/>
        <pc:sldMkLst>
          <pc:docMk/>
          <pc:sldMk cId="2097591345" sldId="258"/>
        </pc:sldMkLst>
        <pc:spChg chg="mod">
          <ac:chgData name="Tucker Beckett" userId="7c934b8f-834c-478f-9e3d-e69b27b31dd9" providerId="ADAL" clId="{1FDF67FB-4600-4BBD-9B6E-86E062F0D8AA}" dt="2026-04-28T12:37:57.519" v="114" actId="20577"/>
          <ac:spMkLst>
            <pc:docMk/>
            <pc:sldMk cId="2097591345" sldId="258"/>
            <ac:spMk id="3" creationId="{A5E3DEA3-4652-2FBA-CA6E-9801E0B56A30}"/>
          </ac:spMkLst>
        </pc:spChg>
      </pc:sldChg>
      <pc:sldChg chg="modSp mod">
        <pc:chgData name="Tucker Beckett" userId="7c934b8f-834c-478f-9e3d-e69b27b31dd9" providerId="ADAL" clId="{1FDF67FB-4600-4BBD-9B6E-86E062F0D8AA}" dt="2026-04-30T19:33:38.082" v="12180" actId="20577"/>
        <pc:sldMkLst>
          <pc:docMk/>
          <pc:sldMk cId="3112743780" sldId="259"/>
        </pc:sldMkLst>
        <pc:spChg chg="mod">
          <ac:chgData name="Tucker Beckett" userId="7c934b8f-834c-478f-9e3d-e69b27b31dd9" providerId="ADAL" clId="{1FDF67FB-4600-4BBD-9B6E-86E062F0D8AA}" dt="2026-04-30T19:33:38.082" v="12180" actId="20577"/>
          <ac:spMkLst>
            <pc:docMk/>
            <pc:sldMk cId="3112743780" sldId="259"/>
            <ac:spMk id="3" creationId="{ED0EF146-B9C5-D52D-DE7F-C037DB702DD8}"/>
          </ac:spMkLst>
        </pc:spChg>
      </pc:sldChg>
      <pc:sldChg chg="modSp mod">
        <pc:chgData name="Tucker Beckett" userId="7c934b8f-834c-478f-9e3d-e69b27b31dd9" providerId="ADAL" clId="{1FDF67FB-4600-4BBD-9B6E-86E062F0D8AA}" dt="2026-04-28T17:21:02.362" v="599" actId="20577"/>
        <pc:sldMkLst>
          <pc:docMk/>
          <pc:sldMk cId="3297978858" sldId="261"/>
        </pc:sldMkLst>
        <pc:spChg chg="mod">
          <ac:chgData name="Tucker Beckett" userId="7c934b8f-834c-478f-9e3d-e69b27b31dd9" providerId="ADAL" clId="{1FDF67FB-4600-4BBD-9B6E-86E062F0D8AA}" dt="2026-04-28T17:21:02.362" v="599" actId="20577"/>
          <ac:spMkLst>
            <pc:docMk/>
            <pc:sldMk cId="3297978858" sldId="261"/>
            <ac:spMk id="3" creationId="{8C494570-8D1E-F0D7-9EC7-0ABBBA9DECBF}"/>
          </ac:spMkLst>
        </pc:spChg>
      </pc:sldChg>
      <pc:sldChg chg="modSp mod">
        <pc:chgData name="Tucker Beckett" userId="7c934b8f-834c-478f-9e3d-e69b27b31dd9" providerId="ADAL" clId="{1FDF67FB-4600-4BBD-9B6E-86E062F0D8AA}" dt="2026-04-30T17:55:34.682" v="10797" actId="14100"/>
        <pc:sldMkLst>
          <pc:docMk/>
          <pc:sldMk cId="4262035564" sldId="262"/>
        </pc:sldMkLst>
        <pc:spChg chg="mod">
          <ac:chgData name="Tucker Beckett" userId="7c934b8f-834c-478f-9e3d-e69b27b31dd9" providerId="ADAL" clId="{1FDF67FB-4600-4BBD-9B6E-86E062F0D8AA}" dt="2026-04-30T17:54:56.220" v="10794" actId="1038"/>
          <ac:spMkLst>
            <pc:docMk/>
            <pc:sldMk cId="4262035564" sldId="262"/>
            <ac:spMk id="6" creationId="{2490904D-3DCB-37E3-6E34-3B0D03CC9046}"/>
          </ac:spMkLst>
        </pc:spChg>
        <pc:picChg chg="mod">
          <ac:chgData name="Tucker Beckett" userId="7c934b8f-834c-478f-9e3d-e69b27b31dd9" providerId="ADAL" clId="{1FDF67FB-4600-4BBD-9B6E-86E062F0D8AA}" dt="2026-04-30T17:55:34.682" v="10797" actId="14100"/>
          <ac:picMkLst>
            <pc:docMk/>
            <pc:sldMk cId="4262035564" sldId="262"/>
            <ac:picMk id="5" creationId="{57096DB5-B9CE-9F4A-269A-DA1C04CED473}"/>
          </ac:picMkLst>
        </pc:picChg>
      </pc:sldChg>
      <pc:sldChg chg="modSp mod modNotesTx">
        <pc:chgData name="Tucker Beckett" userId="7c934b8f-834c-478f-9e3d-e69b27b31dd9" providerId="ADAL" clId="{1FDF67FB-4600-4BBD-9B6E-86E062F0D8AA}" dt="2026-04-28T18:42:54.685" v="3926" actId="20577"/>
        <pc:sldMkLst>
          <pc:docMk/>
          <pc:sldMk cId="2637804693" sldId="263"/>
        </pc:sldMkLst>
        <pc:spChg chg="mod">
          <ac:chgData name="Tucker Beckett" userId="7c934b8f-834c-478f-9e3d-e69b27b31dd9" providerId="ADAL" clId="{1FDF67FB-4600-4BBD-9B6E-86E062F0D8AA}" dt="2026-04-28T17:42:10.130" v="1145" actId="20577"/>
          <ac:spMkLst>
            <pc:docMk/>
            <pc:sldMk cId="2637804693" sldId="263"/>
            <ac:spMk id="2" creationId="{0DF051FD-A530-422D-90C2-5154331C3211}"/>
          </ac:spMkLst>
        </pc:spChg>
        <pc:spChg chg="mod">
          <ac:chgData name="Tucker Beckett" userId="7c934b8f-834c-478f-9e3d-e69b27b31dd9" providerId="ADAL" clId="{1FDF67FB-4600-4BBD-9B6E-86E062F0D8AA}" dt="2026-04-28T18:42:54.685" v="3926" actId="20577"/>
          <ac:spMkLst>
            <pc:docMk/>
            <pc:sldMk cId="2637804693" sldId="263"/>
            <ac:spMk id="3" creationId="{1B5652AD-0449-A7CF-A08F-25D3E1D048D0}"/>
          </ac:spMkLst>
        </pc:spChg>
        <pc:spChg chg="mod">
          <ac:chgData name="Tucker Beckett" userId="7c934b8f-834c-478f-9e3d-e69b27b31dd9" providerId="ADAL" clId="{1FDF67FB-4600-4BBD-9B6E-86E062F0D8AA}" dt="2026-04-28T17:42:26.431" v="1146" actId="14100"/>
          <ac:spMkLst>
            <pc:docMk/>
            <pc:sldMk cId="2637804693" sldId="263"/>
            <ac:spMk id="6" creationId="{6C0AFF27-7081-989D-11BB-7968310A8BB1}"/>
          </ac:spMkLst>
        </pc:spChg>
      </pc:sldChg>
      <pc:sldChg chg="modSp mod modNotesTx">
        <pc:chgData name="Tucker Beckett" userId="7c934b8f-834c-478f-9e3d-e69b27b31dd9" providerId="ADAL" clId="{1FDF67FB-4600-4BBD-9B6E-86E062F0D8AA}" dt="2026-05-05T14:51:50.337" v="13248" actId="732"/>
        <pc:sldMkLst>
          <pc:docMk/>
          <pc:sldMk cId="577878841" sldId="265"/>
        </pc:sldMkLst>
        <pc:spChg chg="mod">
          <ac:chgData name="Tucker Beckett" userId="7c934b8f-834c-478f-9e3d-e69b27b31dd9" providerId="ADAL" clId="{1FDF67FB-4600-4BBD-9B6E-86E062F0D8AA}" dt="2026-04-28T12:29:45.045" v="53" actId="20577"/>
          <ac:spMkLst>
            <pc:docMk/>
            <pc:sldMk cId="577878841" sldId="265"/>
            <ac:spMk id="3" creationId="{B9CE80D6-B7EC-8AD3-DB19-06558BCFF0A8}"/>
          </ac:spMkLst>
        </pc:spChg>
        <pc:picChg chg="mod modCrop">
          <ac:chgData name="Tucker Beckett" userId="7c934b8f-834c-478f-9e3d-e69b27b31dd9" providerId="ADAL" clId="{1FDF67FB-4600-4BBD-9B6E-86E062F0D8AA}" dt="2026-05-05T14:51:50.337" v="13248" actId="732"/>
          <ac:picMkLst>
            <pc:docMk/>
            <pc:sldMk cId="577878841" sldId="265"/>
            <ac:picMk id="5" creationId="{A704447B-2D94-7AE4-D3F2-959A335522AB}"/>
          </ac:picMkLst>
        </pc:picChg>
      </pc:sldChg>
      <pc:sldChg chg="modNotesTx">
        <pc:chgData name="Tucker Beckett" userId="7c934b8f-834c-478f-9e3d-e69b27b31dd9" providerId="ADAL" clId="{1FDF67FB-4600-4BBD-9B6E-86E062F0D8AA}" dt="2026-04-30T16:02:10.719" v="9439" actId="20577"/>
        <pc:sldMkLst>
          <pc:docMk/>
          <pc:sldMk cId="3102650660" sldId="266"/>
        </pc:sldMkLst>
      </pc:sldChg>
      <pc:sldChg chg="addSp delSp modSp add mod modNotesTx">
        <pc:chgData name="Tucker Beckett" userId="7c934b8f-834c-478f-9e3d-e69b27b31dd9" providerId="ADAL" clId="{1FDF67FB-4600-4BBD-9B6E-86E062F0D8AA}" dt="2026-04-30T19:19:04.643" v="11603" actId="20577"/>
        <pc:sldMkLst>
          <pc:docMk/>
          <pc:sldMk cId="2470108879" sldId="267"/>
        </pc:sldMkLst>
        <pc:spChg chg="mod">
          <ac:chgData name="Tucker Beckett" userId="7c934b8f-834c-478f-9e3d-e69b27b31dd9" providerId="ADAL" clId="{1FDF67FB-4600-4BBD-9B6E-86E062F0D8AA}" dt="2026-04-30T19:17:44.201" v="11443" actId="20577"/>
          <ac:spMkLst>
            <pc:docMk/>
            <pc:sldMk cId="2470108879" sldId="267"/>
            <ac:spMk id="3" creationId="{9AE33603-A1B3-9489-203F-E709887375B9}"/>
          </ac:spMkLst>
        </pc:spChg>
        <pc:spChg chg="add mod">
          <ac:chgData name="Tucker Beckett" userId="7c934b8f-834c-478f-9e3d-e69b27b31dd9" providerId="ADAL" clId="{1FDF67FB-4600-4BBD-9B6E-86E062F0D8AA}" dt="2026-04-30T19:13:42.797" v="11268" actId="2085"/>
          <ac:spMkLst>
            <pc:docMk/>
            <pc:sldMk cId="2470108879" sldId="267"/>
            <ac:spMk id="10" creationId="{1A97E82B-AAED-29A2-E1D2-0D5ADD6BEB9E}"/>
          </ac:spMkLst>
        </pc:spChg>
        <pc:spChg chg="add mod">
          <ac:chgData name="Tucker Beckett" userId="7c934b8f-834c-478f-9e3d-e69b27b31dd9" providerId="ADAL" clId="{1FDF67FB-4600-4BBD-9B6E-86E062F0D8AA}" dt="2026-04-30T19:15:06.307" v="11322" actId="1076"/>
          <ac:spMkLst>
            <pc:docMk/>
            <pc:sldMk cId="2470108879" sldId="267"/>
            <ac:spMk id="11" creationId="{FFAE88EA-2941-A3E3-31A9-2E8B33167950}"/>
          </ac:spMkLst>
        </pc:spChg>
        <pc:spChg chg="add mod">
          <ac:chgData name="Tucker Beckett" userId="7c934b8f-834c-478f-9e3d-e69b27b31dd9" providerId="ADAL" clId="{1FDF67FB-4600-4BBD-9B6E-86E062F0D8AA}" dt="2026-04-30T19:15:17.856" v="11325" actId="1076"/>
          <ac:spMkLst>
            <pc:docMk/>
            <pc:sldMk cId="2470108879" sldId="267"/>
            <ac:spMk id="13" creationId="{0E00B4A9-8CA0-07CF-922B-8EB9A6B47EBB}"/>
          </ac:spMkLst>
        </pc:spChg>
        <pc:spChg chg="add mod">
          <ac:chgData name="Tucker Beckett" userId="7c934b8f-834c-478f-9e3d-e69b27b31dd9" providerId="ADAL" clId="{1FDF67FB-4600-4BBD-9B6E-86E062F0D8AA}" dt="2026-04-30T19:14:05.802" v="11288" actId="115"/>
          <ac:spMkLst>
            <pc:docMk/>
            <pc:sldMk cId="2470108879" sldId="267"/>
            <ac:spMk id="14" creationId="{F6C368E0-E331-326C-AF62-99BD6D638C64}"/>
          </ac:spMkLst>
        </pc:spChg>
        <pc:spChg chg="add mod">
          <ac:chgData name="Tucker Beckett" userId="7c934b8f-834c-478f-9e3d-e69b27b31dd9" providerId="ADAL" clId="{1FDF67FB-4600-4BBD-9B6E-86E062F0D8AA}" dt="2026-04-30T19:16:48.541" v="11418" actId="1076"/>
          <ac:spMkLst>
            <pc:docMk/>
            <pc:sldMk cId="2470108879" sldId="267"/>
            <ac:spMk id="15" creationId="{80BFB7D8-BB47-D085-FF7A-17EE5288D8B7}"/>
          </ac:spMkLst>
        </pc:spChg>
        <pc:spChg chg="add mod">
          <ac:chgData name="Tucker Beckett" userId="7c934b8f-834c-478f-9e3d-e69b27b31dd9" providerId="ADAL" clId="{1FDF67FB-4600-4BBD-9B6E-86E062F0D8AA}" dt="2026-04-30T19:16:35.888" v="11416" actId="113"/>
          <ac:spMkLst>
            <pc:docMk/>
            <pc:sldMk cId="2470108879" sldId="267"/>
            <ac:spMk id="16" creationId="{EF69D4B8-CE92-C9CC-F565-3BBC4A6D5025}"/>
          </ac:spMkLst>
        </pc:spChg>
        <pc:spChg chg="add mod">
          <ac:chgData name="Tucker Beckett" userId="7c934b8f-834c-478f-9e3d-e69b27b31dd9" providerId="ADAL" clId="{1FDF67FB-4600-4BBD-9B6E-86E062F0D8AA}" dt="2026-04-30T19:16:05.350" v="11363" actId="113"/>
          <ac:spMkLst>
            <pc:docMk/>
            <pc:sldMk cId="2470108879" sldId="267"/>
            <ac:spMk id="18" creationId="{356077E6-CDB5-5F23-9A32-A7D555EBC8F8}"/>
          </ac:spMkLst>
        </pc:spChg>
      </pc:sldChg>
      <pc:sldChg chg="addSp delSp modSp add mod modNotesTx">
        <pc:chgData name="Tucker Beckett" userId="7c934b8f-834c-478f-9e3d-e69b27b31dd9" providerId="ADAL" clId="{1FDF67FB-4600-4BBD-9B6E-86E062F0D8AA}" dt="2026-04-30T16:14:51.442" v="10307" actId="20577"/>
        <pc:sldMkLst>
          <pc:docMk/>
          <pc:sldMk cId="1250718598" sldId="268"/>
        </pc:sldMkLst>
        <pc:spChg chg="add mod">
          <ac:chgData name="Tucker Beckett" userId="7c934b8f-834c-478f-9e3d-e69b27b31dd9" providerId="ADAL" clId="{1FDF67FB-4600-4BBD-9B6E-86E062F0D8AA}" dt="2026-04-30T16:11:24.808" v="10064" actId="1076"/>
          <ac:spMkLst>
            <pc:docMk/>
            <pc:sldMk cId="1250718598" sldId="268"/>
            <ac:spMk id="4" creationId="{125309EC-AFDC-D258-56A0-D1A1CEB8F453}"/>
          </ac:spMkLst>
        </pc:spChg>
        <pc:spChg chg="add mod">
          <ac:chgData name="Tucker Beckett" userId="7c934b8f-834c-478f-9e3d-e69b27b31dd9" providerId="ADAL" clId="{1FDF67FB-4600-4BBD-9B6E-86E062F0D8AA}" dt="2026-04-30T16:13:19.083" v="10136" actId="1076"/>
          <ac:spMkLst>
            <pc:docMk/>
            <pc:sldMk cId="1250718598" sldId="268"/>
            <ac:spMk id="13" creationId="{1F3FCD2C-D221-BF93-80AA-25C214D27C8D}"/>
          </ac:spMkLst>
        </pc:spChg>
        <pc:picChg chg="add mod ord">
          <ac:chgData name="Tucker Beckett" userId="7c934b8f-834c-478f-9e3d-e69b27b31dd9" providerId="ADAL" clId="{1FDF67FB-4600-4BBD-9B6E-86E062F0D8AA}" dt="2026-04-30T15:07:16.083" v="8399" actId="167"/>
          <ac:picMkLst>
            <pc:docMk/>
            <pc:sldMk cId="1250718598" sldId="268"/>
            <ac:picMk id="9" creationId="{E0CFA7D9-96EF-D878-64FB-1D863DD482FC}"/>
          </ac:picMkLst>
        </pc:picChg>
      </pc:sldChg>
      <pc:sldChg chg="modSp add mod modNotesTx">
        <pc:chgData name="Tucker Beckett" userId="7c934b8f-834c-478f-9e3d-e69b27b31dd9" providerId="ADAL" clId="{1FDF67FB-4600-4BBD-9B6E-86E062F0D8AA}" dt="2026-04-30T19:41:07.426" v="13232" actId="20577"/>
        <pc:sldMkLst>
          <pc:docMk/>
          <pc:sldMk cId="4274480191" sldId="269"/>
        </pc:sldMkLst>
        <pc:spChg chg="mod">
          <ac:chgData name="Tucker Beckett" userId="7c934b8f-834c-478f-9e3d-e69b27b31dd9" providerId="ADAL" clId="{1FDF67FB-4600-4BBD-9B6E-86E062F0D8AA}" dt="2026-04-30T19:40:28.828" v="13137" actId="20577"/>
          <ac:spMkLst>
            <pc:docMk/>
            <pc:sldMk cId="4274480191" sldId="269"/>
            <ac:spMk id="3" creationId="{534F81E2-D4C0-7984-0609-39DA46149DA2}"/>
          </ac:spMkLst>
        </pc:spChg>
      </pc:sldChg>
      <pc:sldChg chg="addSp delSp modSp add mod modNotesTx">
        <pc:chgData name="Tucker Beckett" userId="7c934b8f-834c-478f-9e3d-e69b27b31dd9" providerId="ADAL" clId="{1FDF67FB-4600-4BBD-9B6E-86E062F0D8AA}" dt="2026-04-30T18:38:39.597" v="10832" actId="20577"/>
        <pc:sldMkLst>
          <pc:docMk/>
          <pc:sldMk cId="2027145192" sldId="270"/>
        </pc:sldMkLst>
        <pc:spChg chg="mod">
          <ac:chgData name="Tucker Beckett" userId="7c934b8f-834c-478f-9e3d-e69b27b31dd9" providerId="ADAL" clId="{1FDF67FB-4600-4BBD-9B6E-86E062F0D8AA}" dt="2026-04-30T14:22:42.834" v="5954" actId="1076"/>
          <ac:spMkLst>
            <pc:docMk/>
            <pc:sldMk cId="2027145192" sldId="270"/>
            <ac:spMk id="3" creationId="{5F80BECE-4E5B-568B-5E58-2E3900B790C7}"/>
          </ac:spMkLst>
        </pc:spChg>
        <pc:spChg chg="add mod">
          <ac:chgData name="Tucker Beckett" userId="7c934b8f-834c-478f-9e3d-e69b27b31dd9" providerId="ADAL" clId="{1FDF67FB-4600-4BBD-9B6E-86E062F0D8AA}" dt="2026-04-30T14:21:40.283" v="5913" actId="113"/>
          <ac:spMkLst>
            <pc:docMk/>
            <pc:sldMk cId="2027145192" sldId="270"/>
            <ac:spMk id="7" creationId="{D1087848-1EC0-30F5-59F8-DC4D8AE0C521}"/>
          </ac:spMkLst>
        </pc:spChg>
        <pc:spChg chg="add mod">
          <ac:chgData name="Tucker Beckett" userId="7c934b8f-834c-478f-9e3d-e69b27b31dd9" providerId="ADAL" clId="{1FDF67FB-4600-4BBD-9B6E-86E062F0D8AA}" dt="2026-04-30T14:21:55.022" v="5943" actId="1037"/>
          <ac:spMkLst>
            <pc:docMk/>
            <pc:sldMk cId="2027145192" sldId="270"/>
            <ac:spMk id="8" creationId="{8C237538-9AED-D746-5F18-A6B4CAAD2A97}"/>
          </ac:spMkLst>
        </pc:spChg>
        <pc:spChg chg="add mod">
          <ac:chgData name="Tucker Beckett" userId="7c934b8f-834c-478f-9e3d-e69b27b31dd9" providerId="ADAL" clId="{1FDF67FB-4600-4BBD-9B6E-86E062F0D8AA}" dt="2026-04-30T16:51:16.682" v="10699" actId="20577"/>
          <ac:spMkLst>
            <pc:docMk/>
            <pc:sldMk cId="2027145192" sldId="270"/>
            <ac:spMk id="11" creationId="{5D2500DE-ED27-5712-ECAA-CD433D8AB5E8}"/>
          </ac:spMkLst>
        </pc:spChg>
        <pc:graphicFrameChg chg="add mod modGraphic">
          <ac:chgData name="Tucker Beckett" userId="7c934b8f-834c-478f-9e3d-e69b27b31dd9" providerId="ADAL" clId="{1FDF67FB-4600-4BBD-9B6E-86E062F0D8AA}" dt="2026-04-30T16:50:43.718" v="10693" actId="20577"/>
          <ac:graphicFrameMkLst>
            <pc:docMk/>
            <pc:sldMk cId="2027145192" sldId="270"/>
            <ac:graphicFrameMk id="10" creationId="{1845B7AD-6372-5147-B08F-A425E583B75D}"/>
          </ac:graphicFrameMkLst>
        </pc:graphicFrameChg>
        <pc:graphicFrameChg chg="add mod modGraphic">
          <ac:chgData name="Tucker Beckett" userId="7c934b8f-834c-478f-9e3d-e69b27b31dd9" providerId="ADAL" clId="{1FDF67FB-4600-4BBD-9B6E-86E062F0D8AA}" dt="2026-04-30T16:49:17.651" v="10660" actId="20577"/>
          <ac:graphicFrameMkLst>
            <pc:docMk/>
            <pc:sldMk cId="2027145192" sldId="270"/>
            <ac:graphicFrameMk id="12" creationId="{AA04EA67-4B6B-5482-7F46-5DA302755333}"/>
          </ac:graphicFrameMkLst>
        </pc:graphicFrameChg>
        <pc:picChg chg="mod">
          <ac:chgData name="Tucker Beckett" userId="7c934b8f-834c-478f-9e3d-e69b27b31dd9" providerId="ADAL" clId="{1FDF67FB-4600-4BBD-9B6E-86E062F0D8AA}" dt="2026-04-30T17:55:17.968" v="10796" actId="14100"/>
          <ac:picMkLst>
            <pc:docMk/>
            <pc:sldMk cId="2027145192" sldId="270"/>
            <ac:picMk id="5" creationId="{90E5EEE0-8040-623E-30ED-952B07F4C8F4}"/>
          </ac:picMkLst>
        </pc:picChg>
      </pc:sldChg>
      <pc:sldChg chg="addSp delSp modSp add mod modNotesTx">
        <pc:chgData name="Tucker Beckett" userId="7c934b8f-834c-478f-9e3d-e69b27b31dd9" providerId="ADAL" clId="{1FDF67FB-4600-4BBD-9B6E-86E062F0D8AA}" dt="2026-05-05T14:50:53.187" v="13240" actId="732"/>
        <pc:sldMkLst>
          <pc:docMk/>
          <pc:sldMk cId="3946116797" sldId="271"/>
        </pc:sldMkLst>
        <pc:spChg chg="mod">
          <ac:chgData name="Tucker Beckett" userId="7c934b8f-834c-478f-9e3d-e69b27b31dd9" providerId="ADAL" clId="{1FDF67FB-4600-4BBD-9B6E-86E062F0D8AA}" dt="2026-04-30T16:24:04.533" v="10344" actId="20577"/>
          <ac:spMkLst>
            <pc:docMk/>
            <pc:sldMk cId="3946116797" sldId="271"/>
            <ac:spMk id="3" creationId="{EF1FA8A1-2F9B-17B1-6E4B-0395557CCFF4}"/>
          </ac:spMkLst>
        </pc:spChg>
        <pc:picChg chg="mod modCrop">
          <ac:chgData name="Tucker Beckett" userId="7c934b8f-834c-478f-9e3d-e69b27b31dd9" providerId="ADAL" clId="{1FDF67FB-4600-4BBD-9B6E-86E062F0D8AA}" dt="2026-05-05T14:50:53.187" v="13240" actId="732"/>
          <ac:picMkLst>
            <pc:docMk/>
            <pc:sldMk cId="3946116797" sldId="271"/>
            <ac:picMk id="5" creationId="{21E3AC91-21BE-46CB-682B-CBB0E332A410}"/>
          </ac:picMkLst>
        </pc:picChg>
        <pc:picChg chg="add mod modCrop">
          <ac:chgData name="Tucker Beckett" userId="7c934b8f-834c-478f-9e3d-e69b27b31dd9" providerId="ADAL" clId="{1FDF67FB-4600-4BBD-9B6E-86E062F0D8AA}" dt="2026-04-30T15:54:47.227" v="9430" actId="1076"/>
          <ac:picMkLst>
            <pc:docMk/>
            <pc:sldMk cId="3946116797" sldId="271"/>
            <ac:picMk id="7" creationId="{408BDB76-F85E-BB5A-D96E-55FC65B204DF}"/>
          </ac:picMkLst>
        </pc:picChg>
        <pc:picChg chg="add mod">
          <ac:chgData name="Tucker Beckett" userId="7c934b8f-834c-478f-9e3d-e69b27b31dd9" providerId="ADAL" clId="{1FDF67FB-4600-4BBD-9B6E-86E062F0D8AA}" dt="2026-04-30T15:54:51.289" v="9431" actId="1076"/>
          <ac:picMkLst>
            <pc:docMk/>
            <pc:sldMk cId="3946116797" sldId="271"/>
            <ac:picMk id="9" creationId="{09DD92A2-D9E1-2F67-4A7D-2F232DEF7A6F}"/>
          </ac:picMkLst>
        </pc:picChg>
        <pc:picChg chg="add mod">
          <ac:chgData name="Tucker Beckett" userId="7c934b8f-834c-478f-9e3d-e69b27b31dd9" providerId="ADAL" clId="{1FDF67FB-4600-4BBD-9B6E-86E062F0D8AA}" dt="2026-04-30T16:17:48.811" v="10315" actId="1076"/>
          <ac:picMkLst>
            <pc:docMk/>
            <pc:sldMk cId="3946116797" sldId="271"/>
            <ac:picMk id="11" creationId="{A7CA3DB9-2506-FF91-E7E6-E6B5F3453C34}"/>
          </ac:picMkLst>
        </pc:picChg>
        <pc:picChg chg="add mod">
          <ac:chgData name="Tucker Beckett" userId="7c934b8f-834c-478f-9e3d-e69b27b31dd9" providerId="ADAL" clId="{1FDF67FB-4600-4BBD-9B6E-86E062F0D8AA}" dt="2026-04-30T15:57:45.994" v="9437" actId="14100"/>
          <ac:picMkLst>
            <pc:docMk/>
            <pc:sldMk cId="3946116797" sldId="271"/>
            <ac:picMk id="12" creationId="{699B9DBC-37AC-0FC9-6016-FA37B0DAE0C2}"/>
          </ac:picMkLst>
        </pc:picChg>
        <pc:picChg chg="add mod">
          <ac:chgData name="Tucker Beckett" userId="7c934b8f-834c-478f-9e3d-e69b27b31dd9" providerId="ADAL" clId="{1FDF67FB-4600-4BBD-9B6E-86E062F0D8AA}" dt="2026-04-30T16:23:43.519" v="10324" actId="1076"/>
          <ac:picMkLst>
            <pc:docMk/>
            <pc:sldMk cId="3946116797" sldId="271"/>
            <ac:picMk id="17" creationId="{9C3D2FC1-E0D5-B74D-E92B-B567A74B5FDA}"/>
          </ac:picMkLst>
        </pc:picChg>
      </pc:sldChg>
      <pc:sldChg chg="addSp delSp modSp add mod modNotesTx">
        <pc:chgData name="Tucker Beckett" userId="7c934b8f-834c-478f-9e3d-e69b27b31dd9" providerId="ADAL" clId="{1FDF67FB-4600-4BBD-9B6E-86E062F0D8AA}" dt="2026-04-30T19:06:08.206" v="11249" actId="20577"/>
        <pc:sldMkLst>
          <pc:docMk/>
          <pc:sldMk cId="3073144103" sldId="272"/>
        </pc:sldMkLst>
        <pc:spChg chg="add mod">
          <ac:chgData name="Tucker Beckett" userId="7c934b8f-834c-478f-9e3d-e69b27b31dd9" providerId="ADAL" clId="{1FDF67FB-4600-4BBD-9B6E-86E062F0D8AA}" dt="2026-04-30T17:40:17.780" v="10712" actId="1076"/>
          <ac:spMkLst>
            <pc:docMk/>
            <pc:sldMk cId="3073144103" sldId="272"/>
            <ac:spMk id="16" creationId="{22F9D79B-013E-3E20-69BE-21FE337CF6A5}"/>
          </ac:spMkLst>
        </pc:spChg>
        <pc:spChg chg="add mod">
          <ac:chgData name="Tucker Beckett" userId="7c934b8f-834c-478f-9e3d-e69b27b31dd9" providerId="ADAL" clId="{1FDF67FB-4600-4BBD-9B6E-86E062F0D8AA}" dt="2026-04-30T17:40:17.780" v="10712" actId="1076"/>
          <ac:spMkLst>
            <pc:docMk/>
            <pc:sldMk cId="3073144103" sldId="272"/>
            <ac:spMk id="17" creationId="{E3B01472-EEA2-5CEF-8DF9-164D5D5E048A}"/>
          </ac:spMkLst>
        </pc:spChg>
        <pc:picChg chg="add mod ord">
          <ac:chgData name="Tucker Beckett" userId="7c934b8f-834c-478f-9e3d-e69b27b31dd9" providerId="ADAL" clId="{1FDF67FB-4600-4BBD-9B6E-86E062F0D8AA}" dt="2026-04-30T17:38:58.706" v="10705" actId="167"/>
          <ac:picMkLst>
            <pc:docMk/>
            <pc:sldMk cId="3073144103" sldId="272"/>
            <ac:picMk id="4" creationId="{8AE366DD-85A3-7908-2335-DEAEDF39FA81}"/>
          </ac:picMkLst>
        </pc:picChg>
      </pc:sldChg>
    </pc:docChg>
  </pc:docChgLst>
  <pc:docChgLst>
    <pc:chgData name="Charles Vidich" userId="b2c4b646-dbc0-4f89-ac7c-a69f26d8b89b" providerId="ADAL" clId="{C643ECE7-9903-4481-B422-BBCD2F48C4F4}"/>
    <pc:docChg chg="custSel addSld delSld modSld sldOrd">
      <pc:chgData name="Charles Vidich" userId="b2c4b646-dbc0-4f89-ac7c-a69f26d8b89b" providerId="ADAL" clId="{C643ECE7-9903-4481-B422-BBCD2F48C4F4}" dt="2026-05-01T17:20:11.925" v="535" actId="20577"/>
      <pc:docMkLst>
        <pc:docMk/>
      </pc:docMkLst>
      <pc:sldChg chg="modNotes">
        <pc:chgData name="Charles Vidich" userId="b2c4b646-dbc0-4f89-ac7c-a69f26d8b89b" providerId="ADAL" clId="{C643ECE7-9903-4481-B422-BBCD2F48C4F4}" dt="2026-05-01T17:05:31.638" v="105" actId="6549"/>
        <pc:sldMkLst>
          <pc:docMk/>
          <pc:sldMk cId="3297978858" sldId="261"/>
        </pc:sldMkLst>
      </pc:sldChg>
      <pc:sldChg chg="modNotes">
        <pc:chgData name="Charles Vidich" userId="b2c4b646-dbc0-4f89-ac7c-a69f26d8b89b" providerId="ADAL" clId="{C643ECE7-9903-4481-B422-BBCD2F48C4F4}" dt="2026-05-01T17:07:49.845" v="116" actId="6549"/>
        <pc:sldMkLst>
          <pc:docMk/>
          <pc:sldMk cId="4262035564" sldId="262"/>
        </pc:sldMkLst>
      </pc:sldChg>
      <pc:sldChg chg="modNotes">
        <pc:chgData name="Charles Vidich" userId="b2c4b646-dbc0-4f89-ac7c-a69f26d8b89b" providerId="ADAL" clId="{C643ECE7-9903-4481-B422-BBCD2F48C4F4}" dt="2026-05-01T17:17:35.454" v="403" actId="6549"/>
        <pc:sldMkLst>
          <pc:docMk/>
          <pc:sldMk cId="577878841" sldId="265"/>
        </pc:sldMkLst>
      </pc:sldChg>
      <pc:sldChg chg="modNotes">
        <pc:chgData name="Charles Vidich" userId="b2c4b646-dbc0-4f89-ac7c-a69f26d8b89b" providerId="ADAL" clId="{C643ECE7-9903-4481-B422-BBCD2F48C4F4}" dt="2026-05-01T17:08:35.983" v="190" actId="20577"/>
        <pc:sldMkLst>
          <pc:docMk/>
          <pc:sldMk cId="2027145192" sldId="270"/>
        </pc:sldMkLst>
      </pc:sldChg>
      <pc:sldChg chg="add ord modNotes">
        <pc:chgData name="Charles Vidich" userId="b2c4b646-dbc0-4f89-ac7c-a69f26d8b89b" providerId="ADAL" clId="{C643ECE7-9903-4481-B422-BBCD2F48C4F4}" dt="2026-05-01T17:20:11.925" v="535" actId="20577"/>
        <pc:sldMkLst>
          <pc:docMk/>
          <pc:sldMk cId="342546496" sldId="274"/>
        </pc:sldMkLst>
      </pc:sldChg>
      <pc:sldChg chg="add modNotes">
        <pc:chgData name="Charles Vidich" userId="b2c4b646-dbc0-4f89-ac7c-a69f26d8b89b" providerId="ADAL" clId="{C643ECE7-9903-4481-B422-BBCD2F48C4F4}" dt="2026-05-01T17:06:28.883" v="112" actId="6549"/>
        <pc:sldMkLst>
          <pc:docMk/>
          <pc:sldMk cId="174335858" sldId="275"/>
        </pc:sldMkLst>
      </pc:sldChg>
      <pc:sldChg chg="add modNotes">
        <pc:chgData name="Charles Vidich" userId="b2c4b646-dbc0-4f89-ac7c-a69f26d8b89b" providerId="ADAL" clId="{C643ECE7-9903-4481-B422-BBCD2F48C4F4}" dt="2026-05-01T17:10:50.403" v="259" actId="20577"/>
        <pc:sldMkLst>
          <pc:docMk/>
          <pc:sldMk cId="2671951995" sldId="277"/>
        </pc:sldMkLst>
      </pc:sldChg>
      <pc:sldChg chg="add modNotes">
        <pc:chgData name="Charles Vidich" userId="b2c4b646-dbc0-4f89-ac7c-a69f26d8b89b" providerId="ADAL" clId="{C643ECE7-9903-4481-B422-BBCD2F48C4F4}" dt="2026-05-01T17:13:14.677" v="311" actId="20577"/>
        <pc:sldMkLst>
          <pc:docMk/>
          <pc:sldMk cId="475527672" sldId="278"/>
        </pc:sldMkLst>
      </pc:sldChg>
      <pc:sldChg chg="add">
        <pc:chgData name="Charles Vidich" userId="b2c4b646-dbc0-4f89-ac7c-a69f26d8b89b" providerId="ADAL" clId="{C643ECE7-9903-4481-B422-BBCD2F48C4F4}" dt="2026-05-01T02:09:57.279" v="5"/>
        <pc:sldMkLst>
          <pc:docMk/>
          <pc:sldMk cId="95718796" sldId="284"/>
        </pc:sldMkLst>
      </pc:sldChg>
    </pc:docChg>
  </pc:docChgLst>
  <pc:docChgLst>
    <pc:chgData name="Tucker Beckett" userId="7c934b8f-834c-478f-9e3d-e69b27b31dd9" providerId="ADAL" clId="{912DD1C7-CE42-4082-82EA-6863CBE5EDF2}"/>
    <pc:docChg chg="custSel addSld delSld modSld">
      <pc:chgData name="Tucker Beckett" userId="7c934b8f-834c-478f-9e3d-e69b27b31dd9" providerId="ADAL" clId="{912DD1C7-CE42-4082-82EA-6863CBE5EDF2}" dt="2026-05-04T21:22:17.866" v="627" actId="20577"/>
      <pc:docMkLst>
        <pc:docMk/>
      </pc:docMkLst>
      <pc:sldChg chg="modNotesTx">
        <pc:chgData name="Tucker Beckett" userId="7c934b8f-834c-478f-9e3d-e69b27b31dd9" providerId="ADAL" clId="{912DD1C7-CE42-4082-82EA-6863CBE5EDF2}" dt="2026-05-04T21:22:17.866" v="627" actId="20577"/>
        <pc:sldMkLst>
          <pc:docMk/>
          <pc:sldMk cId="1080209992" sldId="256"/>
        </pc:sldMkLst>
      </pc:sldChg>
      <pc:sldChg chg="modSp mod">
        <pc:chgData name="Tucker Beckett" userId="7c934b8f-834c-478f-9e3d-e69b27b31dd9" providerId="ADAL" clId="{912DD1C7-CE42-4082-82EA-6863CBE5EDF2}" dt="2026-05-01T17:26:34.588" v="351" actId="20577"/>
        <pc:sldMkLst>
          <pc:docMk/>
          <pc:sldMk cId="1477599700" sldId="257"/>
        </pc:sldMkLst>
        <pc:spChg chg="mod">
          <ac:chgData name="Tucker Beckett" userId="7c934b8f-834c-478f-9e3d-e69b27b31dd9" providerId="ADAL" clId="{912DD1C7-CE42-4082-82EA-6863CBE5EDF2}" dt="2026-05-01T17:26:34.588" v="351" actId="20577"/>
          <ac:spMkLst>
            <pc:docMk/>
            <pc:sldMk cId="1477599700" sldId="257"/>
            <ac:spMk id="3" creationId="{4E6CD38C-94A1-C862-0ECB-3A73BE65763B}"/>
          </ac:spMkLst>
        </pc:spChg>
      </pc:sldChg>
      <pc:sldChg chg="modSp mod">
        <pc:chgData name="Tucker Beckett" userId="7c934b8f-834c-478f-9e3d-e69b27b31dd9" providerId="ADAL" clId="{912DD1C7-CE42-4082-82EA-6863CBE5EDF2}" dt="2026-05-01T17:18:37.338" v="209" actId="1035"/>
        <pc:sldMkLst>
          <pc:docMk/>
          <pc:sldMk cId="577878841" sldId="265"/>
        </pc:sldMkLst>
        <pc:spChg chg="mod">
          <ac:chgData name="Tucker Beckett" userId="7c934b8f-834c-478f-9e3d-e69b27b31dd9" providerId="ADAL" clId="{912DD1C7-CE42-4082-82EA-6863CBE5EDF2}" dt="2026-05-01T17:18:37.338" v="209" actId="1035"/>
          <ac:spMkLst>
            <pc:docMk/>
            <pc:sldMk cId="577878841" sldId="265"/>
            <ac:spMk id="2" creationId="{27ACCD30-0C43-8AAC-06AE-63CC2DB3F365}"/>
          </ac:spMkLst>
        </pc:spChg>
        <pc:spChg chg="mod">
          <ac:chgData name="Tucker Beckett" userId="7c934b8f-834c-478f-9e3d-e69b27b31dd9" providerId="ADAL" clId="{912DD1C7-CE42-4082-82EA-6863CBE5EDF2}" dt="2026-05-01T17:18:37.338" v="209" actId="1035"/>
          <ac:spMkLst>
            <pc:docMk/>
            <pc:sldMk cId="577878841" sldId="265"/>
            <ac:spMk id="6" creationId="{6885F938-0EED-67E6-0BEC-B17CA7441486}"/>
          </ac:spMkLst>
        </pc:spChg>
      </pc:sldChg>
      <pc:sldChg chg="addSp delSp modSp mod">
        <pc:chgData name="Tucker Beckett" userId="7c934b8f-834c-478f-9e3d-e69b27b31dd9" providerId="ADAL" clId="{912DD1C7-CE42-4082-82EA-6863CBE5EDF2}" dt="2026-05-01T17:18:47.898" v="229" actId="1035"/>
        <pc:sldMkLst>
          <pc:docMk/>
          <pc:sldMk cId="342546496" sldId="274"/>
        </pc:sldMkLst>
        <pc:spChg chg="add mod">
          <ac:chgData name="Tucker Beckett" userId="7c934b8f-834c-478f-9e3d-e69b27b31dd9" providerId="ADAL" clId="{912DD1C7-CE42-4082-82EA-6863CBE5EDF2}" dt="2026-05-01T17:18:47.898" v="229" actId="1035"/>
          <ac:spMkLst>
            <pc:docMk/>
            <pc:sldMk cId="342546496" sldId="274"/>
            <ac:spMk id="7" creationId="{A5245DF5-53C8-7FA5-8979-3E7939C704DC}"/>
          </ac:spMkLst>
        </pc:spChg>
        <pc:spChg chg="add mod">
          <ac:chgData name="Tucker Beckett" userId="7c934b8f-834c-478f-9e3d-e69b27b31dd9" providerId="ADAL" clId="{912DD1C7-CE42-4082-82EA-6863CBE5EDF2}" dt="2026-05-01T17:18:47.898" v="229" actId="1035"/>
          <ac:spMkLst>
            <pc:docMk/>
            <pc:sldMk cId="342546496" sldId="274"/>
            <ac:spMk id="8" creationId="{D57EB4D0-4CBC-EA3A-AD3A-A9F4F35717B9}"/>
          </ac:spMkLst>
        </pc:spChg>
        <pc:graphicFrameChg chg="modGraphic">
          <ac:chgData name="Tucker Beckett" userId="7c934b8f-834c-478f-9e3d-e69b27b31dd9" providerId="ADAL" clId="{912DD1C7-CE42-4082-82EA-6863CBE5EDF2}" dt="2026-05-01T15:11:00.231" v="5" actId="20577"/>
          <ac:graphicFrameMkLst>
            <pc:docMk/>
            <pc:sldMk cId="342546496" sldId="274"/>
            <ac:graphicFrameMk id="4" creationId="{C6EEC60B-08CE-91FA-9088-0599D358F7AD}"/>
          </ac:graphicFrameMkLst>
        </pc:graphicFrameChg>
        <pc:picChg chg="add mod">
          <ac:chgData name="Tucker Beckett" userId="7c934b8f-834c-478f-9e3d-e69b27b31dd9" providerId="ADAL" clId="{912DD1C7-CE42-4082-82EA-6863CBE5EDF2}" dt="2026-05-01T17:17:58.885" v="121"/>
          <ac:picMkLst>
            <pc:docMk/>
            <pc:sldMk cId="342546496" sldId="274"/>
            <ac:picMk id="6" creationId="{AF6B4A69-F3DD-77CA-49ED-E378757FB921}"/>
          </ac:picMkLst>
        </pc:picChg>
      </pc:sldChg>
      <pc:sldChg chg="addSp modSp">
        <pc:chgData name="Tucker Beckett" userId="7c934b8f-834c-478f-9e3d-e69b27b31dd9" providerId="ADAL" clId="{912DD1C7-CE42-4082-82EA-6863CBE5EDF2}" dt="2026-05-01T17:19:26.645" v="232"/>
        <pc:sldMkLst>
          <pc:docMk/>
          <pc:sldMk cId="174335858" sldId="275"/>
        </pc:sldMkLst>
        <pc:spChg chg="add mod">
          <ac:chgData name="Tucker Beckett" userId="7c934b8f-834c-478f-9e3d-e69b27b31dd9" providerId="ADAL" clId="{912DD1C7-CE42-4082-82EA-6863CBE5EDF2}" dt="2026-05-01T17:19:26.645" v="232"/>
          <ac:spMkLst>
            <pc:docMk/>
            <pc:sldMk cId="174335858" sldId="275"/>
            <ac:spMk id="10" creationId="{0407CF5B-1249-8EBF-7A70-38B89866229D}"/>
          </ac:spMkLst>
        </pc:spChg>
        <pc:spChg chg="add mod">
          <ac:chgData name="Tucker Beckett" userId="7c934b8f-834c-478f-9e3d-e69b27b31dd9" providerId="ADAL" clId="{912DD1C7-CE42-4082-82EA-6863CBE5EDF2}" dt="2026-05-01T17:19:26.645" v="232"/>
          <ac:spMkLst>
            <pc:docMk/>
            <pc:sldMk cId="174335858" sldId="275"/>
            <ac:spMk id="11" creationId="{AB2B29B7-8087-0E19-F619-4B072BAF32B1}"/>
          </ac:spMkLst>
        </pc:spChg>
        <pc:picChg chg="add mod">
          <ac:chgData name="Tucker Beckett" userId="7c934b8f-834c-478f-9e3d-e69b27b31dd9" providerId="ADAL" clId="{912DD1C7-CE42-4082-82EA-6863CBE5EDF2}" dt="2026-05-01T17:19:26.645" v="232"/>
          <ac:picMkLst>
            <pc:docMk/>
            <pc:sldMk cId="174335858" sldId="275"/>
            <ac:picMk id="9" creationId="{FF62C935-1705-3C73-2ACF-95A12863F75D}"/>
          </ac:picMkLst>
        </pc:picChg>
      </pc:sldChg>
      <pc:sldChg chg="add">
        <pc:chgData name="Tucker Beckett" userId="7c934b8f-834c-478f-9e3d-e69b27b31dd9" providerId="ADAL" clId="{912DD1C7-CE42-4082-82EA-6863CBE5EDF2}" dt="2026-05-01T15:22:28.028" v="7"/>
        <pc:sldMkLst>
          <pc:docMk/>
          <pc:sldMk cId="3136322115" sldId="276"/>
        </pc:sldMkLst>
      </pc:sldChg>
      <pc:sldChg chg="addSp modSp mod">
        <pc:chgData name="Tucker Beckett" userId="7c934b8f-834c-478f-9e3d-e69b27b31dd9" providerId="ADAL" clId="{912DD1C7-CE42-4082-82EA-6863CBE5EDF2}" dt="2026-05-01T17:29:29.536" v="485" actId="1035"/>
        <pc:sldMkLst>
          <pc:docMk/>
          <pc:sldMk cId="2671951995" sldId="277"/>
        </pc:sldMkLst>
        <pc:spChg chg="add mod">
          <ac:chgData name="Tucker Beckett" userId="7c934b8f-834c-478f-9e3d-e69b27b31dd9" providerId="ADAL" clId="{912DD1C7-CE42-4082-82EA-6863CBE5EDF2}" dt="2026-05-01T17:29:29.536" v="485" actId="1035"/>
          <ac:spMkLst>
            <pc:docMk/>
            <pc:sldMk cId="2671951995" sldId="277"/>
            <ac:spMk id="5" creationId="{C625066F-4893-3ED5-EBED-F9FA0A393148}"/>
          </ac:spMkLst>
        </pc:spChg>
        <pc:spChg chg="add mod">
          <ac:chgData name="Tucker Beckett" userId="7c934b8f-834c-478f-9e3d-e69b27b31dd9" providerId="ADAL" clId="{912DD1C7-CE42-4082-82EA-6863CBE5EDF2}" dt="2026-05-01T17:29:29.536" v="485" actId="1035"/>
          <ac:spMkLst>
            <pc:docMk/>
            <pc:sldMk cId="2671951995" sldId="277"/>
            <ac:spMk id="6" creationId="{5D5204FD-DE92-140E-2FE5-D702DE95D365}"/>
          </ac:spMkLst>
        </pc:spChg>
        <pc:graphicFrameChg chg="mod">
          <ac:chgData name="Tucker Beckett" userId="7c934b8f-834c-478f-9e3d-e69b27b31dd9" providerId="ADAL" clId="{912DD1C7-CE42-4082-82EA-6863CBE5EDF2}" dt="2026-05-01T17:27:13.375" v="353" actId="1076"/>
          <ac:graphicFrameMkLst>
            <pc:docMk/>
            <pc:sldMk cId="2671951995" sldId="277"/>
            <ac:graphicFrameMk id="2" creationId="{39657B6D-0592-B7DC-FC71-CCFAA180F392}"/>
          </ac:graphicFrameMkLst>
        </pc:graphicFrameChg>
        <pc:picChg chg="add mod">
          <ac:chgData name="Tucker Beckett" userId="7c934b8f-834c-478f-9e3d-e69b27b31dd9" providerId="ADAL" clId="{912DD1C7-CE42-4082-82EA-6863CBE5EDF2}" dt="2026-05-01T17:29:21.476" v="475" actId="1035"/>
          <ac:picMkLst>
            <pc:docMk/>
            <pc:sldMk cId="2671951995" sldId="277"/>
            <ac:picMk id="4" creationId="{9995C920-1C75-CCE2-D766-CA4A8FB8D33F}"/>
          </ac:picMkLst>
        </pc:picChg>
      </pc:sldChg>
      <pc:sldChg chg="addSp modSp mod">
        <pc:chgData name="Tucker Beckett" userId="7c934b8f-834c-478f-9e3d-e69b27b31dd9" providerId="ADAL" clId="{912DD1C7-CE42-4082-82EA-6863CBE5EDF2}" dt="2026-05-01T17:28:11.788" v="467" actId="20577"/>
        <pc:sldMkLst>
          <pc:docMk/>
          <pc:sldMk cId="475527672" sldId="278"/>
        </pc:sldMkLst>
        <pc:spChg chg="add mod">
          <ac:chgData name="Tucker Beckett" userId="7c934b8f-834c-478f-9e3d-e69b27b31dd9" providerId="ADAL" clId="{912DD1C7-CE42-4082-82EA-6863CBE5EDF2}" dt="2026-05-01T17:27:53.707" v="412"/>
          <ac:spMkLst>
            <pc:docMk/>
            <pc:sldMk cId="475527672" sldId="278"/>
            <ac:spMk id="5" creationId="{38F56519-E089-7C48-D4D7-D7B5145EEBF7}"/>
          </ac:spMkLst>
        </pc:spChg>
        <pc:spChg chg="add mod">
          <ac:chgData name="Tucker Beckett" userId="7c934b8f-834c-478f-9e3d-e69b27b31dd9" providerId="ADAL" clId="{912DD1C7-CE42-4082-82EA-6863CBE5EDF2}" dt="2026-05-01T17:28:11.788" v="467" actId="20577"/>
          <ac:spMkLst>
            <pc:docMk/>
            <pc:sldMk cId="475527672" sldId="278"/>
            <ac:spMk id="6" creationId="{4A9F2CE2-9EE9-5A70-1E30-88326235BEC0}"/>
          </ac:spMkLst>
        </pc:spChg>
        <pc:graphicFrameChg chg="mod">
          <ac:chgData name="Tucker Beckett" userId="7c934b8f-834c-478f-9e3d-e69b27b31dd9" providerId="ADAL" clId="{912DD1C7-CE42-4082-82EA-6863CBE5EDF2}" dt="2026-05-01T17:27:58.009" v="413" actId="1076"/>
          <ac:graphicFrameMkLst>
            <pc:docMk/>
            <pc:sldMk cId="475527672" sldId="278"/>
            <ac:graphicFrameMk id="2" creationId="{A2D861C5-CC99-BAA8-8142-1C29850F1761}"/>
          </ac:graphicFrameMkLst>
        </pc:graphicFrameChg>
        <pc:picChg chg="add mod">
          <ac:chgData name="Tucker Beckett" userId="7c934b8f-834c-478f-9e3d-e69b27b31dd9" providerId="ADAL" clId="{912DD1C7-CE42-4082-82EA-6863CBE5EDF2}" dt="2026-05-01T17:27:53.707" v="412"/>
          <ac:picMkLst>
            <pc:docMk/>
            <pc:sldMk cId="475527672" sldId="278"/>
            <ac:picMk id="4" creationId="{1ECB36C8-2146-1163-35C7-2F10EBD82D5F}"/>
          </ac:picMkLst>
        </pc:picChg>
      </pc:sldChg>
      <pc:sldChg chg="addSp modSp mod">
        <pc:chgData name="Tucker Beckett" userId="7c934b8f-834c-478f-9e3d-e69b27b31dd9" providerId="ADAL" clId="{912DD1C7-CE42-4082-82EA-6863CBE5EDF2}" dt="2026-05-01T17:03:17.995" v="118" actId="113"/>
        <pc:sldMkLst>
          <pc:docMk/>
          <pc:sldMk cId="95718796" sldId="284"/>
        </pc:sldMkLst>
        <pc:spChg chg="mod">
          <ac:chgData name="Tucker Beckett" userId="7c934b8f-834c-478f-9e3d-e69b27b31dd9" providerId="ADAL" clId="{912DD1C7-CE42-4082-82EA-6863CBE5EDF2}" dt="2026-05-01T17:03:17.995" v="118" actId="113"/>
          <ac:spMkLst>
            <pc:docMk/>
            <pc:sldMk cId="95718796" sldId="284"/>
            <ac:spMk id="3" creationId="{3CBA2FAC-1674-B2A4-9D1D-66F2D0BEADD5}"/>
          </ac:spMkLst>
        </pc:spChg>
        <pc:spChg chg="add mod">
          <ac:chgData name="Tucker Beckett" userId="7c934b8f-834c-478f-9e3d-e69b27b31dd9" providerId="ADAL" clId="{912DD1C7-CE42-4082-82EA-6863CBE5EDF2}" dt="2026-05-01T17:02:56.479" v="105"/>
          <ac:spMkLst>
            <pc:docMk/>
            <pc:sldMk cId="95718796" sldId="284"/>
            <ac:spMk id="4" creationId="{9A7B70ED-CFC3-4B6C-80DA-F642D4F9B6FB}"/>
          </ac:spMkLst>
        </pc:spChg>
        <pc:spChg chg="add mod">
          <ac:chgData name="Tucker Beckett" userId="7c934b8f-834c-478f-9e3d-e69b27b31dd9" providerId="ADAL" clId="{912DD1C7-CE42-4082-82EA-6863CBE5EDF2}" dt="2026-05-01T17:03:04.465" v="115" actId="20577"/>
          <ac:spMkLst>
            <pc:docMk/>
            <pc:sldMk cId="95718796" sldId="284"/>
            <ac:spMk id="5" creationId="{BDEE9C7E-FB5A-43D8-5A3E-DBFA2DA0C42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9F3BD3-6BFF-4F32-84C5-EFA0C193EDFF}" type="datetimeFigureOut">
              <a:rPr lang="en-US" smtClean="0"/>
              <a:t>5/5/2026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19FAEF-5328-4338-8EBC-AC9CE41A7047}" type="slidenum">
              <a:rPr lang="en-US" smtClean="0"/>
              <a:t>‹#›</a:t>
            </a:fld>
            <a:endParaRPr lang="en-US"/>
          </a:p>
        </p:txBody>
      </p:sp>
    </p:spTree>
    <p:extLst>
      <p:ext uri="{BB962C8B-B14F-4D97-AF65-F5344CB8AC3E}">
        <p14:creationId xmlns:p14="http://schemas.microsoft.com/office/powerpoint/2010/main" val="37254405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over the insights from latest </a:t>
            </a:r>
            <a:r>
              <a:rPr lang="en-US" dirty="0" err="1"/>
              <a:t>WestCOG</a:t>
            </a:r>
            <a:r>
              <a:rPr lang="en-US" dirty="0"/>
              <a:t> Report, which focuses on the economic role of land and how it has become detached from traditional zoning categories, particularly in regard to productive industry.</a:t>
            </a:r>
          </a:p>
          <a:p>
            <a:endParaRPr lang="en-US" dirty="0"/>
          </a:p>
          <a:p>
            <a:r>
              <a:rPr lang="en-US" dirty="0"/>
              <a:t>Presentation intended to meet continuing education requirements as an </a:t>
            </a:r>
            <a:r>
              <a:rPr lang="en-US"/>
              <a:t>LU commissioner.</a:t>
            </a:r>
          </a:p>
        </p:txBody>
      </p:sp>
      <p:sp>
        <p:nvSpPr>
          <p:cNvPr id="4" name="Slide Number Placeholder 3"/>
          <p:cNvSpPr>
            <a:spLocks noGrp="1"/>
          </p:cNvSpPr>
          <p:nvPr>
            <p:ph type="sldNum" sz="quarter" idx="5"/>
          </p:nvPr>
        </p:nvSpPr>
        <p:spPr/>
        <p:txBody>
          <a:bodyPr/>
          <a:lstStyle/>
          <a:p>
            <a:fld id="{FE19FAEF-5328-4338-8EBC-AC9CE41A7047}" type="slidenum">
              <a:rPr lang="en-US" smtClean="0"/>
              <a:t>1</a:t>
            </a:fld>
            <a:endParaRPr lang="en-US"/>
          </a:p>
        </p:txBody>
      </p:sp>
    </p:spTree>
    <p:extLst>
      <p:ext uri="{BB962C8B-B14F-4D97-AF65-F5344CB8AC3E}">
        <p14:creationId xmlns:p14="http://schemas.microsoft.com/office/powerpoint/2010/main" val="1145763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what has this misclassification led to? Why does it matter?</a:t>
            </a:r>
          </a:p>
          <a:p>
            <a:endParaRPr lang="en-US"/>
          </a:p>
          <a:p>
            <a:r>
              <a:rPr lang="en-US"/>
              <a:t>Productive industrial and service-industrial activity has largely become hidden on zoning maps, with commercial zones becoming ‘catch-all’ areas for uses that didn’t fit neatly anywhere else. Industrial zones reserved for a few large-scale industries that don’t resemble anything else.</a:t>
            </a:r>
          </a:p>
          <a:p>
            <a:endParaRPr lang="en-US"/>
          </a:p>
          <a:p>
            <a:r>
              <a:rPr lang="en-US"/>
              <a:t>This all has several consequences for planning. Transportation planning is distorted as trip generation assumptions become misaligned with reality, productive industrial/service-industrial land is open to incremental erosion as commercial districts are viewed as more appropriate for conversion to other uses - as seen with recent housing legislation.</a:t>
            </a:r>
          </a:p>
          <a:p>
            <a:endParaRPr lang="en-US"/>
          </a:p>
          <a:p>
            <a:r>
              <a:rPr lang="en-US"/>
              <a:t>It’s important to note here that none of this is intentional – this is the result of zoning systems that haven’t caught up with a changing economic reality. The response shouldn’t be a return to older models of industrial zoning or privileging production over community needs like housing. Intentional alignment is needed.</a:t>
            </a:r>
          </a:p>
        </p:txBody>
      </p:sp>
      <p:sp>
        <p:nvSpPr>
          <p:cNvPr id="4" name="Slide Number Placeholder 3"/>
          <p:cNvSpPr>
            <a:spLocks noGrp="1"/>
          </p:cNvSpPr>
          <p:nvPr>
            <p:ph type="sldNum" sz="quarter" idx="5"/>
          </p:nvPr>
        </p:nvSpPr>
        <p:spPr/>
        <p:txBody>
          <a:bodyPr/>
          <a:lstStyle/>
          <a:p>
            <a:fld id="{FE19FAEF-5328-4338-8EBC-AC9CE41A7047}" type="slidenum">
              <a:rPr lang="en-US" smtClean="0"/>
              <a:t>10</a:t>
            </a:fld>
            <a:endParaRPr lang="en-US"/>
          </a:p>
        </p:txBody>
      </p:sp>
    </p:spTree>
    <p:extLst>
      <p:ext uri="{BB962C8B-B14F-4D97-AF65-F5344CB8AC3E}">
        <p14:creationId xmlns:p14="http://schemas.microsoft.com/office/powerpoint/2010/main" val="4214692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A0686-A25A-7862-2AC7-4E7AB91EEE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EA9722-0104-0094-79A1-59D1EF6DDF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A3F8A5-6790-3E34-7277-7AE8F0FEDDCE}"/>
              </a:ext>
            </a:extLst>
          </p:cNvPr>
          <p:cNvSpPr>
            <a:spLocks noGrp="1"/>
          </p:cNvSpPr>
          <p:nvPr>
            <p:ph type="body" idx="1"/>
          </p:nvPr>
        </p:nvSpPr>
        <p:spPr/>
        <p:txBody>
          <a:bodyPr/>
          <a:lstStyle/>
          <a:p>
            <a:r>
              <a:rPr lang="en-US"/>
              <a:t>For context on relative traffic impacts, we can compare trip generation rates for some typical uses in different categories. Though there is a wide range across each category, Industrial uses tend to generate much fewer trips. We’ll return to these figures in a bit.</a:t>
            </a:r>
          </a:p>
          <a:p>
            <a:endParaRPr lang="en-US"/>
          </a:p>
          <a:p>
            <a:r>
              <a:rPr lang="en-US"/>
              <a:t>Now I turn it over to my colleague Tucker to cover the next section.</a:t>
            </a:r>
          </a:p>
        </p:txBody>
      </p:sp>
      <p:sp>
        <p:nvSpPr>
          <p:cNvPr id="4" name="Slide Number Placeholder 3">
            <a:extLst>
              <a:ext uri="{FF2B5EF4-FFF2-40B4-BE49-F238E27FC236}">
                <a16:creationId xmlns:a16="http://schemas.microsoft.com/office/drawing/2014/main" id="{F3A9E459-F67C-1237-6827-1FE43D8708AC}"/>
              </a:ext>
            </a:extLst>
          </p:cNvPr>
          <p:cNvSpPr>
            <a:spLocks noGrp="1"/>
          </p:cNvSpPr>
          <p:nvPr>
            <p:ph type="sldNum" sz="quarter" idx="5"/>
          </p:nvPr>
        </p:nvSpPr>
        <p:spPr/>
        <p:txBody>
          <a:bodyPr/>
          <a:lstStyle/>
          <a:p>
            <a:fld id="{FE19FAEF-5328-4338-8EBC-AC9CE41A7047}" type="slidenum">
              <a:rPr lang="en-US" smtClean="0"/>
              <a:t>11</a:t>
            </a:fld>
            <a:endParaRPr lang="en-US"/>
          </a:p>
        </p:txBody>
      </p:sp>
    </p:spTree>
    <p:extLst>
      <p:ext uri="{BB962C8B-B14F-4D97-AF65-F5344CB8AC3E}">
        <p14:creationId xmlns:p14="http://schemas.microsoft.com/office/powerpoint/2010/main" val="37153774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Part of this alignment is recognizing the specific economic role of industrial land within a region. In many areas, industrially zoned land provides the backbone of production, maintenance, repair, and skilled trade services that support all other commercial and residential activity. It is also a solid employment base, maintaining a core body of well-paying, often unionized jobs. These uses are more closely linked to physical space than more interchangeable commercial uses - they can require things like access to transportation networks, power and water infrastructure, proximity to suppliers, or specific labor pools. They also often require large contiguous parcels.</a:t>
            </a:r>
          </a:p>
          <a:p>
            <a:endParaRPr lang="en-US"/>
          </a:p>
          <a:p>
            <a:r>
              <a:rPr lang="en-US"/>
              <a:t>Because of all this, they are very difficult to recover if the land is converted to other uses – and misclassification obscures where this may be occurring.</a:t>
            </a:r>
          </a:p>
        </p:txBody>
      </p:sp>
      <p:sp>
        <p:nvSpPr>
          <p:cNvPr id="4" name="Slide Number Placeholder 3"/>
          <p:cNvSpPr>
            <a:spLocks noGrp="1"/>
          </p:cNvSpPr>
          <p:nvPr>
            <p:ph type="sldNum" sz="quarter" idx="5"/>
          </p:nvPr>
        </p:nvSpPr>
        <p:spPr/>
        <p:txBody>
          <a:bodyPr/>
          <a:lstStyle/>
          <a:p>
            <a:fld id="{FE19FAEF-5328-4338-8EBC-AC9CE41A7047}" type="slidenum">
              <a:rPr lang="en-US" smtClean="0"/>
              <a:t>12</a:t>
            </a:fld>
            <a:endParaRPr lang="en-US"/>
          </a:p>
        </p:txBody>
      </p:sp>
    </p:spTree>
    <p:extLst>
      <p:ext uri="{BB962C8B-B14F-4D97-AF65-F5344CB8AC3E}">
        <p14:creationId xmlns:p14="http://schemas.microsoft.com/office/powerpoint/2010/main" val="2349748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95CAF-DD34-D8AE-94B6-377C302535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C53E0-CBED-D3FB-AECF-98D4B9CE15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A446E-C9BE-CC0E-45B5-EAEEBCF1A656}"/>
              </a:ext>
            </a:extLst>
          </p:cNvPr>
          <p:cNvSpPr>
            <a:spLocks noGrp="1"/>
          </p:cNvSpPr>
          <p:nvPr>
            <p:ph type="body" idx="1"/>
          </p:nvPr>
        </p:nvSpPr>
        <p:spPr/>
        <p:txBody>
          <a:bodyPr/>
          <a:lstStyle/>
          <a:p>
            <a:r>
              <a:rPr lang="en-US"/>
              <a:t>One way to approach this is through dedicated service-industrial zoning. Service-Industrial encompasses a wide range of uses that fall between traditional industrial and commercial categories but share some key similarities.</a:t>
            </a:r>
          </a:p>
          <a:p>
            <a:r>
              <a:rPr lang="en-US"/>
              <a:t>They are vertically integrated – meaning that multiple stages of production or sale occur on-site. Where retail activity is involved, it is limited in scope and secondary to production. They also have small footprints, both in terms of physical space and environmental impact.</a:t>
            </a:r>
          </a:p>
          <a:p>
            <a:endParaRPr lang="en-US"/>
          </a:p>
          <a:p>
            <a:r>
              <a:rPr lang="en-US"/>
              <a:t>Some examples of service-industrial uses are:</a:t>
            </a:r>
          </a:p>
        </p:txBody>
      </p:sp>
      <p:sp>
        <p:nvSpPr>
          <p:cNvPr id="4" name="Slide Number Placeholder 3">
            <a:extLst>
              <a:ext uri="{FF2B5EF4-FFF2-40B4-BE49-F238E27FC236}">
                <a16:creationId xmlns:a16="http://schemas.microsoft.com/office/drawing/2014/main" id="{C15DD36F-DF34-32BE-ECAD-88DC4280AF5D}"/>
              </a:ext>
            </a:extLst>
          </p:cNvPr>
          <p:cNvSpPr>
            <a:spLocks noGrp="1"/>
          </p:cNvSpPr>
          <p:nvPr>
            <p:ph type="sldNum" sz="quarter" idx="5"/>
          </p:nvPr>
        </p:nvSpPr>
        <p:spPr/>
        <p:txBody>
          <a:bodyPr/>
          <a:lstStyle/>
          <a:p>
            <a:fld id="{FE19FAEF-5328-4338-8EBC-AC9CE41A7047}" type="slidenum">
              <a:rPr lang="en-US" smtClean="0"/>
              <a:t>13</a:t>
            </a:fld>
            <a:endParaRPr lang="en-US"/>
          </a:p>
        </p:txBody>
      </p:sp>
    </p:spTree>
    <p:extLst>
      <p:ext uri="{BB962C8B-B14F-4D97-AF65-F5344CB8AC3E}">
        <p14:creationId xmlns:p14="http://schemas.microsoft.com/office/powerpoint/2010/main" val="54742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While Middletown Connecticut is the first and only municipality to adopt the concept of a service industrial zone. It represents the merger of commercial and manufacturing sectors with a focus on businesses that provide services to the public and also generate employment. The concept of the service industrial zone is important in so far as it represents a modern approach to merging commercial and industrial uses in one zone with a focus on public access to services that are not normally associated with industrial land uses.</a:t>
            </a:r>
          </a:p>
        </p:txBody>
      </p:sp>
      <p:sp>
        <p:nvSpPr>
          <p:cNvPr id="4" name="Slide Number Placeholder 3"/>
          <p:cNvSpPr>
            <a:spLocks noGrp="1"/>
          </p:cNvSpPr>
          <p:nvPr>
            <p:ph type="sldNum" sz="quarter" idx="5"/>
          </p:nvPr>
        </p:nvSpPr>
        <p:spPr/>
        <p:txBody>
          <a:bodyPr/>
          <a:lstStyle/>
          <a:p>
            <a:fld id="{FE19FAEF-5328-4338-8EBC-AC9CE41A7047}" type="slidenum">
              <a:rPr lang="en-US" smtClean="0"/>
              <a:t>14</a:t>
            </a:fld>
            <a:endParaRPr lang="en-US"/>
          </a:p>
        </p:txBody>
      </p:sp>
    </p:spTree>
    <p:extLst>
      <p:ext uri="{BB962C8B-B14F-4D97-AF65-F5344CB8AC3E}">
        <p14:creationId xmlns:p14="http://schemas.microsoft.com/office/powerpoint/2010/main" val="963347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D3361-93DE-F9B4-F9CE-20A22EB860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517CAE-3881-7918-FBE4-A9730C0A7D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58D42E-B7D1-E25E-A207-D417E410CD56}"/>
              </a:ext>
            </a:extLst>
          </p:cNvPr>
          <p:cNvSpPr>
            <a:spLocks noGrp="1"/>
          </p:cNvSpPr>
          <p:nvPr>
            <p:ph type="body" idx="1"/>
          </p:nvPr>
        </p:nvSpPr>
        <p:spPr/>
        <p:txBody>
          <a:bodyPr/>
          <a:lstStyle/>
          <a:p>
            <a:r>
              <a:rPr lang="en-US"/>
              <a:t>Dedicated service-industrial zoning serves to separate out low-impact industrial and service activities in a distinct category, recognizing its distinct needs and compatibilities. The key benefit of this approach is that it maintains clarity of intent in zoning and protects critical employment land – preserving true industrial zoning for uses with greater land use needs.</a:t>
            </a:r>
          </a:p>
          <a:p>
            <a:endParaRPr lang="en-US"/>
          </a:p>
          <a:p>
            <a:r>
              <a:rPr lang="en-US"/>
              <a:t>Outside of strictly service-industrial uses, other low-impact uses on the fringes of other categories can be included in service-industrial zone, like offices, skilled trades contractors, specialty services, and light industries (examples above).</a:t>
            </a:r>
          </a:p>
        </p:txBody>
      </p:sp>
      <p:sp>
        <p:nvSpPr>
          <p:cNvPr id="4" name="Slide Number Placeholder 3">
            <a:extLst>
              <a:ext uri="{FF2B5EF4-FFF2-40B4-BE49-F238E27FC236}">
                <a16:creationId xmlns:a16="http://schemas.microsoft.com/office/drawing/2014/main" id="{1F244FE4-4AC2-A674-4CBA-84B3EB1FA4A2}"/>
              </a:ext>
            </a:extLst>
          </p:cNvPr>
          <p:cNvSpPr>
            <a:spLocks noGrp="1"/>
          </p:cNvSpPr>
          <p:nvPr>
            <p:ph type="sldNum" sz="quarter" idx="5"/>
          </p:nvPr>
        </p:nvSpPr>
        <p:spPr/>
        <p:txBody>
          <a:bodyPr/>
          <a:lstStyle/>
          <a:p>
            <a:fld id="{FE19FAEF-5328-4338-8EBC-AC9CE41A7047}" type="slidenum">
              <a:rPr lang="en-US" smtClean="0"/>
              <a:t>15</a:t>
            </a:fld>
            <a:endParaRPr lang="en-US"/>
          </a:p>
        </p:txBody>
      </p:sp>
    </p:spTree>
    <p:extLst>
      <p:ext uri="{BB962C8B-B14F-4D97-AF65-F5344CB8AC3E}">
        <p14:creationId xmlns:p14="http://schemas.microsoft.com/office/powerpoint/2010/main" val="40642113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F1382-8987-D1B2-FD0C-BF3C9AF697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AA5A55-ECA8-D533-EBBB-71663A6855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DC3F4-243E-AAC7-F59E-72D951232851}"/>
              </a:ext>
            </a:extLst>
          </p:cNvPr>
          <p:cNvSpPr>
            <a:spLocks noGrp="1"/>
          </p:cNvSpPr>
          <p:nvPr>
            <p:ph type="body" idx="1"/>
          </p:nvPr>
        </p:nvSpPr>
        <p:spPr/>
        <p:txBody>
          <a:bodyPr/>
          <a:lstStyle/>
          <a:p>
            <a:r>
              <a:rPr lang="en-US"/>
              <a:t>Returning to our trip generation comparison, we can add in relative traffic impacts of uses that would fit into a service-industrial zone and compare trip generation rates for some typical uses in different categories. While these can be higher than most industrial use rates, they tend to fall neatly in between the other two categories.</a:t>
            </a:r>
          </a:p>
        </p:txBody>
      </p:sp>
      <p:sp>
        <p:nvSpPr>
          <p:cNvPr id="4" name="Slide Number Placeholder 3">
            <a:extLst>
              <a:ext uri="{FF2B5EF4-FFF2-40B4-BE49-F238E27FC236}">
                <a16:creationId xmlns:a16="http://schemas.microsoft.com/office/drawing/2014/main" id="{3F4E0594-A947-8BAE-1916-296406678FBC}"/>
              </a:ext>
            </a:extLst>
          </p:cNvPr>
          <p:cNvSpPr>
            <a:spLocks noGrp="1"/>
          </p:cNvSpPr>
          <p:nvPr>
            <p:ph type="sldNum" sz="quarter" idx="5"/>
          </p:nvPr>
        </p:nvSpPr>
        <p:spPr/>
        <p:txBody>
          <a:bodyPr/>
          <a:lstStyle/>
          <a:p>
            <a:fld id="{FE19FAEF-5328-4338-8EBC-AC9CE41A7047}" type="slidenum">
              <a:rPr lang="en-US" smtClean="0"/>
              <a:t>16</a:t>
            </a:fld>
            <a:endParaRPr lang="en-US"/>
          </a:p>
        </p:txBody>
      </p:sp>
    </p:spTree>
    <p:extLst>
      <p:ext uri="{BB962C8B-B14F-4D97-AF65-F5344CB8AC3E}">
        <p14:creationId xmlns:p14="http://schemas.microsoft.com/office/powerpoint/2010/main" val="27542714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we will address some </a:t>
            </a:r>
            <a:r>
              <a:rPr lang="en-US" err="1"/>
              <a:t>exampless</a:t>
            </a:r>
            <a:r>
              <a:rPr lang="en-US"/>
              <a:t> of service industrial land uses.</a:t>
            </a:r>
          </a:p>
          <a:p>
            <a:endParaRPr lang="en-US"/>
          </a:p>
          <a:p>
            <a:r>
              <a:rPr lang="en-US"/>
              <a:t>Over the last 50 years there has been a vertical integration of many industrial, commercial and service industries across the United States. Vertically integrated businesses are companies that own or control multiple stages of their supply chain—from production to distribution and retail—rather than relying on external suppliers. This strategy aims to increase efficiency, reduce costs, secure supply chains, and gain tighter control over quality and, in some cases, the market.</a:t>
            </a:r>
          </a:p>
          <a:p>
            <a:endParaRPr lang="en-US"/>
          </a:p>
          <a:p>
            <a:r>
              <a:rPr lang="en-US"/>
              <a:t>This phenomena has been accelerated by the increased use of computers, robotics and the development of small scale, lower cost technologies to create products and services. This slide shows some examples from the apparel and fashion industry, artisan foods and beverages and specialized design and manufacturing.</a:t>
            </a:r>
          </a:p>
        </p:txBody>
      </p:sp>
      <p:sp>
        <p:nvSpPr>
          <p:cNvPr id="4" name="Slide Number Placeholder 3"/>
          <p:cNvSpPr>
            <a:spLocks noGrp="1"/>
          </p:cNvSpPr>
          <p:nvPr>
            <p:ph type="sldNum" sz="quarter" idx="5"/>
          </p:nvPr>
        </p:nvSpPr>
        <p:spPr/>
        <p:txBody>
          <a:bodyPr/>
          <a:lstStyle/>
          <a:p>
            <a:fld id="{FE19FAEF-5328-4338-8EBC-AC9CE41A7047}" type="slidenum">
              <a:rPr lang="en-US" smtClean="0"/>
              <a:t>17</a:t>
            </a:fld>
            <a:endParaRPr lang="en-US"/>
          </a:p>
        </p:txBody>
      </p:sp>
    </p:spTree>
    <p:extLst>
      <p:ext uri="{BB962C8B-B14F-4D97-AF65-F5344CB8AC3E}">
        <p14:creationId xmlns:p14="http://schemas.microsoft.com/office/powerpoint/2010/main" val="2123775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two more examples of service industry categories for technology and specialized assembly and creative publishing.  Today, anyone can be an author using their own home computer. Furthermore, if they have the skills and software they can also perform digital printing, marketing and distribution on a small scale.</a:t>
            </a:r>
          </a:p>
          <a:p>
            <a:endParaRPr lang="en-US"/>
          </a:p>
          <a:p>
            <a:r>
              <a:rPr lang="en-US"/>
              <a:t>One of the challenges posed by creating a service industrial zone is that it may require a reassessment of what is called the principal use of the land. Most zoning regulations regulate the principal land use and limit other activities by labeling them subordinate uses. What happens in a vertically integrated business defies those definitions and calls for more flexibility consistent with the specific intent of the service industrial users. There may not be one principal use in a vertically integrated business over the life of that business.</a:t>
            </a:r>
          </a:p>
        </p:txBody>
      </p:sp>
      <p:sp>
        <p:nvSpPr>
          <p:cNvPr id="4" name="Slide Number Placeholder 3"/>
          <p:cNvSpPr>
            <a:spLocks noGrp="1"/>
          </p:cNvSpPr>
          <p:nvPr>
            <p:ph type="sldNum" sz="quarter" idx="5"/>
          </p:nvPr>
        </p:nvSpPr>
        <p:spPr/>
        <p:txBody>
          <a:bodyPr/>
          <a:lstStyle/>
          <a:p>
            <a:fld id="{FE19FAEF-5328-4338-8EBC-AC9CE41A7047}" type="slidenum">
              <a:rPr lang="en-US" smtClean="0"/>
              <a:t>18</a:t>
            </a:fld>
            <a:endParaRPr lang="en-US"/>
          </a:p>
        </p:txBody>
      </p:sp>
    </p:spTree>
    <p:extLst>
      <p:ext uri="{BB962C8B-B14F-4D97-AF65-F5344CB8AC3E}">
        <p14:creationId xmlns:p14="http://schemas.microsoft.com/office/powerpoint/2010/main" val="16526689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stressing so far the issue of planning intent – the stakes for misclassification rise when we look at the statutory environment in CT, where zoning labels (and their misapplications) carry substantive impact.</a:t>
            </a:r>
          </a:p>
          <a:p>
            <a:endParaRPr lang="en-US"/>
          </a:p>
          <a:p>
            <a:r>
              <a:rPr lang="en-US"/>
              <a:t>The two most significant pieces of land use planning legislation in recent memory, 8-30g and Special Session Public Act 25-1, both explicitly exempt industrially zoned land from their provisions, but facilitate the conversion of commercially zoned land. This reflects the assumption that commercial land is suitable for conversion (Public Act 25-1 exemption may be revised). But when commercial zones are frequently used as catch-all areas and the land use needs of service-industrial uses aren’t distinctly considered, this can lead to the erosion of ideal industrial/service land and gets in the way of effective prioritization of land for housing.</a:t>
            </a:r>
          </a:p>
        </p:txBody>
      </p:sp>
      <p:sp>
        <p:nvSpPr>
          <p:cNvPr id="4" name="Slide Number Placeholder 3"/>
          <p:cNvSpPr>
            <a:spLocks noGrp="1"/>
          </p:cNvSpPr>
          <p:nvPr>
            <p:ph type="sldNum" sz="quarter" idx="5"/>
          </p:nvPr>
        </p:nvSpPr>
        <p:spPr/>
        <p:txBody>
          <a:bodyPr/>
          <a:lstStyle/>
          <a:p>
            <a:fld id="{FE19FAEF-5328-4338-8EBC-AC9CE41A7047}" type="slidenum">
              <a:rPr lang="en-US" smtClean="0"/>
              <a:t>19</a:t>
            </a:fld>
            <a:endParaRPr lang="en-US"/>
          </a:p>
        </p:txBody>
      </p:sp>
    </p:spTree>
    <p:extLst>
      <p:ext uri="{BB962C8B-B14F-4D97-AF65-F5344CB8AC3E}">
        <p14:creationId xmlns:p14="http://schemas.microsoft.com/office/powerpoint/2010/main" val="80019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all know, regulation of land use through zoning is one of the most impactful responsibilities of local government.</a:t>
            </a:r>
          </a:p>
          <a:p>
            <a:r>
              <a:rPr lang="en-US"/>
              <a:t>Though much has changed in the last century, the increasing complexity of zoning (for the most part) continues to rest on the same basic methods of categorization, dominated by three major categories: </a:t>
            </a:r>
          </a:p>
          <a:p>
            <a:endParaRPr lang="en-US"/>
          </a:p>
          <a:p>
            <a:r>
              <a:rPr lang="en-US"/>
              <a:t>In this report, we argue that industry and commerce have fundamentally changed over time, with industry becoming cleaner, quieter, and smaller while retail and service has become increasingly reliant on intensive logistics and vehicle traffic. This convergence has opened the door to misclassification of land use, which obscures the real economic role of land and impacts planning at all levels.</a:t>
            </a:r>
          </a:p>
          <a:p>
            <a:endParaRPr lang="en-US"/>
          </a:p>
          <a:p>
            <a:r>
              <a:rPr lang="en-US"/>
              <a:t>The purpose of this report is to call attention to the need for intentional planning for industrial and service-industrial land uses.</a:t>
            </a:r>
          </a:p>
          <a:p>
            <a:endParaRPr lang="en-US"/>
          </a:p>
        </p:txBody>
      </p:sp>
      <p:sp>
        <p:nvSpPr>
          <p:cNvPr id="4" name="Slide Number Placeholder 3"/>
          <p:cNvSpPr>
            <a:spLocks noGrp="1"/>
          </p:cNvSpPr>
          <p:nvPr>
            <p:ph type="sldNum" sz="quarter" idx="5"/>
          </p:nvPr>
        </p:nvSpPr>
        <p:spPr/>
        <p:txBody>
          <a:bodyPr/>
          <a:lstStyle/>
          <a:p>
            <a:fld id="{FE19FAEF-5328-4338-8EBC-AC9CE41A7047}" type="slidenum">
              <a:rPr lang="en-US" smtClean="0"/>
              <a:t>2</a:t>
            </a:fld>
            <a:endParaRPr lang="en-US"/>
          </a:p>
        </p:txBody>
      </p:sp>
    </p:spTree>
    <p:extLst>
      <p:ext uri="{BB962C8B-B14F-4D97-AF65-F5344CB8AC3E}">
        <p14:creationId xmlns:p14="http://schemas.microsoft.com/office/powerpoint/2010/main" val="951849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let’s look at current zoning practices concerning residential development in commercial or industrial zones.</a:t>
            </a:r>
          </a:p>
          <a:p>
            <a:endParaRPr lang="en-US"/>
          </a:p>
          <a:p>
            <a:r>
              <a:rPr lang="en-US"/>
              <a:t>Most commercial and industrial zones in Connecticut do not allow residential development.  76% of the state’s commercial zones do not allow residential development and 93% of the state’s industrial zones do not allow residential development. </a:t>
            </a:r>
          </a:p>
          <a:p>
            <a:endParaRPr lang="en-US"/>
          </a:p>
          <a:p>
            <a:r>
              <a:rPr lang="en-US"/>
              <a:t>Residential development can be compatible with commercial development when planned properly.  This is an important issue that is directly related to the mandates of Public Act 25-1. </a:t>
            </a:r>
          </a:p>
        </p:txBody>
      </p:sp>
      <p:sp>
        <p:nvSpPr>
          <p:cNvPr id="4" name="Slide Number Placeholder 3"/>
          <p:cNvSpPr>
            <a:spLocks noGrp="1"/>
          </p:cNvSpPr>
          <p:nvPr>
            <p:ph type="sldNum" sz="quarter" idx="5"/>
          </p:nvPr>
        </p:nvSpPr>
        <p:spPr/>
        <p:txBody>
          <a:bodyPr/>
          <a:lstStyle/>
          <a:p>
            <a:fld id="{FE19FAEF-5328-4338-8EBC-AC9CE41A7047}" type="slidenum">
              <a:rPr lang="en-US" smtClean="0"/>
              <a:t>20</a:t>
            </a:fld>
            <a:endParaRPr lang="en-US"/>
          </a:p>
        </p:txBody>
      </p:sp>
    </p:spTree>
    <p:extLst>
      <p:ext uri="{BB962C8B-B14F-4D97-AF65-F5344CB8AC3E}">
        <p14:creationId xmlns:p14="http://schemas.microsoft.com/office/powerpoint/2010/main" val="303918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Ultimately, intentional zoning for industry does not mean diminishing the importance of residential or commercial uses. It means ensuring that zoning maps clearly communicate planning intent, and that the land use needs of both commercial, service-industrial, and industrial uses can be effectively considered. This allows for more effective planning across the board. This benefits residents, property and business owners, and developers as well, and allows state statutes to function as intended. Service-industrial zoning offers a practical path forward towards this goal.</a:t>
            </a:r>
          </a:p>
          <a:p>
            <a:endParaRPr lang="en-US"/>
          </a:p>
          <a:p>
            <a:r>
              <a:rPr lang="en-US"/>
              <a:t>This presentation was meant to serve as a brief overview of the ideas covered in the report – the full text is available on our website, it’s a short but dense read (24 pages). We hope it is informative, but we’re happy to address any questions right now as well.</a:t>
            </a:r>
          </a:p>
        </p:txBody>
      </p:sp>
      <p:sp>
        <p:nvSpPr>
          <p:cNvPr id="4" name="Slide Number Placeholder 3"/>
          <p:cNvSpPr>
            <a:spLocks noGrp="1"/>
          </p:cNvSpPr>
          <p:nvPr>
            <p:ph type="sldNum" sz="quarter" idx="5"/>
          </p:nvPr>
        </p:nvSpPr>
        <p:spPr/>
        <p:txBody>
          <a:bodyPr/>
          <a:lstStyle/>
          <a:p>
            <a:fld id="{FE19FAEF-5328-4338-8EBC-AC9CE41A7047}" type="slidenum">
              <a:rPr lang="en-US" smtClean="0"/>
              <a:t>21</a:t>
            </a:fld>
            <a:endParaRPr lang="en-US"/>
          </a:p>
        </p:txBody>
      </p:sp>
    </p:spTree>
    <p:extLst>
      <p:ext uri="{BB962C8B-B14F-4D97-AF65-F5344CB8AC3E}">
        <p14:creationId xmlns:p14="http://schemas.microsoft.com/office/powerpoint/2010/main" val="2361229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find the </a:t>
            </a:r>
            <a:r>
              <a:rPr lang="en-US" err="1"/>
              <a:t>WestCOG</a:t>
            </a:r>
            <a:r>
              <a:rPr lang="en-US"/>
              <a:t> report that addresses today’s training on  our website.</a:t>
            </a:r>
          </a:p>
        </p:txBody>
      </p:sp>
      <p:sp>
        <p:nvSpPr>
          <p:cNvPr id="4" name="Slide Number Placeholder 3"/>
          <p:cNvSpPr>
            <a:spLocks noGrp="1"/>
          </p:cNvSpPr>
          <p:nvPr>
            <p:ph type="sldNum" sz="quarter" idx="5"/>
          </p:nvPr>
        </p:nvSpPr>
        <p:spPr/>
        <p:txBody>
          <a:bodyPr/>
          <a:lstStyle/>
          <a:p>
            <a:fld id="{FE19FAEF-5328-4338-8EBC-AC9CE41A7047}" type="slidenum">
              <a:rPr lang="en-US" smtClean="0"/>
              <a:t>22</a:t>
            </a:fld>
            <a:endParaRPr lang="en-US"/>
          </a:p>
        </p:txBody>
      </p:sp>
    </p:spTree>
    <p:extLst>
      <p:ext uri="{BB962C8B-B14F-4D97-AF65-F5344CB8AC3E}">
        <p14:creationId xmlns:p14="http://schemas.microsoft.com/office/powerpoint/2010/main" val="32234198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course of this brief presentation, we will cover the change in industrial and commercial activity over time, and how misclassification occurs and why it matters. We will then discuss the value of industrial land, service-industrial zoning as a practical response, and the implications of the statutory environment in CT – particularly as it relates to recent legislation.</a:t>
            </a:r>
          </a:p>
        </p:txBody>
      </p:sp>
      <p:sp>
        <p:nvSpPr>
          <p:cNvPr id="4" name="Slide Number Placeholder 3"/>
          <p:cNvSpPr>
            <a:spLocks noGrp="1"/>
          </p:cNvSpPr>
          <p:nvPr>
            <p:ph type="sldNum" sz="quarter" idx="5"/>
          </p:nvPr>
        </p:nvSpPr>
        <p:spPr/>
        <p:txBody>
          <a:bodyPr/>
          <a:lstStyle/>
          <a:p>
            <a:fld id="{FE19FAEF-5328-4338-8EBC-AC9CE41A7047}" type="slidenum">
              <a:rPr lang="en-US" smtClean="0"/>
              <a:t>3</a:t>
            </a:fld>
            <a:endParaRPr lang="en-US"/>
          </a:p>
        </p:txBody>
      </p:sp>
    </p:spTree>
    <p:extLst>
      <p:ext uri="{BB962C8B-B14F-4D97-AF65-F5344CB8AC3E}">
        <p14:creationId xmlns:p14="http://schemas.microsoft.com/office/powerpoint/2010/main" val="2305154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Zoning arrived to a Connecticut dominated by industry on a massive scale. Centralized production required large amounts of infrastructure and mass employment, and came with significant impacts on the environment and public health.</a:t>
            </a:r>
          </a:p>
          <a:p>
            <a:endParaRPr lang="en-US"/>
          </a:p>
          <a:p>
            <a:r>
              <a:rPr lang="en-US"/>
              <a:t>All of this has changed dramatically over the last 75 years. As global trade has allowed the most impactful industries to congregate in cheaper labor markets, what industry has remained has a much smaller footprint, and is less incompatible with other uses.</a:t>
            </a:r>
          </a:p>
        </p:txBody>
      </p:sp>
      <p:sp>
        <p:nvSpPr>
          <p:cNvPr id="4" name="Slide Number Placeholder 3"/>
          <p:cNvSpPr>
            <a:spLocks noGrp="1"/>
          </p:cNvSpPr>
          <p:nvPr>
            <p:ph type="sldNum" sz="quarter" idx="5"/>
          </p:nvPr>
        </p:nvSpPr>
        <p:spPr/>
        <p:txBody>
          <a:bodyPr/>
          <a:lstStyle/>
          <a:p>
            <a:fld id="{FE19FAEF-5328-4338-8EBC-AC9CE41A7047}" type="slidenum">
              <a:rPr lang="en-US" smtClean="0"/>
              <a:t>4</a:t>
            </a:fld>
            <a:endParaRPr lang="en-US"/>
          </a:p>
        </p:txBody>
      </p:sp>
    </p:spTree>
    <p:extLst>
      <p:ext uri="{BB962C8B-B14F-4D97-AF65-F5344CB8AC3E}">
        <p14:creationId xmlns:p14="http://schemas.microsoft.com/office/powerpoint/2010/main" val="3540183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B857F8-C4C4-70B5-2C7B-8EA90B637A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A1A962-F5B9-18AD-180E-E24597927A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692A5C1-BFA3-2551-A0AF-2F4F5454C23C}"/>
              </a:ext>
            </a:extLst>
          </p:cNvPr>
          <p:cNvSpPr>
            <a:spLocks noGrp="1"/>
          </p:cNvSpPr>
          <p:nvPr>
            <p:ph type="body" idx="1"/>
          </p:nvPr>
        </p:nvSpPr>
        <p:spPr/>
        <p:txBody>
          <a:bodyPr/>
          <a:lstStyle/>
          <a:p>
            <a:r>
              <a:rPr lang="en-US"/>
              <a:t>This has been enabled through the specialization of manufacturing. Instead of a centralized model, now individual components are manufactured across the world and shipped to a single point for final assembly. This has necessitated a shift in focus towards logistics management – meaning factories dedicate greater staff time to administration than production and creating an increasing reliance on warehousing.</a:t>
            </a:r>
          </a:p>
        </p:txBody>
      </p:sp>
      <p:sp>
        <p:nvSpPr>
          <p:cNvPr id="4" name="Slide Number Placeholder 3">
            <a:extLst>
              <a:ext uri="{FF2B5EF4-FFF2-40B4-BE49-F238E27FC236}">
                <a16:creationId xmlns:a16="http://schemas.microsoft.com/office/drawing/2014/main" id="{2059233C-DBE5-F4E1-BF50-1B57F4DC2710}"/>
              </a:ext>
            </a:extLst>
          </p:cNvPr>
          <p:cNvSpPr>
            <a:spLocks noGrp="1"/>
          </p:cNvSpPr>
          <p:nvPr>
            <p:ph type="sldNum" sz="quarter" idx="5"/>
          </p:nvPr>
        </p:nvSpPr>
        <p:spPr/>
        <p:txBody>
          <a:bodyPr/>
          <a:lstStyle/>
          <a:p>
            <a:fld id="{FE19FAEF-5328-4338-8EBC-AC9CE41A7047}" type="slidenum">
              <a:rPr lang="en-US" smtClean="0"/>
              <a:t>5</a:t>
            </a:fld>
            <a:endParaRPr lang="en-US"/>
          </a:p>
        </p:txBody>
      </p:sp>
    </p:spTree>
    <p:extLst>
      <p:ext uri="{BB962C8B-B14F-4D97-AF65-F5344CB8AC3E}">
        <p14:creationId xmlns:p14="http://schemas.microsoft.com/office/powerpoint/2010/main" val="42649192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At the same time, commercial land use has expanded in scale, becoming increasingly reliant on just-in-time delivery, ecommerce, and vertical integration. This has led to increased impacts on vehicle traffic and stormwater runoff from large impervious surfaces.</a:t>
            </a:r>
          </a:p>
          <a:p>
            <a:endParaRPr lang="en-US"/>
          </a:p>
          <a:p>
            <a:r>
              <a:rPr lang="en-US"/>
              <a:t>On a smaller scale, local manufacturers in brewing, woodworking, metal fabrication, </a:t>
            </a:r>
            <a:r>
              <a:rPr lang="en-US" err="1"/>
              <a:t>etc</a:t>
            </a:r>
            <a:r>
              <a:rPr lang="en-US"/>
              <a:t> often sell goods directly to public on-site. In this way the categorical distinctions become blurred and zoning officials are left to sort through different types of business. This has been addressed piecemeal with solutions like flexible business zones, mixed-use, planned developments, or special permits and variances.</a:t>
            </a:r>
          </a:p>
        </p:txBody>
      </p:sp>
      <p:sp>
        <p:nvSpPr>
          <p:cNvPr id="4" name="Slide Number Placeholder 3"/>
          <p:cNvSpPr>
            <a:spLocks noGrp="1"/>
          </p:cNvSpPr>
          <p:nvPr>
            <p:ph type="sldNum" sz="quarter" idx="5"/>
          </p:nvPr>
        </p:nvSpPr>
        <p:spPr/>
        <p:txBody>
          <a:bodyPr/>
          <a:lstStyle/>
          <a:p>
            <a:fld id="{FE19FAEF-5328-4338-8EBC-AC9CE41A7047}" type="slidenum">
              <a:rPr lang="en-US" smtClean="0"/>
              <a:t>6</a:t>
            </a:fld>
            <a:endParaRPr lang="en-US"/>
          </a:p>
        </p:txBody>
      </p:sp>
    </p:spTree>
    <p:extLst>
      <p:ext uri="{BB962C8B-B14F-4D97-AF65-F5344CB8AC3E}">
        <p14:creationId xmlns:p14="http://schemas.microsoft.com/office/powerpoint/2010/main" val="13641877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Assumptions about dirty industry is one of several reasons that create the potential for misclassification of land use – but how does it occur? The previous era of smokestack industries has left negative connotations, and an assumption of incompatibility. Commercial zones are seen as cleaner and quieter despite coming with significant impacts of their own.</a:t>
            </a:r>
          </a:p>
          <a:p>
            <a:endParaRPr lang="en-US"/>
          </a:p>
          <a:p>
            <a:r>
              <a:rPr lang="en-US"/>
              <a:t>As a result, industry and service uses are folded into commercial zones as a catch-all, maintaining productive economic activity while avoiding the political sensitivity or community concern with industrial zoning.</a:t>
            </a:r>
          </a:p>
          <a:p>
            <a:endParaRPr lang="en-US"/>
          </a:p>
          <a:p>
            <a:r>
              <a:rPr lang="en-US"/>
              <a:t>This is adaptation through reclassification rather than reevaluation – and this is where the trouble starts.</a:t>
            </a:r>
          </a:p>
        </p:txBody>
      </p:sp>
      <p:sp>
        <p:nvSpPr>
          <p:cNvPr id="4" name="Slide Number Placeholder 3"/>
          <p:cNvSpPr>
            <a:spLocks noGrp="1"/>
          </p:cNvSpPr>
          <p:nvPr>
            <p:ph type="sldNum" sz="quarter" idx="5"/>
          </p:nvPr>
        </p:nvSpPr>
        <p:spPr/>
        <p:txBody>
          <a:bodyPr/>
          <a:lstStyle/>
          <a:p>
            <a:fld id="{FE19FAEF-5328-4338-8EBC-AC9CE41A7047}" type="slidenum">
              <a:rPr lang="en-US" smtClean="0"/>
              <a:t>7</a:t>
            </a:fld>
            <a:endParaRPr lang="en-US"/>
          </a:p>
        </p:txBody>
      </p:sp>
    </p:spTree>
    <p:extLst>
      <p:ext uri="{BB962C8B-B14F-4D97-AF65-F5344CB8AC3E}">
        <p14:creationId xmlns:p14="http://schemas.microsoft.com/office/powerpoint/2010/main" val="4836205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889F2-ADF5-2A09-E420-BF3F407F9C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3DB9A6-3632-AF04-2CD4-ABEF31428F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ECAEEB-4EBC-E075-8024-9EC6C1297BF0}"/>
              </a:ext>
            </a:extLst>
          </p:cNvPr>
          <p:cNvSpPr>
            <a:spLocks noGrp="1"/>
          </p:cNvSpPr>
          <p:nvPr>
            <p:ph type="body" idx="1"/>
          </p:nvPr>
        </p:nvSpPr>
        <p:spPr/>
        <p:txBody>
          <a:bodyPr/>
          <a:lstStyle/>
          <a:p>
            <a:r>
              <a:rPr lang="en-US"/>
              <a:t>The problem is compounded by different zoning structures. In towns that use cumulative zoning models, where (), commercial uses are able to easily locate in industrial zones – contributing to misclassification and the erosion of valuable industrial land. Non-cumulative zoning models, where districts are exclusive to one category, can provide greater clarity, but only if the underlying classifications are accurate. In both cases, the problem is not cumulative vs. non-cumulative zoning, it is the lack of a clear conceptual framework to communicate the economic role of land.</a:t>
            </a:r>
          </a:p>
        </p:txBody>
      </p:sp>
      <p:sp>
        <p:nvSpPr>
          <p:cNvPr id="4" name="Slide Number Placeholder 3">
            <a:extLst>
              <a:ext uri="{FF2B5EF4-FFF2-40B4-BE49-F238E27FC236}">
                <a16:creationId xmlns:a16="http://schemas.microsoft.com/office/drawing/2014/main" id="{7B7CDFA4-3B89-D1B8-EAEA-A06326B9D9F4}"/>
              </a:ext>
            </a:extLst>
          </p:cNvPr>
          <p:cNvSpPr>
            <a:spLocks noGrp="1"/>
          </p:cNvSpPr>
          <p:nvPr>
            <p:ph type="sldNum" sz="quarter" idx="5"/>
          </p:nvPr>
        </p:nvSpPr>
        <p:spPr/>
        <p:txBody>
          <a:bodyPr/>
          <a:lstStyle/>
          <a:p>
            <a:fld id="{FE19FAEF-5328-4338-8EBC-AC9CE41A7047}" type="slidenum">
              <a:rPr lang="en-US" smtClean="0"/>
              <a:t>8</a:t>
            </a:fld>
            <a:endParaRPr lang="en-US"/>
          </a:p>
        </p:txBody>
      </p:sp>
    </p:spTree>
    <p:extLst>
      <p:ext uri="{BB962C8B-B14F-4D97-AF65-F5344CB8AC3E}">
        <p14:creationId xmlns:p14="http://schemas.microsoft.com/office/powerpoint/2010/main" val="9316858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WestCOG</a:t>
            </a:r>
            <a:r>
              <a:rPr lang="en-US"/>
              <a:t> reviewed the state’s industrial zoning districts to determine trends in whether retail or residential uses are also allowed in industrial zones. What we found is that neither pure cumulative nor pure non-cumulative approaches exist in Connecticut.  59 industrial zones out of 290 that exist allow for cumulative zoning. 46 industrial zones have adopted a non-cumulative approach - as shown in the blue highlighted boxes on the table. The most popular approach is to prohibit residential development but allow commercial development in the state’s industrial zones. The implication is that most zoning commissions do not want residential uses in industrial zones.</a:t>
            </a:r>
          </a:p>
        </p:txBody>
      </p:sp>
      <p:sp>
        <p:nvSpPr>
          <p:cNvPr id="4" name="Slide Number Placeholder 3"/>
          <p:cNvSpPr>
            <a:spLocks noGrp="1"/>
          </p:cNvSpPr>
          <p:nvPr>
            <p:ph type="sldNum" sz="quarter" idx="5"/>
          </p:nvPr>
        </p:nvSpPr>
        <p:spPr/>
        <p:txBody>
          <a:bodyPr/>
          <a:lstStyle/>
          <a:p>
            <a:fld id="{FE19FAEF-5328-4338-8EBC-AC9CE41A7047}" type="slidenum">
              <a:rPr lang="en-US" smtClean="0"/>
              <a:t>9</a:t>
            </a:fld>
            <a:endParaRPr lang="en-US"/>
          </a:p>
        </p:txBody>
      </p:sp>
    </p:spTree>
    <p:extLst>
      <p:ext uri="{BB962C8B-B14F-4D97-AF65-F5344CB8AC3E}">
        <p14:creationId xmlns:p14="http://schemas.microsoft.com/office/powerpoint/2010/main" val="489102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E6CE153A-18B2-416F-9097-2CFF69D263A5}"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925A2-3BC1-42B3-8293-F8E7E1A5323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8054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E153A-18B2-416F-9097-2CFF69D263A5}"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214799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E153A-18B2-416F-9097-2CFF69D263A5}"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3627624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CE153A-18B2-416F-9097-2CFF69D263A5}"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326160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6CE153A-18B2-416F-9097-2CFF69D263A5}" type="datetimeFigureOut">
              <a:rPr lang="en-US" smtClean="0"/>
              <a:t>5/5/2026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7925A2-3BC1-42B3-8293-F8E7E1A53231}"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6063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6CE153A-18B2-416F-9097-2CFF69D263A5}"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1821407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6CE153A-18B2-416F-9097-2CFF69D263A5}" type="datetimeFigureOut">
              <a:rPr lang="en-US" smtClean="0"/>
              <a:t>5/5/2026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3708122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6CE153A-18B2-416F-9097-2CFF69D263A5}" type="datetimeFigureOut">
              <a:rPr lang="en-US" smtClean="0"/>
              <a:t>5/5/2026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14831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E6CE153A-18B2-416F-9097-2CFF69D263A5}" type="datetimeFigureOut">
              <a:rPr lang="en-US" smtClean="0"/>
              <a:t>5/5/2026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214328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E6CE153A-18B2-416F-9097-2CFF69D263A5}" type="datetimeFigureOut">
              <a:rPr lang="en-US" smtClean="0"/>
              <a:t>5/5/2026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B7925A2-3BC1-42B3-8293-F8E7E1A53231}" type="slidenum">
              <a:rPr lang="en-US" smtClean="0"/>
              <a:t>‹#›</a:t>
            </a:fld>
            <a:endParaRPr lang="en-US"/>
          </a:p>
        </p:txBody>
      </p:sp>
    </p:spTree>
    <p:extLst>
      <p:ext uri="{BB962C8B-B14F-4D97-AF65-F5344CB8AC3E}">
        <p14:creationId xmlns:p14="http://schemas.microsoft.com/office/powerpoint/2010/main" val="10621088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6CE153A-18B2-416F-9097-2CFF69D263A5}" type="datetimeFigureOut">
              <a:rPr lang="en-US" smtClean="0"/>
              <a:t>5/5/2026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7925A2-3BC1-42B3-8293-F8E7E1A53231}" type="slidenum">
              <a:rPr lang="en-US" smtClean="0"/>
              <a:t>‹#›</a:t>
            </a:fld>
            <a:endParaRPr lang="en-US"/>
          </a:p>
        </p:txBody>
      </p:sp>
    </p:spTree>
    <p:extLst>
      <p:ext uri="{BB962C8B-B14F-4D97-AF65-F5344CB8AC3E}">
        <p14:creationId xmlns:p14="http://schemas.microsoft.com/office/powerpoint/2010/main" val="36676125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E6CE153A-18B2-416F-9097-2CFF69D263A5}" type="datetimeFigureOut">
              <a:rPr lang="en-US" smtClean="0"/>
              <a:t>5/5/2026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B7925A2-3BC1-42B3-8293-F8E7E1A53231}"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8820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08B0E8-EC25-9383-FD15-A0F0EE835369}"/>
              </a:ext>
            </a:extLst>
          </p:cNvPr>
          <p:cNvPicPr>
            <a:picLocks noChangeAspect="1"/>
          </p:cNvPicPr>
          <p:nvPr/>
        </p:nvPicPr>
        <p:blipFill>
          <a:blip r:embed="rId3"/>
          <a:srcRect t="19788" b="8075"/>
          <a:stretch>
            <a:fillRect/>
          </a:stretch>
        </p:blipFill>
        <p:spPr>
          <a:xfrm>
            <a:off x="0" y="0"/>
            <a:ext cx="12192000" cy="6567204"/>
          </a:xfrm>
          <a:prstGeom prst="rect">
            <a:avLst/>
          </a:prstGeom>
        </p:spPr>
      </p:pic>
      <p:sp>
        <p:nvSpPr>
          <p:cNvPr id="6" name="Rectangle 5">
            <a:extLst>
              <a:ext uri="{FF2B5EF4-FFF2-40B4-BE49-F238E27FC236}">
                <a16:creationId xmlns:a16="http://schemas.microsoft.com/office/drawing/2014/main" id="{343D7746-8907-BB97-96F3-588D189762BA}"/>
              </a:ext>
            </a:extLst>
          </p:cNvPr>
          <p:cNvSpPr/>
          <p:nvPr/>
        </p:nvSpPr>
        <p:spPr>
          <a:xfrm>
            <a:off x="0" y="2871216"/>
            <a:ext cx="11378153" cy="2662318"/>
          </a:xfrm>
          <a:prstGeom prst="rect">
            <a:avLst/>
          </a:prstGeom>
          <a:solidFill>
            <a:schemeClr val="bg2">
              <a:alpha val="6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193A5A-5259-8A4B-F634-C7E760DE449F}"/>
              </a:ext>
            </a:extLst>
          </p:cNvPr>
          <p:cNvSpPr>
            <a:spLocks noGrp="1"/>
          </p:cNvSpPr>
          <p:nvPr>
            <p:ph type="ctrTitle"/>
          </p:nvPr>
        </p:nvSpPr>
        <p:spPr>
          <a:xfrm>
            <a:off x="1636776" y="2871216"/>
            <a:ext cx="8558784" cy="1380744"/>
          </a:xfrm>
          <a:effectLst>
            <a:outerShdw blurRad="50800" dist="38100" dir="2700000" algn="tl" rotWithShape="0">
              <a:prstClr val="black">
                <a:alpha val="40000"/>
              </a:prstClr>
            </a:outerShdw>
          </a:effectLst>
        </p:spPr>
        <p:txBody>
          <a:bodyPr>
            <a:normAutofit/>
          </a:bodyPr>
          <a:lstStyle/>
          <a:p>
            <a:r>
              <a:rPr lang="en-US" sz="4400"/>
              <a:t>Re-examining Zoning in Connecticut:</a:t>
            </a:r>
            <a:br>
              <a:rPr lang="en-US" sz="4400"/>
            </a:br>
            <a:r>
              <a:rPr lang="en-US" sz="4400"/>
              <a:t>	Commerce, Industry, and Services</a:t>
            </a:r>
          </a:p>
        </p:txBody>
      </p:sp>
      <p:sp>
        <p:nvSpPr>
          <p:cNvPr id="3" name="Subtitle 2">
            <a:extLst>
              <a:ext uri="{FF2B5EF4-FFF2-40B4-BE49-F238E27FC236}">
                <a16:creationId xmlns:a16="http://schemas.microsoft.com/office/drawing/2014/main" id="{4E655202-0D67-C3AF-4FF9-6246E38541F8}"/>
              </a:ext>
            </a:extLst>
          </p:cNvPr>
          <p:cNvSpPr>
            <a:spLocks noGrp="1"/>
          </p:cNvSpPr>
          <p:nvPr>
            <p:ph type="subTitle" idx="1"/>
          </p:nvPr>
        </p:nvSpPr>
        <p:spPr>
          <a:xfrm>
            <a:off x="2261477" y="4574493"/>
            <a:ext cx="7669045" cy="1143000"/>
          </a:xfrm>
        </p:spPr>
        <p:txBody>
          <a:bodyPr>
            <a:normAutofit/>
          </a:bodyPr>
          <a:lstStyle/>
          <a:p>
            <a:r>
              <a:rPr lang="en-US" sz="2800" cap="none">
                <a:solidFill>
                  <a:schemeClr val="tx1"/>
                </a:solidFill>
              </a:rPr>
              <a:t>Intentional Planning in a Changing Economy</a:t>
            </a:r>
          </a:p>
        </p:txBody>
      </p:sp>
    </p:spTree>
    <p:extLst>
      <p:ext uri="{BB962C8B-B14F-4D97-AF65-F5344CB8AC3E}">
        <p14:creationId xmlns:p14="http://schemas.microsoft.com/office/powerpoint/2010/main" val="10802099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D4EC3-F537-0E96-4397-4ED78DEEAF1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7096DB5-B9CE-9F4A-269A-DA1C04CED473}"/>
              </a:ext>
            </a:extLst>
          </p:cNvPr>
          <p:cNvPicPr>
            <a:picLocks noChangeAspect="1"/>
          </p:cNvPicPr>
          <p:nvPr/>
        </p:nvPicPr>
        <p:blipFill>
          <a:blip r:embed="rId3"/>
          <a:srcRect l="250" t="38920" r="-250" b="17470"/>
          <a:stretch>
            <a:fillRect/>
          </a:stretch>
        </p:blipFill>
        <p:spPr>
          <a:xfrm>
            <a:off x="-6096" y="0"/>
            <a:ext cx="12277344" cy="1749522"/>
          </a:xfrm>
          <a:prstGeom prst="rect">
            <a:avLst/>
          </a:prstGeom>
        </p:spPr>
      </p:pic>
      <p:sp>
        <p:nvSpPr>
          <p:cNvPr id="6" name="Rectangle 5">
            <a:extLst>
              <a:ext uri="{FF2B5EF4-FFF2-40B4-BE49-F238E27FC236}">
                <a16:creationId xmlns:a16="http://schemas.microsoft.com/office/drawing/2014/main" id="{2490904D-3DCB-37E3-6E34-3B0D03CC9046}"/>
              </a:ext>
            </a:extLst>
          </p:cNvPr>
          <p:cNvSpPr/>
          <p:nvPr/>
        </p:nvSpPr>
        <p:spPr>
          <a:xfrm>
            <a:off x="-9146" y="1138337"/>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E659540-A767-E1D1-2F71-643144EEB16C}"/>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Conflation – Why Misclassification Matters</a:t>
            </a:r>
          </a:p>
        </p:txBody>
      </p:sp>
      <p:sp>
        <p:nvSpPr>
          <p:cNvPr id="3" name="Content Placeholder 2">
            <a:extLst>
              <a:ext uri="{FF2B5EF4-FFF2-40B4-BE49-F238E27FC236}">
                <a16:creationId xmlns:a16="http://schemas.microsoft.com/office/drawing/2014/main" id="{D3C99C31-720F-ED1A-DC74-D5355988ACED}"/>
              </a:ext>
            </a:extLst>
          </p:cNvPr>
          <p:cNvSpPr>
            <a:spLocks noGrp="1"/>
          </p:cNvSpPr>
          <p:nvPr>
            <p:ph idx="1"/>
          </p:nvPr>
        </p:nvSpPr>
        <p:spPr>
          <a:xfrm>
            <a:off x="1097280" y="1845734"/>
            <a:ext cx="10058400" cy="4376162"/>
          </a:xfrm>
        </p:spPr>
        <p:txBody>
          <a:bodyPr/>
          <a:lstStyle/>
          <a:p>
            <a:r>
              <a:rPr lang="en-US"/>
              <a:t>Industrial activity hidden on zoning maps</a:t>
            </a:r>
          </a:p>
          <a:p>
            <a:r>
              <a:rPr lang="en-US"/>
              <a:t>Commercial districts expanded in scope, becoming ‘catch-all’</a:t>
            </a:r>
          </a:p>
          <a:p>
            <a:pPr lvl="1"/>
            <a:r>
              <a:rPr lang="en-US"/>
              <a:t>Viewed as appropriate for conversion to other uses</a:t>
            </a:r>
          </a:p>
          <a:p>
            <a:r>
              <a:rPr lang="en-US"/>
              <a:t>Planning consequences</a:t>
            </a:r>
          </a:p>
          <a:p>
            <a:pPr lvl="1"/>
            <a:r>
              <a:rPr lang="en-US"/>
              <a:t>Distorted transportation planning</a:t>
            </a:r>
          </a:p>
          <a:p>
            <a:pPr lvl="1"/>
            <a:r>
              <a:rPr lang="en-US"/>
              <a:t>Reduced predictability for businesses</a:t>
            </a:r>
          </a:p>
          <a:p>
            <a:pPr lvl="1"/>
            <a:r>
              <a:rPr lang="en-US"/>
              <a:t>Incremental erosion of productive land</a:t>
            </a:r>
          </a:p>
          <a:p>
            <a:pPr lvl="1"/>
            <a:r>
              <a:rPr lang="en-US"/>
              <a:t>Weakened comprehensive planning</a:t>
            </a:r>
          </a:p>
          <a:p>
            <a:endParaRPr lang="en-US"/>
          </a:p>
          <a:p>
            <a:r>
              <a:rPr lang="en-US"/>
              <a:t>Not conscious hostility to industry – zoning systems haven’t adjusted to economic changes</a:t>
            </a:r>
          </a:p>
          <a:p>
            <a:r>
              <a:rPr lang="en-US"/>
              <a:t>Need for intentional alignment of uses, labels, and performance standards</a:t>
            </a:r>
          </a:p>
          <a:p>
            <a:endParaRPr lang="en-US"/>
          </a:p>
          <a:p>
            <a:endParaRPr lang="en-US"/>
          </a:p>
        </p:txBody>
      </p:sp>
    </p:spTree>
    <p:extLst>
      <p:ext uri="{BB962C8B-B14F-4D97-AF65-F5344CB8AC3E}">
        <p14:creationId xmlns:p14="http://schemas.microsoft.com/office/powerpoint/2010/main" val="4262035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F4AD6-CA12-14C5-57B2-26C1C9E8BE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0E5EEE0-8040-623E-30ED-952B07F4C8F4}"/>
              </a:ext>
            </a:extLst>
          </p:cNvPr>
          <p:cNvPicPr>
            <a:picLocks noChangeAspect="1"/>
          </p:cNvPicPr>
          <p:nvPr/>
        </p:nvPicPr>
        <p:blipFill>
          <a:blip r:embed="rId3"/>
          <a:srcRect l="250" t="38920" r="-250" b="17470"/>
          <a:stretch>
            <a:fillRect/>
          </a:stretch>
        </p:blipFill>
        <p:spPr>
          <a:xfrm>
            <a:off x="-3" y="0"/>
            <a:ext cx="12262107" cy="1747350"/>
          </a:xfrm>
          <a:prstGeom prst="rect">
            <a:avLst/>
          </a:prstGeom>
        </p:spPr>
      </p:pic>
      <p:sp>
        <p:nvSpPr>
          <p:cNvPr id="6" name="Rectangle 5">
            <a:extLst>
              <a:ext uri="{FF2B5EF4-FFF2-40B4-BE49-F238E27FC236}">
                <a16:creationId xmlns:a16="http://schemas.microsoft.com/office/drawing/2014/main" id="{F249DCF2-83C9-A55E-A48F-5F467587625A}"/>
              </a:ext>
            </a:extLst>
          </p:cNvPr>
          <p:cNvSpPr/>
          <p:nvPr/>
        </p:nvSpPr>
        <p:spPr>
          <a:xfrm>
            <a:off x="-2" y="1138337"/>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AA7CC1-807F-8932-CE45-D1E0BB0AFF50}"/>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Conflation – Why Misclassification Matters</a:t>
            </a:r>
          </a:p>
        </p:txBody>
      </p:sp>
      <p:sp>
        <p:nvSpPr>
          <p:cNvPr id="3" name="Content Placeholder 2">
            <a:extLst>
              <a:ext uri="{FF2B5EF4-FFF2-40B4-BE49-F238E27FC236}">
                <a16:creationId xmlns:a16="http://schemas.microsoft.com/office/drawing/2014/main" id="{5F80BECE-4E5B-568B-5E58-2E3900B790C7}"/>
              </a:ext>
            </a:extLst>
          </p:cNvPr>
          <p:cNvSpPr>
            <a:spLocks noGrp="1"/>
          </p:cNvSpPr>
          <p:nvPr>
            <p:ph idx="1"/>
          </p:nvPr>
        </p:nvSpPr>
        <p:spPr>
          <a:xfrm>
            <a:off x="3675888" y="1942424"/>
            <a:ext cx="3523488" cy="467698"/>
          </a:xfrm>
        </p:spPr>
        <p:txBody>
          <a:bodyPr/>
          <a:lstStyle/>
          <a:p>
            <a:r>
              <a:rPr lang="en-US" u="sng"/>
              <a:t>Trip Generation Comparison</a:t>
            </a:r>
          </a:p>
        </p:txBody>
      </p:sp>
      <p:sp>
        <p:nvSpPr>
          <p:cNvPr id="7" name="Content Placeholder 2">
            <a:extLst>
              <a:ext uri="{FF2B5EF4-FFF2-40B4-BE49-F238E27FC236}">
                <a16:creationId xmlns:a16="http://schemas.microsoft.com/office/drawing/2014/main" id="{D1087848-1EC0-30F5-59F8-DC4D8AE0C521}"/>
              </a:ext>
            </a:extLst>
          </p:cNvPr>
          <p:cNvSpPr txBox="1">
            <a:spLocks/>
          </p:cNvSpPr>
          <p:nvPr/>
        </p:nvSpPr>
        <p:spPr>
          <a:xfrm>
            <a:off x="381000" y="2522252"/>
            <a:ext cx="3441192" cy="351278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Commercial</a:t>
            </a:r>
          </a:p>
          <a:p>
            <a:endParaRPr lang="en-US"/>
          </a:p>
          <a:p>
            <a:endParaRPr lang="en-US"/>
          </a:p>
        </p:txBody>
      </p:sp>
      <p:sp>
        <p:nvSpPr>
          <p:cNvPr id="8" name="Content Placeholder 2">
            <a:extLst>
              <a:ext uri="{FF2B5EF4-FFF2-40B4-BE49-F238E27FC236}">
                <a16:creationId xmlns:a16="http://schemas.microsoft.com/office/drawing/2014/main" id="{8C237538-9AED-D746-5F18-A6B4CAAD2A97}"/>
              </a:ext>
            </a:extLst>
          </p:cNvPr>
          <p:cNvSpPr txBox="1">
            <a:spLocks/>
          </p:cNvSpPr>
          <p:nvPr/>
        </p:nvSpPr>
        <p:spPr>
          <a:xfrm>
            <a:off x="4178810" y="2510123"/>
            <a:ext cx="3441192" cy="46769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Industrial</a:t>
            </a:r>
          </a:p>
          <a:p>
            <a:endParaRPr lang="en-US"/>
          </a:p>
          <a:p>
            <a:endParaRPr lang="en-US"/>
          </a:p>
        </p:txBody>
      </p:sp>
      <p:graphicFrame>
        <p:nvGraphicFramePr>
          <p:cNvPr id="10" name="Table 9">
            <a:extLst>
              <a:ext uri="{FF2B5EF4-FFF2-40B4-BE49-F238E27FC236}">
                <a16:creationId xmlns:a16="http://schemas.microsoft.com/office/drawing/2014/main" id="{1845B7AD-6372-5147-B08F-A425E583B75D}"/>
              </a:ext>
            </a:extLst>
          </p:cNvPr>
          <p:cNvGraphicFramePr>
            <a:graphicFrameLocks noGrp="1"/>
          </p:cNvGraphicFramePr>
          <p:nvPr>
            <p:extLst>
              <p:ext uri="{D42A27DB-BD31-4B8C-83A1-F6EECF244321}">
                <p14:modId xmlns:p14="http://schemas.microsoft.com/office/powerpoint/2010/main" val="5678056"/>
              </p:ext>
            </p:extLst>
          </p:nvPr>
        </p:nvGraphicFramePr>
        <p:xfrm>
          <a:off x="441962" y="2987236"/>
          <a:ext cx="3523488" cy="3130097"/>
        </p:xfrm>
        <a:graphic>
          <a:graphicData uri="http://schemas.openxmlformats.org/drawingml/2006/table">
            <a:tbl>
              <a:tblPr firstRow="1" bandRow="1">
                <a:tableStyleId>{5C22544A-7EE6-4342-B048-85BDC9FD1C3A}</a:tableStyleId>
              </a:tblPr>
              <a:tblGrid>
                <a:gridCol w="2261616">
                  <a:extLst>
                    <a:ext uri="{9D8B030D-6E8A-4147-A177-3AD203B41FA5}">
                      <a16:colId xmlns:a16="http://schemas.microsoft.com/office/drawing/2014/main" val="3221062053"/>
                    </a:ext>
                  </a:extLst>
                </a:gridCol>
                <a:gridCol w="1261872">
                  <a:extLst>
                    <a:ext uri="{9D8B030D-6E8A-4147-A177-3AD203B41FA5}">
                      <a16:colId xmlns:a16="http://schemas.microsoft.com/office/drawing/2014/main" val="1091880279"/>
                    </a:ext>
                  </a:extLst>
                </a:gridCol>
              </a:tblGrid>
              <a:tr h="712257">
                <a:tc>
                  <a:txBody>
                    <a:bodyPr/>
                    <a:lstStyle/>
                    <a:p>
                      <a:r>
                        <a:rPr lang="en-US"/>
                        <a:t>Land Use</a:t>
                      </a:r>
                    </a:p>
                  </a:txBody>
                  <a:tcPr/>
                </a:tc>
                <a:tc>
                  <a:txBody>
                    <a:bodyPr/>
                    <a:lstStyle/>
                    <a:p>
                      <a:r>
                        <a:rPr lang="en-US"/>
                        <a:t>Trip Gen. Rate*</a:t>
                      </a:r>
                    </a:p>
                  </a:txBody>
                  <a:tcPr/>
                </a:tc>
                <a:extLst>
                  <a:ext uri="{0D108BD9-81ED-4DB2-BD59-A6C34878D82A}">
                    <a16:rowId xmlns:a16="http://schemas.microsoft.com/office/drawing/2014/main" val="1611838534"/>
                  </a:ext>
                </a:extLst>
              </a:tr>
              <a:tr h="483568">
                <a:tc>
                  <a:txBody>
                    <a:bodyPr/>
                    <a:lstStyle/>
                    <a:p>
                      <a:r>
                        <a:rPr lang="en-US"/>
                        <a:t>Convenience Store</a:t>
                      </a:r>
                    </a:p>
                  </a:txBody>
                  <a:tcPr/>
                </a:tc>
                <a:tc>
                  <a:txBody>
                    <a:bodyPr/>
                    <a:lstStyle/>
                    <a:p>
                      <a:r>
                        <a:rPr lang="en-US"/>
                        <a:t>762.3</a:t>
                      </a:r>
                    </a:p>
                  </a:txBody>
                  <a:tcPr/>
                </a:tc>
                <a:extLst>
                  <a:ext uri="{0D108BD9-81ED-4DB2-BD59-A6C34878D82A}">
                    <a16:rowId xmlns:a16="http://schemas.microsoft.com/office/drawing/2014/main" val="1795965201"/>
                  </a:ext>
                </a:extLst>
              </a:tr>
              <a:tr h="483568">
                <a:tc>
                  <a:txBody>
                    <a:bodyPr/>
                    <a:lstStyle/>
                    <a:p>
                      <a:r>
                        <a:rPr lang="en-US"/>
                        <a:t>Shopping Plaza</a:t>
                      </a:r>
                    </a:p>
                  </a:txBody>
                  <a:tcPr/>
                </a:tc>
                <a:tc>
                  <a:txBody>
                    <a:bodyPr/>
                    <a:lstStyle/>
                    <a:p>
                      <a:r>
                        <a:rPr lang="en-US"/>
                        <a:t>94.5</a:t>
                      </a:r>
                    </a:p>
                  </a:txBody>
                  <a:tcPr/>
                </a:tc>
                <a:extLst>
                  <a:ext uri="{0D108BD9-81ED-4DB2-BD59-A6C34878D82A}">
                    <a16:rowId xmlns:a16="http://schemas.microsoft.com/office/drawing/2014/main" val="98533"/>
                  </a:ext>
                </a:extLst>
              </a:tr>
              <a:tr h="483568">
                <a:tc>
                  <a:txBody>
                    <a:bodyPr/>
                    <a:lstStyle/>
                    <a:p>
                      <a:r>
                        <a:rPr lang="en-US"/>
                        <a:t>Pharmacy</a:t>
                      </a:r>
                    </a:p>
                  </a:txBody>
                  <a:tcPr/>
                </a:tc>
                <a:tc>
                  <a:txBody>
                    <a:bodyPr/>
                    <a:lstStyle/>
                    <a:p>
                      <a:r>
                        <a:rPr lang="en-US"/>
                        <a:t>90.8</a:t>
                      </a:r>
                    </a:p>
                  </a:txBody>
                  <a:tcPr/>
                </a:tc>
                <a:extLst>
                  <a:ext uri="{0D108BD9-81ED-4DB2-BD59-A6C34878D82A}">
                    <a16:rowId xmlns:a16="http://schemas.microsoft.com/office/drawing/2014/main" val="3313272895"/>
                  </a:ext>
                </a:extLst>
              </a:tr>
              <a:tr h="483568">
                <a:tc>
                  <a:txBody>
                    <a:bodyPr/>
                    <a:lstStyle/>
                    <a:p>
                      <a:r>
                        <a:rPr lang="en-US"/>
                        <a:t>Apparel Store</a:t>
                      </a:r>
                    </a:p>
                  </a:txBody>
                  <a:tcPr/>
                </a:tc>
                <a:tc>
                  <a:txBody>
                    <a:bodyPr/>
                    <a:lstStyle/>
                    <a:p>
                      <a:r>
                        <a:rPr lang="en-US"/>
                        <a:t>66.4</a:t>
                      </a:r>
                    </a:p>
                  </a:txBody>
                  <a:tcPr/>
                </a:tc>
                <a:extLst>
                  <a:ext uri="{0D108BD9-81ED-4DB2-BD59-A6C34878D82A}">
                    <a16:rowId xmlns:a16="http://schemas.microsoft.com/office/drawing/2014/main" val="1970723635"/>
                  </a:ext>
                </a:extLst>
              </a:tr>
              <a:tr h="483568">
                <a:tc>
                  <a:txBody>
                    <a:bodyPr/>
                    <a:lstStyle/>
                    <a:p>
                      <a:r>
                        <a:rPr lang="en-US"/>
                        <a:t>Furniture Store</a:t>
                      </a:r>
                    </a:p>
                  </a:txBody>
                  <a:tcPr/>
                </a:tc>
                <a:tc>
                  <a:txBody>
                    <a:bodyPr/>
                    <a:lstStyle/>
                    <a:p>
                      <a:r>
                        <a:rPr lang="en-US"/>
                        <a:t>6.3</a:t>
                      </a:r>
                    </a:p>
                  </a:txBody>
                  <a:tcPr/>
                </a:tc>
                <a:extLst>
                  <a:ext uri="{0D108BD9-81ED-4DB2-BD59-A6C34878D82A}">
                    <a16:rowId xmlns:a16="http://schemas.microsoft.com/office/drawing/2014/main" val="388566236"/>
                  </a:ext>
                </a:extLst>
              </a:tr>
            </a:tbl>
          </a:graphicData>
        </a:graphic>
      </p:graphicFrame>
      <p:sp>
        <p:nvSpPr>
          <p:cNvPr id="11" name="TextBox 10">
            <a:extLst>
              <a:ext uri="{FF2B5EF4-FFF2-40B4-BE49-F238E27FC236}">
                <a16:creationId xmlns:a16="http://schemas.microsoft.com/office/drawing/2014/main" id="{5D2500DE-ED27-5712-ECAA-CD433D8AB5E8}"/>
              </a:ext>
            </a:extLst>
          </p:cNvPr>
          <p:cNvSpPr txBox="1"/>
          <p:nvPr/>
        </p:nvSpPr>
        <p:spPr>
          <a:xfrm>
            <a:off x="283464" y="6473952"/>
            <a:ext cx="10945368" cy="261610"/>
          </a:xfrm>
          <a:prstGeom prst="rect">
            <a:avLst/>
          </a:prstGeom>
          <a:noFill/>
        </p:spPr>
        <p:txBody>
          <a:bodyPr wrap="square" rtlCol="0">
            <a:spAutoFit/>
          </a:bodyPr>
          <a:lstStyle/>
          <a:p>
            <a:r>
              <a:rPr lang="en-US" sz="1100">
                <a:solidFill>
                  <a:schemeClr val="bg1"/>
                </a:solidFill>
              </a:rPr>
              <a:t>*Rounded weekday trips per 1,000 sq ft floor area, ITE Trip Generation Manual (11</a:t>
            </a:r>
            <a:r>
              <a:rPr lang="en-US" sz="1100" baseline="30000">
                <a:solidFill>
                  <a:schemeClr val="bg1"/>
                </a:solidFill>
              </a:rPr>
              <a:t>th</a:t>
            </a:r>
            <a:r>
              <a:rPr lang="en-US" sz="1100">
                <a:solidFill>
                  <a:schemeClr val="bg1"/>
                </a:solidFill>
              </a:rPr>
              <a:t> ed, 2021)</a:t>
            </a:r>
          </a:p>
        </p:txBody>
      </p:sp>
      <p:graphicFrame>
        <p:nvGraphicFramePr>
          <p:cNvPr id="12" name="Table 11">
            <a:extLst>
              <a:ext uri="{FF2B5EF4-FFF2-40B4-BE49-F238E27FC236}">
                <a16:creationId xmlns:a16="http://schemas.microsoft.com/office/drawing/2014/main" id="{AA04EA67-4B6B-5482-7F46-5DA302755333}"/>
              </a:ext>
            </a:extLst>
          </p:cNvPr>
          <p:cNvGraphicFramePr>
            <a:graphicFrameLocks noGrp="1"/>
          </p:cNvGraphicFramePr>
          <p:nvPr>
            <p:extLst>
              <p:ext uri="{D42A27DB-BD31-4B8C-83A1-F6EECF244321}">
                <p14:modId xmlns:p14="http://schemas.microsoft.com/office/powerpoint/2010/main" val="3652468403"/>
              </p:ext>
            </p:extLst>
          </p:nvPr>
        </p:nvGraphicFramePr>
        <p:xfrm>
          <a:off x="4133090" y="2979520"/>
          <a:ext cx="3718562" cy="3130097"/>
        </p:xfrm>
        <a:graphic>
          <a:graphicData uri="http://schemas.openxmlformats.org/drawingml/2006/table">
            <a:tbl>
              <a:tblPr firstRow="1" bandRow="1">
                <a:tableStyleId>{5C22544A-7EE6-4342-B048-85BDC9FD1C3A}</a:tableStyleId>
              </a:tblPr>
              <a:tblGrid>
                <a:gridCol w="2386828">
                  <a:extLst>
                    <a:ext uri="{9D8B030D-6E8A-4147-A177-3AD203B41FA5}">
                      <a16:colId xmlns:a16="http://schemas.microsoft.com/office/drawing/2014/main" val="3221062053"/>
                    </a:ext>
                  </a:extLst>
                </a:gridCol>
                <a:gridCol w="1331734">
                  <a:extLst>
                    <a:ext uri="{9D8B030D-6E8A-4147-A177-3AD203B41FA5}">
                      <a16:colId xmlns:a16="http://schemas.microsoft.com/office/drawing/2014/main" val="1091880279"/>
                    </a:ext>
                  </a:extLst>
                </a:gridCol>
              </a:tblGrid>
              <a:tr h="712257">
                <a:tc>
                  <a:txBody>
                    <a:bodyPr/>
                    <a:lstStyle/>
                    <a:p>
                      <a:r>
                        <a:rPr lang="en-US"/>
                        <a:t>Land Use</a:t>
                      </a:r>
                    </a:p>
                  </a:txBody>
                  <a:tcPr/>
                </a:tc>
                <a:tc>
                  <a:txBody>
                    <a:bodyPr/>
                    <a:lstStyle/>
                    <a:p>
                      <a:r>
                        <a:rPr lang="en-US"/>
                        <a:t>Trip Gen. Rate</a:t>
                      </a:r>
                    </a:p>
                  </a:txBody>
                  <a:tcPr/>
                </a:tc>
                <a:extLst>
                  <a:ext uri="{0D108BD9-81ED-4DB2-BD59-A6C34878D82A}">
                    <a16:rowId xmlns:a16="http://schemas.microsoft.com/office/drawing/2014/main" val="1611838534"/>
                  </a:ext>
                </a:extLst>
              </a:tr>
              <a:tr h="483568">
                <a:tc>
                  <a:txBody>
                    <a:bodyPr/>
                    <a:lstStyle/>
                    <a:p>
                      <a:r>
                        <a:rPr lang="en-US"/>
                        <a:t>Utility</a:t>
                      </a:r>
                    </a:p>
                  </a:txBody>
                  <a:tcPr/>
                </a:tc>
                <a:tc>
                  <a:txBody>
                    <a:bodyPr/>
                    <a:lstStyle/>
                    <a:p>
                      <a:r>
                        <a:rPr lang="en-US"/>
                        <a:t>12.3</a:t>
                      </a:r>
                    </a:p>
                  </a:txBody>
                  <a:tcPr/>
                </a:tc>
                <a:extLst>
                  <a:ext uri="{0D108BD9-81ED-4DB2-BD59-A6C34878D82A}">
                    <a16:rowId xmlns:a16="http://schemas.microsoft.com/office/drawing/2014/main" val="1795965201"/>
                  </a:ext>
                </a:extLst>
              </a:tr>
              <a:tr h="483568">
                <a:tc>
                  <a:txBody>
                    <a:bodyPr/>
                    <a:lstStyle/>
                    <a:p>
                      <a:r>
                        <a:rPr lang="en-US"/>
                        <a:t>Manufacturing</a:t>
                      </a:r>
                    </a:p>
                  </a:txBody>
                  <a:tcPr/>
                </a:tc>
                <a:tc>
                  <a:txBody>
                    <a:bodyPr/>
                    <a:lstStyle/>
                    <a:p>
                      <a:r>
                        <a:rPr lang="en-US"/>
                        <a:t>4.8</a:t>
                      </a:r>
                    </a:p>
                  </a:txBody>
                  <a:tcPr/>
                </a:tc>
                <a:extLst>
                  <a:ext uri="{0D108BD9-81ED-4DB2-BD59-A6C34878D82A}">
                    <a16:rowId xmlns:a16="http://schemas.microsoft.com/office/drawing/2014/main" val="98533"/>
                  </a:ext>
                </a:extLst>
              </a:tr>
              <a:tr h="483568">
                <a:tc>
                  <a:txBody>
                    <a:bodyPr/>
                    <a:lstStyle/>
                    <a:p>
                      <a:r>
                        <a:rPr lang="en-US"/>
                        <a:t>Parcel Hub Warehouse</a:t>
                      </a:r>
                    </a:p>
                  </a:txBody>
                  <a:tcPr/>
                </a:tc>
                <a:tc>
                  <a:txBody>
                    <a:bodyPr/>
                    <a:lstStyle/>
                    <a:p>
                      <a:r>
                        <a:rPr lang="en-US"/>
                        <a:t>4.7</a:t>
                      </a:r>
                    </a:p>
                  </a:txBody>
                  <a:tcPr/>
                </a:tc>
                <a:extLst>
                  <a:ext uri="{0D108BD9-81ED-4DB2-BD59-A6C34878D82A}">
                    <a16:rowId xmlns:a16="http://schemas.microsoft.com/office/drawing/2014/main" val="3313272895"/>
                  </a:ext>
                </a:extLst>
              </a:tr>
              <a:tr h="483568">
                <a:tc>
                  <a:txBody>
                    <a:bodyPr/>
                    <a:lstStyle/>
                    <a:p>
                      <a:r>
                        <a:rPr lang="en-US"/>
                        <a:t>Industrial Park</a:t>
                      </a:r>
                    </a:p>
                  </a:txBody>
                  <a:tcPr/>
                </a:tc>
                <a:tc>
                  <a:txBody>
                    <a:bodyPr/>
                    <a:lstStyle/>
                    <a:p>
                      <a:r>
                        <a:rPr lang="en-US"/>
                        <a:t>3.4</a:t>
                      </a:r>
                    </a:p>
                  </a:txBody>
                  <a:tcPr/>
                </a:tc>
                <a:extLst>
                  <a:ext uri="{0D108BD9-81ED-4DB2-BD59-A6C34878D82A}">
                    <a16:rowId xmlns:a16="http://schemas.microsoft.com/office/drawing/2014/main" val="1970723635"/>
                  </a:ext>
                </a:extLst>
              </a:tr>
              <a:tr h="483568">
                <a:tc>
                  <a:txBody>
                    <a:bodyPr/>
                    <a:lstStyle/>
                    <a:p>
                      <a:r>
                        <a:rPr lang="en-US"/>
                        <a:t>Data Center</a:t>
                      </a:r>
                    </a:p>
                  </a:txBody>
                  <a:tcPr/>
                </a:tc>
                <a:tc>
                  <a:txBody>
                    <a:bodyPr/>
                    <a:lstStyle/>
                    <a:p>
                      <a:r>
                        <a:rPr lang="en-US"/>
                        <a:t>1</a:t>
                      </a:r>
                    </a:p>
                  </a:txBody>
                  <a:tcPr/>
                </a:tc>
                <a:extLst>
                  <a:ext uri="{0D108BD9-81ED-4DB2-BD59-A6C34878D82A}">
                    <a16:rowId xmlns:a16="http://schemas.microsoft.com/office/drawing/2014/main" val="388566236"/>
                  </a:ext>
                </a:extLst>
              </a:tr>
            </a:tbl>
          </a:graphicData>
        </a:graphic>
      </p:graphicFrame>
    </p:spTree>
    <p:extLst>
      <p:ext uri="{BB962C8B-B14F-4D97-AF65-F5344CB8AC3E}">
        <p14:creationId xmlns:p14="http://schemas.microsoft.com/office/powerpoint/2010/main" val="20271451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307FEE-959C-5174-2EE9-7E40A05C346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5DE77F0-01B9-FD05-90D5-835CC2E18773}"/>
              </a:ext>
            </a:extLst>
          </p:cNvPr>
          <p:cNvPicPr>
            <a:picLocks noChangeAspect="1"/>
          </p:cNvPicPr>
          <p:nvPr/>
        </p:nvPicPr>
        <p:blipFill>
          <a:blip r:embed="rId3"/>
          <a:srcRect t="29761" b="28784"/>
          <a:stretch>
            <a:fillRect/>
          </a:stretch>
        </p:blipFill>
        <p:spPr>
          <a:xfrm>
            <a:off x="0" y="0"/>
            <a:ext cx="12192000" cy="1737360"/>
          </a:xfrm>
          <a:prstGeom prst="rect">
            <a:avLst/>
          </a:prstGeom>
        </p:spPr>
      </p:pic>
      <p:sp>
        <p:nvSpPr>
          <p:cNvPr id="6" name="Rectangle 5">
            <a:extLst>
              <a:ext uri="{FF2B5EF4-FFF2-40B4-BE49-F238E27FC236}">
                <a16:creationId xmlns:a16="http://schemas.microsoft.com/office/drawing/2014/main" id="{6C0AFF27-7081-989D-11BB-7968310A8BB1}"/>
              </a:ext>
            </a:extLst>
          </p:cNvPr>
          <p:cNvSpPr/>
          <p:nvPr/>
        </p:nvSpPr>
        <p:spPr>
          <a:xfrm>
            <a:off x="-2" y="1138337"/>
            <a:ext cx="10936226"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F051FD-A530-422D-90C2-5154331C3211}"/>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Consideration – Land as Economic Infrastructure</a:t>
            </a:r>
          </a:p>
        </p:txBody>
      </p:sp>
      <p:sp>
        <p:nvSpPr>
          <p:cNvPr id="3" name="Content Placeholder 2">
            <a:extLst>
              <a:ext uri="{FF2B5EF4-FFF2-40B4-BE49-F238E27FC236}">
                <a16:creationId xmlns:a16="http://schemas.microsoft.com/office/drawing/2014/main" id="{1B5652AD-0449-A7CF-A08F-25D3E1D048D0}"/>
              </a:ext>
            </a:extLst>
          </p:cNvPr>
          <p:cNvSpPr>
            <a:spLocks noGrp="1"/>
          </p:cNvSpPr>
          <p:nvPr>
            <p:ph idx="1"/>
          </p:nvPr>
        </p:nvSpPr>
        <p:spPr/>
        <p:txBody>
          <a:bodyPr>
            <a:normAutofit/>
          </a:bodyPr>
          <a:lstStyle/>
          <a:p>
            <a:r>
              <a:rPr lang="en-US"/>
              <a:t>Industrial land performs a specific local/regional economic role</a:t>
            </a:r>
          </a:p>
          <a:p>
            <a:pPr lvl="1"/>
            <a:r>
              <a:rPr lang="en-US"/>
              <a:t>Supports production, skilled trades, maintenance, and repair</a:t>
            </a:r>
          </a:p>
          <a:p>
            <a:pPr lvl="1"/>
            <a:r>
              <a:rPr lang="en-US"/>
              <a:t>Stable middle-income employment base</a:t>
            </a:r>
          </a:p>
          <a:p>
            <a:r>
              <a:rPr lang="en-US"/>
              <a:t>Industrial uses linked to physical space, not interchangeable</a:t>
            </a:r>
          </a:p>
          <a:p>
            <a:pPr lvl="1"/>
            <a:r>
              <a:rPr lang="en-US"/>
              <a:t>Require access to specific infrastructure and resources</a:t>
            </a:r>
          </a:p>
          <a:p>
            <a:pPr lvl="1"/>
            <a:r>
              <a:rPr lang="en-US"/>
              <a:t>Large parcels</a:t>
            </a:r>
          </a:p>
          <a:p>
            <a:pPr lvl="1"/>
            <a:r>
              <a:rPr lang="en-US"/>
              <a:t>Benefit from clustering</a:t>
            </a:r>
          </a:p>
          <a:p>
            <a:r>
              <a:rPr lang="en-US"/>
              <a:t>Difficult to recover once lost</a:t>
            </a:r>
          </a:p>
          <a:p>
            <a:endParaRPr lang="en-US"/>
          </a:p>
          <a:p>
            <a:pPr lvl="1"/>
            <a:endParaRPr lang="en-US"/>
          </a:p>
          <a:p>
            <a:pPr lvl="1"/>
            <a:endParaRPr lang="en-US"/>
          </a:p>
          <a:p>
            <a:pPr marL="0" indent="0">
              <a:buNone/>
            </a:pPr>
            <a:endParaRPr lang="en-US"/>
          </a:p>
          <a:p>
            <a:pPr lvl="1"/>
            <a:endParaRPr lang="en-US"/>
          </a:p>
        </p:txBody>
      </p:sp>
    </p:spTree>
    <p:extLst>
      <p:ext uri="{BB962C8B-B14F-4D97-AF65-F5344CB8AC3E}">
        <p14:creationId xmlns:p14="http://schemas.microsoft.com/office/powerpoint/2010/main" val="26378046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0B676-E2B2-A8DD-A6F1-042B90BC3C2B}"/>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E0CFA7D9-96EF-D878-64FB-1D863DD482FC}"/>
              </a:ext>
            </a:extLst>
          </p:cNvPr>
          <p:cNvPicPr>
            <a:picLocks noChangeAspect="1"/>
          </p:cNvPicPr>
          <p:nvPr/>
        </p:nvPicPr>
        <p:blipFill>
          <a:blip r:embed="rId3"/>
          <a:srcRect t="29761" b="28784"/>
          <a:stretch>
            <a:fillRect/>
          </a:stretch>
        </p:blipFill>
        <p:spPr>
          <a:xfrm>
            <a:off x="0" y="0"/>
            <a:ext cx="12192000" cy="1737360"/>
          </a:xfrm>
          <a:prstGeom prst="rect">
            <a:avLst/>
          </a:prstGeom>
        </p:spPr>
      </p:pic>
      <p:sp>
        <p:nvSpPr>
          <p:cNvPr id="6" name="Rectangle 5">
            <a:extLst>
              <a:ext uri="{FF2B5EF4-FFF2-40B4-BE49-F238E27FC236}">
                <a16:creationId xmlns:a16="http://schemas.microsoft.com/office/drawing/2014/main" id="{69097EBC-5A95-321D-A3C3-73FFFE8F6752}"/>
              </a:ext>
            </a:extLst>
          </p:cNvPr>
          <p:cNvSpPr/>
          <p:nvPr/>
        </p:nvSpPr>
        <p:spPr>
          <a:xfrm>
            <a:off x="-2" y="1138337"/>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C5A0BAA-EC16-5A6D-91FF-D23BD9755C10}"/>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Consideration – Service-Industrial Zoning</a:t>
            </a:r>
          </a:p>
        </p:txBody>
      </p:sp>
      <p:sp>
        <p:nvSpPr>
          <p:cNvPr id="4" name="Content Placeholder 2">
            <a:extLst>
              <a:ext uri="{FF2B5EF4-FFF2-40B4-BE49-F238E27FC236}">
                <a16:creationId xmlns:a16="http://schemas.microsoft.com/office/drawing/2014/main" id="{125309EC-AFDC-D258-56A0-D1A1CEB8F453}"/>
              </a:ext>
            </a:extLst>
          </p:cNvPr>
          <p:cNvSpPr txBox="1">
            <a:spLocks/>
          </p:cNvSpPr>
          <p:nvPr/>
        </p:nvSpPr>
        <p:spPr>
          <a:xfrm>
            <a:off x="1801368" y="1893372"/>
            <a:ext cx="7269480" cy="2166564"/>
          </a:xfrm>
          <a:custGeom>
            <a:avLst/>
            <a:gdLst>
              <a:gd name="csX0" fmla="*/ 0 w 7269480"/>
              <a:gd name="csY0" fmla="*/ 0 h 2166564"/>
              <a:gd name="csX1" fmla="*/ 7269480 w 7269480"/>
              <a:gd name="csY1" fmla="*/ 0 h 2166564"/>
              <a:gd name="csX2" fmla="*/ 7269480 w 7269480"/>
              <a:gd name="csY2" fmla="*/ 2166564 h 2166564"/>
              <a:gd name="csX3" fmla="*/ 0 w 7269480"/>
              <a:gd name="csY3" fmla="*/ 2166564 h 2166564"/>
              <a:gd name="csX4" fmla="*/ 0 w 7269480"/>
              <a:gd name="csY4" fmla="*/ 0 h 2166564"/>
            </a:gdLst>
            <a:ahLst/>
            <a:cxnLst>
              <a:cxn ang="0">
                <a:pos x="csX0" y="csY0"/>
              </a:cxn>
              <a:cxn ang="0">
                <a:pos x="csX1" y="csY1"/>
              </a:cxn>
              <a:cxn ang="0">
                <a:pos x="csX2" y="csY2"/>
              </a:cxn>
              <a:cxn ang="0">
                <a:pos x="csX3" y="csY3"/>
              </a:cxn>
              <a:cxn ang="0">
                <a:pos x="csX4" y="csY4"/>
              </a:cxn>
            </a:cxnLst>
            <a:rect l="l" t="t" r="r" b="b"/>
            <a:pathLst>
              <a:path w="7269480" h="2166564" fill="none" extrusionOk="0">
                <a:moveTo>
                  <a:pt x="0" y="0"/>
                </a:moveTo>
                <a:cubicBezTo>
                  <a:pt x="1280478" y="-74927"/>
                  <a:pt x="4166856" y="106849"/>
                  <a:pt x="7269480" y="0"/>
                </a:cubicBezTo>
                <a:cubicBezTo>
                  <a:pt x="7117475" y="1029473"/>
                  <a:pt x="7169067" y="1540343"/>
                  <a:pt x="7269480" y="2166564"/>
                </a:cubicBezTo>
                <a:cubicBezTo>
                  <a:pt x="4978074" y="2286198"/>
                  <a:pt x="3432071" y="2105512"/>
                  <a:pt x="0" y="2166564"/>
                </a:cubicBezTo>
                <a:cubicBezTo>
                  <a:pt x="146454" y="1591276"/>
                  <a:pt x="165143" y="961540"/>
                  <a:pt x="0" y="0"/>
                </a:cubicBezTo>
                <a:close/>
              </a:path>
              <a:path w="7269480" h="2166564" stroke="0" extrusionOk="0">
                <a:moveTo>
                  <a:pt x="0" y="0"/>
                </a:moveTo>
                <a:cubicBezTo>
                  <a:pt x="2664971" y="131789"/>
                  <a:pt x="4618146" y="94790"/>
                  <a:pt x="7269480" y="0"/>
                </a:cubicBezTo>
                <a:cubicBezTo>
                  <a:pt x="7240858" y="240329"/>
                  <a:pt x="7310406" y="1543066"/>
                  <a:pt x="7269480" y="2166564"/>
                </a:cubicBezTo>
                <a:cubicBezTo>
                  <a:pt x="6522610" y="2328453"/>
                  <a:pt x="1263190" y="2209955"/>
                  <a:pt x="0" y="2166564"/>
                </a:cubicBezTo>
                <a:cubicBezTo>
                  <a:pt x="69342" y="1410893"/>
                  <a:pt x="-151951" y="1015442"/>
                  <a:pt x="0" y="0"/>
                </a:cubicBezTo>
                <a:close/>
              </a:path>
            </a:pathLst>
          </a:custGeom>
          <a:ln>
            <a:solidFill>
              <a:schemeClr val="tx2"/>
            </a:solidFill>
            <a:extLst>
              <a:ext uri="{C807C97D-BFC1-408E-A445-0C87EB9F89A2}">
                <ask:lineSketchStyleProps xmlns:ask="http://schemas.microsoft.com/office/drawing/2018/sketchyshapes" sd="4100747235">
                  <a:prstGeom prst="rect">
                    <a:avLst/>
                  </a:prstGeom>
                  <ask:type>
                    <ask:lineSketchCurved/>
                  </ask:type>
                </ask:lineSketchStyleProps>
              </a:ext>
            </a:extLst>
          </a:ln>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a:t>Service-Industrial Uses:</a:t>
            </a:r>
          </a:p>
          <a:p>
            <a:pPr lvl="1"/>
            <a:r>
              <a:rPr lang="en-US"/>
              <a:t>Uses that fall between traditional industrial and commercial categories.</a:t>
            </a:r>
          </a:p>
          <a:p>
            <a:pPr lvl="1"/>
            <a:r>
              <a:rPr lang="en-US"/>
              <a:t>Vertically integrated in such a way that multiple stages of production occur within the same facility.</a:t>
            </a:r>
          </a:p>
          <a:p>
            <a:pPr lvl="1"/>
            <a:r>
              <a:rPr lang="en-US"/>
              <a:t>Limited on-site retail activity (accessory).</a:t>
            </a:r>
          </a:p>
          <a:p>
            <a:pPr lvl="1"/>
            <a:r>
              <a:rPr lang="en-US"/>
              <a:t>Small footprint, low environmental impact.</a:t>
            </a:r>
          </a:p>
          <a:p>
            <a:pPr lvl="1"/>
            <a:endParaRPr lang="en-US"/>
          </a:p>
          <a:p>
            <a:pPr marL="0" indent="0">
              <a:buFont typeface="Calibri" panose="020F0502020204030204" pitchFamily="34" charset="0"/>
              <a:buNone/>
            </a:pPr>
            <a:endParaRPr lang="en-US"/>
          </a:p>
          <a:p>
            <a:pPr lvl="1"/>
            <a:endParaRPr lang="en-US"/>
          </a:p>
        </p:txBody>
      </p:sp>
      <p:sp>
        <p:nvSpPr>
          <p:cNvPr id="13" name="Content Placeholder 2">
            <a:extLst>
              <a:ext uri="{FF2B5EF4-FFF2-40B4-BE49-F238E27FC236}">
                <a16:creationId xmlns:a16="http://schemas.microsoft.com/office/drawing/2014/main" id="{1F3FCD2C-D221-BF93-80AA-25C214D27C8D}"/>
              </a:ext>
            </a:extLst>
          </p:cNvPr>
          <p:cNvSpPr>
            <a:spLocks noGrp="1"/>
          </p:cNvSpPr>
          <p:nvPr>
            <p:ph idx="1"/>
          </p:nvPr>
        </p:nvSpPr>
        <p:spPr>
          <a:xfrm>
            <a:off x="1801368" y="4215948"/>
            <a:ext cx="7516368" cy="2002536"/>
          </a:xfrm>
        </p:spPr>
        <p:txBody>
          <a:bodyPr>
            <a:normAutofit fontScale="85000" lnSpcReduction="20000"/>
          </a:bodyPr>
          <a:lstStyle/>
          <a:p>
            <a:r>
              <a:rPr lang="en-US"/>
              <a:t>Examples: </a:t>
            </a:r>
          </a:p>
          <a:p>
            <a:pPr lvl="1"/>
            <a:r>
              <a:rPr lang="en-US"/>
              <a:t>Precision manufacturing (tools/instruments)</a:t>
            </a:r>
          </a:p>
          <a:p>
            <a:pPr lvl="1"/>
            <a:r>
              <a:rPr lang="en-US"/>
              <a:t>Furniture, cabinetry, &amp; woodworking</a:t>
            </a:r>
          </a:p>
          <a:p>
            <a:pPr lvl="1"/>
            <a:r>
              <a:rPr lang="en-US"/>
              <a:t>Apparel &amp; fashion</a:t>
            </a:r>
          </a:p>
          <a:p>
            <a:pPr lvl="1"/>
            <a:r>
              <a:rPr lang="en-US"/>
              <a:t>Electronics assembly</a:t>
            </a:r>
          </a:p>
          <a:p>
            <a:pPr lvl="1"/>
            <a:r>
              <a:rPr lang="en-US"/>
              <a:t>Artisan food production (coffee roasters, bakeries)</a:t>
            </a:r>
          </a:p>
          <a:p>
            <a:pPr lvl="1"/>
            <a:r>
              <a:rPr lang="en-US"/>
              <a:t>Copy/print/sign shops</a:t>
            </a:r>
          </a:p>
          <a:p>
            <a:pPr lvl="1"/>
            <a:r>
              <a:rPr lang="en-US"/>
              <a:t>Art studios</a:t>
            </a:r>
          </a:p>
          <a:p>
            <a:pPr lvl="1"/>
            <a:endParaRPr lang="en-US"/>
          </a:p>
          <a:p>
            <a:pPr lvl="1"/>
            <a:endParaRPr lang="en-US"/>
          </a:p>
          <a:p>
            <a:endParaRPr lang="en-US"/>
          </a:p>
          <a:p>
            <a:pPr lvl="1"/>
            <a:endParaRPr lang="en-US"/>
          </a:p>
          <a:p>
            <a:pPr marL="0" indent="0">
              <a:buNone/>
            </a:pPr>
            <a:endParaRPr lang="en-US"/>
          </a:p>
          <a:p>
            <a:pPr lvl="1"/>
            <a:endParaRPr lang="en-US"/>
          </a:p>
        </p:txBody>
      </p:sp>
    </p:spTree>
    <p:extLst>
      <p:ext uri="{BB962C8B-B14F-4D97-AF65-F5344CB8AC3E}">
        <p14:creationId xmlns:p14="http://schemas.microsoft.com/office/powerpoint/2010/main" val="12507185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82963-03D3-1E0D-DA63-23E6DDF319EA}"/>
              </a:ext>
            </a:extLst>
          </p:cNvPr>
          <p:cNvSpPr>
            <a:spLocks noGrp="1"/>
          </p:cNvSpPr>
          <p:nvPr>
            <p:ph type="title"/>
          </p:nvPr>
        </p:nvSpPr>
        <p:spPr>
          <a:xfrm>
            <a:off x="1097280" y="988906"/>
            <a:ext cx="10058400" cy="748454"/>
          </a:xfrm>
          <a:solidFill>
            <a:schemeClr val="bg2"/>
          </a:solidFill>
        </p:spPr>
        <p:txBody>
          <a:bodyPr/>
          <a:lstStyle/>
          <a:p>
            <a:r>
              <a:rPr lang="en-US"/>
              <a:t>Service Industrial Zone: Defined</a:t>
            </a:r>
          </a:p>
        </p:txBody>
      </p:sp>
      <p:sp>
        <p:nvSpPr>
          <p:cNvPr id="3" name="Content Placeholder 2">
            <a:extLst>
              <a:ext uri="{FF2B5EF4-FFF2-40B4-BE49-F238E27FC236}">
                <a16:creationId xmlns:a16="http://schemas.microsoft.com/office/drawing/2014/main" id="{CDB2D722-F4C1-1E25-9F49-C015A62C29E2}"/>
              </a:ext>
            </a:extLst>
          </p:cNvPr>
          <p:cNvSpPr>
            <a:spLocks noGrp="1"/>
          </p:cNvSpPr>
          <p:nvPr>
            <p:ph idx="1"/>
          </p:nvPr>
        </p:nvSpPr>
        <p:spPr/>
        <p:txBody>
          <a:bodyPr/>
          <a:lstStyle/>
          <a:p>
            <a:r>
              <a:rPr lang="en-US"/>
              <a:t>“A service-industrial zone is designed to support employment-oriented uses that merge industrial activity with service business operations including light manufacturing, and specialized business services with retail components. These zones avoid the blight of traditional industrial districts that produce noise, dust, fumes or other offensive activities that adversely affect other properties. Service Industrial zones, are intended for those businesses that provide products and services to the public and generate employment.”</a:t>
            </a:r>
          </a:p>
        </p:txBody>
      </p:sp>
    </p:spTree>
    <p:extLst>
      <p:ext uri="{BB962C8B-B14F-4D97-AF65-F5344CB8AC3E}">
        <p14:creationId xmlns:p14="http://schemas.microsoft.com/office/powerpoint/2010/main" val="3136322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34375-C656-EA8C-6525-3DA4793120E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E3AC91-21BE-46CB-682B-CBB0E332A410}"/>
              </a:ext>
            </a:extLst>
          </p:cNvPr>
          <p:cNvPicPr>
            <a:picLocks noChangeAspect="1"/>
          </p:cNvPicPr>
          <p:nvPr/>
        </p:nvPicPr>
        <p:blipFill>
          <a:blip r:embed="rId3"/>
          <a:srcRect t="29761" b="28784"/>
          <a:stretch>
            <a:fillRect/>
          </a:stretch>
        </p:blipFill>
        <p:spPr>
          <a:xfrm>
            <a:off x="0" y="0"/>
            <a:ext cx="12192000" cy="1737360"/>
          </a:xfrm>
          <a:prstGeom prst="rect">
            <a:avLst/>
          </a:prstGeom>
        </p:spPr>
      </p:pic>
      <p:sp>
        <p:nvSpPr>
          <p:cNvPr id="6" name="Rectangle 5">
            <a:extLst>
              <a:ext uri="{FF2B5EF4-FFF2-40B4-BE49-F238E27FC236}">
                <a16:creationId xmlns:a16="http://schemas.microsoft.com/office/drawing/2014/main" id="{4AF294C5-378F-B7FE-FA22-11B3BC3D9C02}"/>
              </a:ext>
            </a:extLst>
          </p:cNvPr>
          <p:cNvSpPr/>
          <p:nvPr/>
        </p:nvSpPr>
        <p:spPr>
          <a:xfrm>
            <a:off x="-2" y="1138337"/>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81DAB6-6554-E68E-2E3B-F4BDC0088D3E}"/>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dirty="0"/>
              <a:t>Consideration – Service-Industrial Zoning</a:t>
            </a:r>
          </a:p>
        </p:txBody>
      </p:sp>
      <p:sp>
        <p:nvSpPr>
          <p:cNvPr id="3" name="Content Placeholder 2">
            <a:extLst>
              <a:ext uri="{FF2B5EF4-FFF2-40B4-BE49-F238E27FC236}">
                <a16:creationId xmlns:a16="http://schemas.microsoft.com/office/drawing/2014/main" id="{EF1FA8A1-2F9B-17B1-6E4B-0395557CCFF4}"/>
              </a:ext>
            </a:extLst>
          </p:cNvPr>
          <p:cNvSpPr>
            <a:spLocks noGrp="1"/>
          </p:cNvSpPr>
          <p:nvPr>
            <p:ph idx="1"/>
          </p:nvPr>
        </p:nvSpPr>
        <p:spPr>
          <a:xfrm>
            <a:off x="1097280" y="2023963"/>
            <a:ext cx="10524744" cy="4023360"/>
          </a:xfrm>
        </p:spPr>
        <p:txBody>
          <a:bodyPr>
            <a:normAutofit/>
          </a:bodyPr>
          <a:lstStyle/>
          <a:p>
            <a:r>
              <a:rPr lang="en-US" dirty="0"/>
              <a:t>Need for a distinct service-industrial category</a:t>
            </a:r>
          </a:p>
          <a:p>
            <a:pPr lvl="1"/>
            <a:r>
              <a:rPr lang="en-US" dirty="0"/>
              <a:t>Accommodates low-impact industrial &amp; service activity</a:t>
            </a:r>
          </a:p>
          <a:p>
            <a:pPr lvl="1"/>
            <a:r>
              <a:rPr lang="en-US" dirty="0"/>
              <a:t>Distinct compatibilities and infrastructure needs</a:t>
            </a:r>
          </a:p>
          <a:p>
            <a:pPr lvl="1"/>
            <a:r>
              <a:rPr lang="en-US" dirty="0"/>
              <a:t>Maintains </a:t>
            </a:r>
            <a:r>
              <a:rPr lang="en-US" u="sng" dirty="0"/>
              <a:t>clarity of intent</a:t>
            </a:r>
          </a:p>
          <a:p>
            <a:pPr lvl="1"/>
            <a:r>
              <a:rPr lang="en-US" dirty="0"/>
              <a:t>Protects land needed for service and employment</a:t>
            </a:r>
          </a:p>
          <a:p>
            <a:r>
              <a:rPr lang="en-US" dirty="0"/>
              <a:t>May include:</a:t>
            </a:r>
          </a:p>
          <a:p>
            <a:pPr lvl="1"/>
            <a:r>
              <a:rPr lang="en-US" dirty="0"/>
              <a:t>Office space</a:t>
            </a:r>
          </a:p>
          <a:p>
            <a:pPr lvl="1"/>
            <a:r>
              <a:rPr lang="en-US" dirty="0"/>
              <a:t>Skilled trades contractors</a:t>
            </a:r>
          </a:p>
          <a:p>
            <a:pPr lvl="1"/>
            <a:r>
              <a:rPr lang="en-US" dirty="0"/>
              <a:t>Specialty services</a:t>
            </a:r>
          </a:p>
          <a:p>
            <a:pPr lvl="1"/>
            <a:r>
              <a:rPr lang="en-US" dirty="0"/>
              <a:t>Light industries</a:t>
            </a:r>
          </a:p>
          <a:p>
            <a:pPr lvl="1"/>
            <a:endParaRPr lang="en-US" dirty="0"/>
          </a:p>
          <a:p>
            <a:pPr lvl="1"/>
            <a:endParaRPr lang="en-US" dirty="0"/>
          </a:p>
          <a:p>
            <a:pPr marL="0" indent="0">
              <a:buNone/>
            </a:pPr>
            <a:endParaRPr lang="en-US" dirty="0"/>
          </a:p>
          <a:p>
            <a:pPr lvl="1"/>
            <a:endParaRPr lang="en-US" dirty="0"/>
          </a:p>
        </p:txBody>
      </p:sp>
      <p:pic>
        <p:nvPicPr>
          <p:cNvPr id="7" name="Picture 6">
            <a:extLst>
              <a:ext uri="{FF2B5EF4-FFF2-40B4-BE49-F238E27FC236}">
                <a16:creationId xmlns:a16="http://schemas.microsoft.com/office/drawing/2014/main" id="{408BDB76-F85E-BB5A-D96E-55FC65B204DF}"/>
              </a:ext>
            </a:extLst>
          </p:cNvPr>
          <p:cNvPicPr>
            <a:picLocks noChangeAspect="1"/>
          </p:cNvPicPr>
          <p:nvPr/>
        </p:nvPicPr>
        <p:blipFill>
          <a:blip r:embed="rId3"/>
          <a:srcRect l="26051" t="2488" r="44925" b="1511"/>
          <a:stretch>
            <a:fillRect/>
          </a:stretch>
        </p:blipFill>
        <p:spPr>
          <a:xfrm>
            <a:off x="9699848" y="2382285"/>
            <a:ext cx="2233072" cy="253889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A7CA3DB9-2506-FF91-E7E6-E6B5F3453C34}"/>
              </a:ext>
            </a:extLst>
          </p:cNvPr>
          <p:cNvPicPr>
            <a:picLocks noChangeAspect="1"/>
          </p:cNvPicPr>
          <p:nvPr/>
        </p:nvPicPr>
        <p:blipFill>
          <a:blip r:embed="rId4"/>
          <a:stretch>
            <a:fillRect/>
          </a:stretch>
        </p:blipFill>
        <p:spPr>
          <a:xfrm>
            <a:off x="8170497" y="4671750"/>
            <a:ext cx="3555159" cy="1590773"/>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09DD92A2-D9E1-2F67-4A7D-2F232DEF7A6F}"/>
              </a:ext>
            </a:extLst>
          </p:cNvPr>
          <p:cNvPicPr>
            <a:picLocks noChangeAspect="1"/>
          </p:cNvPicPr>
          <p:nvPr/>
        </p:nvPicPr>
        <p:blipFill>
          <a:blip r:embed="rId5"/>
          <a:stretch>
            <a:fillRect/>
          </a:stretch>
        </p:blipFill>
        <p:spPr>
          <a:xfrm>
            <a:off x="7143265" y="2059321"/>
            <a:ext cx="2867479" cy="1292192"/>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99B9DBC-37AC-0FC9-6016-FA37B0DAE0C2}"/>
              </a:ext>
            </a:extLst>
          </p:cNvPr>
          <p:cNvPicPr>
            <a:picLocks noChangeAspect="1"/>
          </p:cNvPicPr>
          <p:nvPr/>
        </p:nvPicPr>
        <p:blipFill>
          <a:blip r:embed="rId6"/>
          <a:stretch>
            <a:fillRect/>
          </a:stretch>
        </p:blipFill>
        <p:spPr>
          <a:xfrm>
            <a:off x="6411468" y="3536624"/>
            <a:ext cx="3367538" cy="998800"/>
          </a:xfrm>
          <a:prstGeom prst="rect">
            <a:avLst/>
          </a:prstGeom>
          <a:ln>
            <a:noFill/>
          </a:ln>
          <a:effectLst>
            <a:outerShdw blurRad="292100" dist="139700" dir="2700000" algn="tl" rotWithShape="0">
              <a:srgbClr val="333333">
                <a:alpha val="65000"/>
              </a:srgbClr>
            </a:outerShdw>
          </a:effectLst>
        </p:spPr>
      </p:pic>
      <p:pic>
        <p:nvPicPr>
          <p:cNvPr id="17" name="Picture 16">
            <a:extLst>
              <a:ext uri="{FF2B5EF4-FFF2-40B4-BE49-F238E27FC236}">
                <a16:creationId xmlns:a16="http://schemas.microsoft.com/office/drawing/2014/main" id="{9C3D2FC1-E0D5-B74D-E92B-B567A74B5FDA}"/>
              </a:ext>
            </a:extLst>
          </p:cNvPr>
          <p:cNvPicPr>
            <a:picLocks noChangeAspect="1"/>
          </p:cNvPicPr>
          <p:nvPr/>
        </p:nvPicPr>
        <p:blipFill>
          <a:blip r:embed="rId7"/>
          <a:stretch>
            <a:fillRect/>
          </a:stretch>
        </p:blipFill>
        <p:spPr>
          <a:xfrm>
            <a:off x="4716652" y="4635157"/>
            <a:ext cx="3339006" cy="129219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461167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C84CE-4B5E-6825-A008-F4B433CD647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AE366DD-85A3-7908-2335-DEAEDF39FA81}"/>
              </a:ext>
            </a:extLst>
          </p:cNvPr>
          <p:cNvPicPr>
            <a:picLocks noChangeAspect="1"/>
          </p:cNvPicPr>
          <p:nvPr/>
        </p:nvPicPr>
        <p:blipFill>
          <a:blip r:embed="rId3"/>
          <a:srcRect t="29761" b="28784"/>
          <a:stretch>
            <a:fillRect/>
          </a:stretch>
        </p:blipFill>
        <p:spPr>
          <a:xfrm>
            <a:off x="0" y="0"/>
            <a:ext cx="12192000" cy="1737360"/>
          </a:xfrm>
          <a:prstGeom prst="rect">
            <a:avLst/>
          </a:prstGeom>
        </p:spPr>
      </p:pic>
      <p:sp>
        <p:nvSpPr>
          <p:cNvPr id="3" name="Content Placeholder 2">
            <a:extLst>
              <a:ext uri="{FF2B5EF4-FFF2-40B4-BE49-F238E27FC236}">
                <a16:creationId xmlns:a16="http://schemas.microsoft.com/office/drawing/2014/main" id="{6B0AA7E9-65A1-B5A7-F4B9-5DAC9A3B5930}"/>
              </a:ext>
            </a:extLst>
          </p:cNvPr>
          <p:cNvSpPr>
            <a:spLocks noGrp="1"/>
          </p:cNvSpPr>
          <p:nvPr>
            <p:ph idx="1"/>
          </p:nvPr>
        </p:nvSpPr>
        <p:spPr>
          <a:xfrm>
            <a:off x="3675888" y="1942424"/>
            <a:ext cx="3523488" cy="467698"/>
          </a:xfrm>
        </p:spPr>
        <p:txBody>
          <a:bodyPr/>
          <a:lstStyle/>
          <a:p>
            <a:r>
              <a:rPr lang="en-US" u="sng"/>
              <a:t>Trip Generation Comparison</a:t>
            </a:r>
          </a:p>
        </p:txBody>
      </p:sp>
      <p:sp>
        <p:nvSpPr>
          <p:cNvPr id="7" name="Content Placeholder 2">
            <a:extLst>
              <a:ext uri="{FF2B5EF4-FFF2-40B4-BE49-F238E27FC236}">
                <a16:creationId xmlns:a16="http://schemas.microsoft.com/office/drawing/2014/main" id="{4D0A000F-5A07-4CEF-7E15-528E3DB94116}"/>
              </a:ext>
            </a:extLst>
          </p:cNvPr>
          <p:cNvSpPr txBox="1">
            <a:spLocks/>
          </p:cNvSpPr>
          <p:nvPr/>
        </p:nvSpPr>
        <p:spPr>
          <a:xfrm>
            <a:off x="381000" y="2522252"/>
            <a:ext cx="3441192" cy="3512787"/>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Commercial</a:t>
            </a:r>
          </a:p>
          <a:p>
            <a:endParaRPr lang="en-US"/>
          </a:p>
          <a:p>
            <a:endParaRPr lang="en-US"/>
          </a:p>
        </p:txBody>
      </p:sp>
      <p:sp>
        <p:nvSpPr>
          <p:cNvPr id="8" name="Content Placeholder 2">
            <a:extLst>
              <a:ext uri="{FF2B5EF4-FFF2-40B4-BE49-F238E27FC236}">
                <a16:creationId xmlns:a16="http://schemas.microsoft.com/office/drawing/2014/main" id="{08615B77-29F1-2B9A-DF63-4783C6084CDC}"/>
              </a:ext>
            </a:extLst>
          </p:cNvPr>
          <p:cNvSpPr txBox="1">
            <a:spLocks/>
          </p:cNvSpPr>
          <p:nvPr/>
        </p:nvSpPr>
        <p:spPr>
          <a:xfrm>
            <a:off x="4178810" y="2510123"/>
            <a:ext cx="3441192" cy="46769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Industrial</a:t>
            </a:r>
          </a:p>
          <a:p>
            <a:endParaRPr lang="en-US"/>
          </a:p>
          <a:p>
            <a:endParaRPr lang="en-US"/>
          </a:p>
        </p:txBody>
      </p:sp>
      <p:sp>
        <p:nvSpPr>
          <p:cNvPr id="9" name="Content Placeholder 2">
            <a:extLst>
              <a:ext uri="{FF2B5EF4-FFF2-40B4-BE49-F238E27FC236}">
                <a16:creationId xmlns:a16="http://schemas.microsoft.com/office/drawing/2014/main" id="{E06C2AC0-FBC6-C6AB-BE20-CC3B0338E182}"/>
              </a:ext>
            </a:extLst>
          </p:cNvPr>
          <p:cNvSpPr txBox="1">
            <a:spLocks/>
          </p:cNvSpPr>
          <p:nvPr/>
        </p:nvSpPr>
        <p:spPr>
          <a:xfrm>
            <a:off x="8092440" y="2567258"/>
            <a:ext cx="2639568" cy="475622"/>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r>
              <a:rPr lang="en-US" b="1"/>
              <a:t>Service-Industrial</a:t>
            </a:r>
          </a:p>
          <a:p>
            <a:endParaRPr lang="en-US"/>
          </a:p>
          <a:p>
            <a:endParaRPr lang="en-US"/>
          </a:p>
        </p:txBody>
      </p:sp>
      <p:graphicFrame>
        <p:nvGraphicFramePr>
          <p:cNvPr id="10" name="Table 9">
            <a:extLst>
              <a:ext uri="{FF2B5EF4-FFF2-40B4-BE49-F238E27FC236}">
                <a16:creationId xmlns:a16="http://schemas.microsoft.com/office/drawing/2014/main" id="{327107B6-AB82-49A4-4446-75026EFFB8D2}"/>
              </a:ext>
            </a:extLst>
          </p:cNvPr>
          <p:cNvGraphicFramePr>
            <a:graphicFrameLocks noGrp="1"/>
          </p:cNvGraphicFramePr>
          <p:nvPr/>
        </p:nvGraphicFramePr>
        <p:xfrm>
          <a:off x="441962" y="2987236"/>
          <a:ext cx="3523488" cy="3130097"/>
        </p:xfrm>
        <a:graphic>
          <a:graphicData uri="http://schemas.openxmlformats.org/drawingml/2006/table">
            <a:tbl>
              <a:tblPr firstRow="1" bandRow="1">
                <a:tableStyleId>{5C22544A-7EE6-4342-B048-85BDC9FD1C3A}</a:tableStyleId>
              </a:tblPr>
              <a:tblGrid>
                <a:gridCol w="2261616">
                  <a:extLst>
                    <a:ext uri="{9D8B030D-6E8A-4147-A177-3AD203B41FA5}">
                      <a16:colId xmlns:a16="http://schemas.microsoft.com/office/drawing/2014/main" val="3221062053"/>
                    </a:ext>
                  </a:extLst>
                </a:gridCol>
                <a:gridCol w="1261872">
                  <a:extLst>
                    <a:ext uri="{9D8B030D-6E8A-4147-A177-3AD203B41FA5}">
                      <a16:colId xmlns:a16="http://schemas.microsoft.com/office/drawing/2014/main" val="1091880279"/>
                    </a:ext>
                  </a:extLst>
                </a:gridCol>
              </a:tblGrid>
              <a:tr h="712257">
                <a:tc>
                  <a:txBody>
                    <a:bodyPr/>
                    <a:lstStyle/>
                    <a:p>
                      <a:r>
                        <a:rPr lang="en-US"/>
                        <a:t>Land Use</a:t>
                      </a:r>
                    </a:p>
                  </a:txBody>
                  <a:tcPr/>
                </a:tc>
                <a:tc>
                  <a:txBody>
                    <a:bodyPr/>
                    <a:lstStyle/>
                    <a:p>
                      <a:r>
                        <a:rPr lang="en-US"/>
                        <a:t>Trip Gen. Rate*</a:t>
                      </a:r>
                    </a:p>
                  </a:txBody>
                  <a:tcPr/>
                </a:tc>
                <a:extLst>
                  <a:ext uri="{0D108BD9-81ED-4DB2-BD59-A6C34878D82A}">
                    <a16:rowId xmlns:a16="http://schemas.microsoft.com/office/drawing/2014/main" val="1611838534"/>
                  </a:ext>
                </a:extLst>
              </a:tr>
              <a:tr h="483568">
                <a:tc>
                  <a:txBody>
                    <a:bodyPr/>
                    <a:lstStyle/>
                    <a:p>
                      <a:r>
                        <a:rPr lang="en-US"/>
                        <a:t>Convenience Store</a:t>
                      </a:r>
                    </a:p>
                  </a:txBody>
                  <a:tcPr/>
                </a:tc>
                <a:tc>
                  <a:txBody>
                    <a:bodyPr/>
                    <a:lstStyle/>
                    <a:p>
                      <a:r>
                        <a:rPr lang="en-US"/>
                        <a:t>762.3</a:t>
                      </a:r>
                    </a:p>
                  </a:txBody>
                  <a:tcPr/>
                </a:tc>
                <a:extLst>
                  <a:ext uri="{0D108BD9-81ED-4DB2-BD59-A6C34878D82A}">
                    <a16:rowId xmlns:a16="http://schemas.microsoft.com/office/drawing/2014/main" val="1795965201"/>
                  </a:ext>
                </a:extLst>
              </a:tr>
              <a:tr h="483568">
                <a:tc>
                  <a:txBody>
                    <a:bodyPr/>
                    <a:lstStyle/>
                    <a:p>
                      <a:r>
                        <a:rPr lang="en-US"/>
                        <a:t>Shopping Plaza</a:t>
                      </a:r>
                    </a:p>
                  </a:txBody>
                  <a:tcPr/>
                </a:tc>
                <a:tc>
                  <a:txBody>
                    <a:bodyPr/>
                    <a:lstStyle/>
                    <a:p>
                      <a:r>
                        <a:rPr lang="en-US"/>
                        <a:t>94.5</a:t>
                      </a:r>
                    </a:p>
                  </a:txBody>
                  <a:tcPr/>
                </a:tc>
                <a:extLst>
                  <a:ext uri="{0D108BD9-81ED-4DB2-BD59-A6C34878D82A}">
                    <a16:rowId xmlns:a16="http://schemas.microsoft.com/office/drawing/2014/main" val="98533"/>
                  </a:ext>
                </a:extLst>
              </a:tr>
              <a:tr h="483568">
                <a:tc>
                  <a:txBody>
                    <a:bodyPr/>
                    <a:lstStyle/>
                    <a:p>
                      <a:r>
                        <a:rPr lang="en-US"/>
                        <a:t>Pharmacy</a:t>
                      </a:r>
                    </a:p>
                  </a:txBody>
                  <a:tcPr/>
                </a:tc>
                <a:tc>
                  <a:txBody>
                    <a:bodyPr/>
                    <a:lstStyle/>
                    <a:p>
                      <a:r>
                        <a:rPr lang="en-US"/>
                        <a:t>90.8</a:t>
                      </a:r>
                    </a:p>
                  </a:txBody>
                  <a:tcPr/>
                </a:tc>
                <a:extLst>
                  <a:ext uri="{0D108BD9-81ED-4DB2-BD59-A6C34878D82A}">
                    <a16:rowId xmlns:a16="http://schemas.microsoft.com/office/drawing/2014/main" val="3313272895"/>
                  </a:ext>
                </a:extLst>
              </a:tr>
              <a:tr h="483568">
                <a:tc>
                  <a:txBody>
                    <a:bodyPr/>
                    <a:lstStyle/>
                    <a:p>
                      <a:r>
                        <a:rPr lang="en-US"/>
                        <a:t>Apparel Store</a:t>
                      </a:r>
                    </a:p>
                  </a:txBody>
                  <a:tcPr/>
                </a:tc>
                <a:tc>
                  <a:txBody>
                    <a:bodyPr/>
                    <a:lstStyle/>
                    <a:p>
                      <a:r>
                        <a:rPr lang="en-US"/>
                        <a:t>66.4</a:t>
                      </a:r>
                    </a:p>
                  </a:txBody>
                  <a:tcPr/>
                </a:tc>
                <a:extLst>
                  <a:ext uri="{0D108BD9-81ED-4DB2-BD59-A6C34878D82A}">
                    <a16:rowId xmlns:a16="http://schemas.microsoft.com/office/drawing/2014/main" val="1970723635"/>
                  </a:ext>
                </a:extLst>
              </a:tr>
              <a:tr h="483568">
                <a:tc>
                  <a:txBody>
                    <a:bodyPr/>
                    <a:lstStyle/>
                    <a:p>
                      <a:r>
                        <a:rPr lang="en-US"/>
                        <a:t>Furniture Store</a:t>
                      </a:r>
                    </a:p>
                  </a:txBody>
                  <a:tcPr/>
                </a:tc>
                <a:tc>
                  <a:txBody>
                    <a:bodyPr/>
                    <a:lstStyle/>
                    <a:p>
                      <a:r>
                        <a:rPr lang="en-US"/>
                        <a:t>6.3</a:t>
                      </a:r>
                    </a:p>
                  </a:txBody>
                  <a:tcPr/>
                </a:tc>
                <a:extLst>
                  <a:ext uri="{0D108BD9-81ED-4DB2-BD59-A6C34878D82A}">
                    <a16:rowId xmlns:a16="http://schemas.microsoft.com/office/drawing/2014/main" val="388566236"/>
                  </a:ext>
                </a:extLst>
              </a:tr>
            </a:tbl>
          </a:graphicData>
        </a:graphic>
      </p:graphicFrame>
      <p:sp>
        <p:nvSpPr>
          <p:cNvPr id="11" name="TextBox 10">
            <a:extLst>
              <a:ext uri="{FF2B5EF4-FFF2-40B4-BE49-F238E27FC236}">
                <a16:creationId xmlns:a16="http://schemas.microsoft.com/office/drawing/2014/main" id="{61E73868-F3AB-1B6A-D7A6-DB0C213C9A56}"/>
              </a:ext>
            </a:extLst>
          </p:cNvPr>
          <p:cNvSpPr txBox="1"/>
          <p:nvPr/>
        </p:nvSpPr>
        <p:spPr>
          <a:xfrm>
            <a:off x="283464" y="6473952"/>
            <a:ext cx="10945368" cy="261610"/>
          </a:xfrm>
          <a:prstGeom prst="rect">
            <a:avLst/>
          </a:prstGeom>
          <a:noFill/>
        </p:spPr>
        <p:txBody>
          <a:bodyPr wrap="square" rtlCol="0">
            <a:spAutoFit/>
          </a:bodyPr>
          <a:lstStyle/>
          <a:p>
            <a:r>
              <a:rPr lang="en-US" sz="1100">
                <a:solidFill>
                  <a:schemeClr val="bg1"/>
                </a:solidFill>
              </a:rPr>
              <a:t>*Rounded weekday trips per 1,000 sq ft floor area, ITE Trip Generation Manual (11</a:t>
            </a:r>
            <a:r>
              <a:rPr lang="en-US" sz="1100" baseline="30000">
                <a:solidFill>
                  <a:schemeClr val="bg1"/>
                </a:solidFill>
              </a:rPr>
              <a:t>th</a:t>
            </a:r>
            <a:r>
              <a:rPr lang="en-US" sz="1100">
                <a:solidFill>
                  <a:schemeClr val="bg1"/>
                </a:solidFill>
              </a:rPr>
              <a:t> ed, 2021)</a:t>
            </a:r>
          </a:p>
        </p:txBody>
      </p:sp>
      <p:graphicFrame>
        <p:nvGraphicFramePr>
          <p:cNvPr id="12" name="Table 11">
            <a:extLst>
              <a:ext uri="{FF2B5EF4-FFF2-40B4-BE49-F238E27FC236}">
                <a16:creationId xmlns:a16="http://schemas.microsoft.com/office/drawing/2014/main" id="{9C3DB8C0-3634-3C2A-D9F0-4E29885441FB}"/>
              </a:ext>
            </a:extLst>
          </p:cNvPr>
          <p:cNvGraphicFramePr>
            <a:graphicFrameLocks noGrp="1"/>
          </p:cNvGraphicFramePr>
          <p:nvPr/>
        </p:nvGraphicFramePr>
        <p:xfrm>
          <a:off x="4133090" y="2979520"/>
          <a:ext cx="3718562" cy="3130097"/>
        </p:xfrm>
        <a:graphic>
          <a:graphicData uri="http://schemas.openxmlformats.org/drawingml/2006/table">
            <a:tbl>
              <a:tblPr firstRow="1" bandRow="1">
                <a:tableStyleId>{5C22544A-7EE6-4342-B048-85BDC9FD1C3A}</a:tableStyleId>
              </a:tblPr>
              <a:tblGrid>
                <a:gridCol w="2386828">
                  <a:extLst>
                    <a:ext uri="{9D8B030D-6E8A-4147-A177-3AD203B41FA5}">
                      <a16:colId xmlns:a16="http://schemas.microsoft.com/office/drawing/2014/main" val="3221062053"/>
                    </a:ext>
                  </a:extLst>
                </a:gridCol>
                <a:gridCol w="1331734">
                  <a:extLst>
                    <a:ext uri="{9D8B030D-6E8A-4147-A177-3AD203B41FA5}">
                      <a16:colId xmlns:a16="http://schemas.microsoft.com/office/drawing/2014/main" val="1091880279"/>
                    </a:ext>
                  </a:extLst>
                </a:gridCol>
              </a:tblGrid>
              <a:tr h="712257">
                <a:tc>
                  <a:txBody>
                    <a:bodyPr/>
                    <a:lstStyle/>
                    <a:p>
                      <a:r>
                        <a:rPr lang="en-US"/>
                        <a:t>Land Use</a:t>
                      </a:r>
                    </a:p>
                  </a:txBody>
                  <a:tcPr/>
                </a:tc>
                <a:tc>
                  <a:txBody>
                    <a:bodyPr/>
                    <a:lstStyle/>
                    <a:p>
                      <a:r>
                        <a:rPr lang="en-US"/>
                        <a:t>Trip Gen. Rate</a:t>
                      </a:r>
                    </a:p>
                  </a:txBody>
                  <a:tcPr/>
                </a:tc>
                <a:extLst>
                  <a:ext uri="{0D108BD9-81ED-4DB2-BD59-A6C34878D82A}">
                    <a16:rowId xmlns:a16="http://schemas.microsoft.com/office/drawing/2014/main" val="1611838534"/>
                  </a:ext>
                </a:extLst>
              </a:tr>
              <a:tr h="483568">
                <a:tc>
                  <a:txBody>
                    <a:bodyPr/>
                    <a:lstStyle/>
                    <a:p>
                      <a:r>
                        <a:rPr lang="en-US"/>
                        <a:t>Utility</a:t>
                      </a:r>
                    </a:p>
                  </a:txBody>
                  <a:tcPr/>
                </a:tc>
                <a:tc>
                  <a:txBody>
                    <a:bodyPr/>
                    <a:lstStyle/>
                    <a:p>
                      <a:r>
                        <a:rPr lang="en-US"/>
                        <a:t>12.3</a:t>
                      </a:r>
                    </a:p>
                  </a:txBody>
                  <a:tcPr/>
                </a:tc>
                <a:extLst>
                  <a:ext uri="{0D108BD9-81ED-4DB2-BD59-A6C34878D82A}">
                    <a16:rowId xmlns:a16="http://schemas.microsoft.com/office/drawing/2014/main" val="1795965201"/>
                  </a:ext>
                </a:extLst>
              </a:tr>
              <a:tr h="483568">
                <a:tc>
                  <a:txBody>
                    <a:bodyPr/>
                    <a:lstStyle/>
                    <a:p>
                      <a:r>
                        <a:rPr lang="en-US"/>
                        <a:t>Manufacturing</a:t>
                      </a:r>
                    </a:p>
                  </a:txBody>
                  <a:tcPr/>
                </a:tc>
                <a:tc>
                  <a:txBody>
                    <a:bodyPr/>
                    <a:lstStyle/>
                    <a:p>
                      <a:r>
                        <a:rPr lang="en-US"/>
                        <a:t>4.8</a:t>
                      </a:r>
                    </a:p>
                  </a:txBody>
                  <a:tcPr/>
                </a:tc>
                <a:extLst>
                  <a:ext uri="{0D108BD9-81ED-4DB2-BD59-A6C34878D82A}">
                    <a16:rowId xmlns:a16="http://schemas.microsoft.com/office/drawing/2014/main" val="98533"/>
                  </a:ext>
                </a:extLst>
              </a:tr>
              <a:tr h="483568">
                <a:tc>
                  <a:txBody>
                    <a:bodyPr/>
                    <a:lstStyle/>
                    <a:p>
                      <a:r>
                        <a:rPr lang="en-US"/>
                        <a:t>Parcel Hub Warehouse</a:t>
                      </a:r>
                    </a:p>
                  </a:txBody>
                  <a:tcPr/>
                </a:tc>
                <a:tc>
                  <a:txBody>
                    <a:bodyPr/>
                    <a:lstStyle/>
                    <a:p>
                      <a:r>
                        <a:rPr lang="en-US"/>
                        <a:t>4.7</a:t>
                      </a:r>
                    </a:p>
                  </a:txBody>
                  <a:tcPr/>
                </a:tc>
                <a:extLst>
                  <a:ext uri="{0D108BD9-81ED-4DB2-BD59-A6C34878D82A}">
                    <a16:rowId xmlns:a16="http://schemas.microsoft.com/office/drawing/2014/main" val="3313272895"/>
                  </a:ext>
                </a:extLst>
              </a:tr>
              <a:tr h="483568">
                <a:tc>
                  <a:txBody>
                    <a:bodyPr/>
                    <a:lstStyle/>
                    <a:p>
                      <a:r>
                        <a:rPr lang="en-US"/>
                        <a:t>Industrial Park</a:t>
                      </a:r>
                    </a:p>
                  </a:txBody>
                  <a:tcPr/>
                </a:tc>
                <a:tc>
                  <a:txBody>
                    <a:bodyPr/>
                    <a:lstStyle/>
                    <a:p>
                      <a:r>
                        <a:rPr lang="en-US"/>
                        <a:t>3.4</a:t>
                      </a:r>
                    </a:p>
                  </a:txBody>
                  <a:tcPr/>
                </a:tc>
                <a:extLst>
                  <a:ext uri="{0D108BD9-81ED-4DB2-BD59-A6C34878D82A}">
                    <a16:rowId xmlns:a16="http://schemas.microsoft.com/office/drawing/2014/main" val="1970723635"/>
                  </a:ext>
                </a:extLst>
              </a:tr>
              <a:tr h="483568">
                <a:tc>
                  <a:txBody>
                    <a:bodyPr/>
                    <a:lstStyle/>
                    <a:p>
                      <a:r>
                        <a:rPr lang="en-US"/>
                        <a:t>Data Center</a:t>
                      </a:r>
                    </a:p>
                  </a:txBody>
                  <a:tcPr/>
                </a:tc>
                <a:tc>
                  <a:txBody>
                    <a:bodyPr/>
                    <a:lstStyle/>
                    <a:p>
                      <a:r>
                        <a:rPr lang="en-US"/>
                        <a:t>1</a:t>
                      </a:r>
                    </a:p>
                  </a:txBody>
                  <a:tcPr/>
                </a:tc>
                <a:extLst>
                  <a:ext uri="{0D108BD9-81ED-4DB2-BD59-A6C34878D82A}">
                    <a16:rowId xmlns:a16="http://schemas.microsoft.com/office/drawing/2014/main" val="388566236"/>
                  </a:ext>
                </a:extLst>
              </a:tr>
            </a:tbl>
          </a:graphicData>
        </a:graphic>
      </p:graphicFrame>
      <p:graphicFrame>
        <p:nvGraphicFramePr>
          <p:cNvPr id="13" name="Table 12">
            <a:extLst>
              <a:ext uri="{FF2B5EF4-FFF2-40B4-BE49-F238E27FC236}">
                <a16:creationId xmlns:a16="http://schemas.microsoft.com/office/drawing/2014/main" id="{3C574C12-E8A9-E034-87F1-036BFD9A85ED}"/>
              </a:ext>
            </a:extLst>
          </p:cNvPr>
          <p:cNvGraphicFramePr>
            <a:graphicFrameLocks noGrp="1"/>
          </p:cNvGraphicFramePr>
          <p:nvPr/>
        </p:nvGraphicFramePr>
        <p:xfrm>
          <a:off x="8092440" y="2987236"/>
          <a:ext cx="3718562" cy="3130097"/>
        </p:xfrm>
        <a:graphic>
          <a:graphicData uri="http://schemas.openxmlformats.org/drawingml/2006/table">
            <a:tbl>
              <a:tblPr firstRow="1" bandRow="1">
                <a:tableStyleId>{5C22544A-7EE6-4342-B048-85BDC9FD1C3A}</a:tableStyleId>
              </a:tblPr>
              <a:tblGrid>
                <a:gridCol w="2386828">
                  <a:extLst>
                    <a:ext uri="{9D8B030D-6E8A-4147-A177-3AD203B41FA5}">
                      <a16:colId xmlns:a16="http://schemas.microsoft.com/office/drawing/2014/main" val="3221062053"/>
                    </a:ext>
                  </a:extLst>
                </a:gridCol>
                <a:gridCol w="1331734">
                  <a:extLst>
                    <a:ext uri="{9D8B030D-6E8A-4147-A177-3AD203B41FA5}">
                      <a16:colId xmlns:a16="http://schemas.microsoft.com/office/drawing/2014/main" val="1091880279"/>
                    </a:ext>
                  </a:extLst>
                </a:gridCol>
              </a:tblGrid>
              <a:tr h="712257">
                <a:tc>
                  <a:txBody>
                    <a:bodyPr/>
                    <a:lstStyle/>
                    <a:p>
                      <a:r>
                        <a:rPr lang="en-US"/>
                        <a:t>Land Use</a:t>
                      </a:r>
                    </a:p>
                  </a:txBody>
                  <a:tcPr/>
                </a:tc>
                <a:tc>
                  <a:txBody>
                    <a:bodyPr/>
                    <a:lstStyle/>
                    <a:p>
                      <a:r>
                        <a:rPr lang="en-US"/>
                        <a:t>Trip Gen. Rate</a:t>
                      </a:r>
                    </a:p>
                  </a:txBody>
                  <a:tcPr/>
                </a:tc>
                <a:extLst>
                  <a:ext uri="{0D108BD9-81ED-4DB2-BD59-A6C34878D82A}">
                    <a16:rowId xmlns:a16="http://schemas.microsoft.com/office/drawing/2014/main" val="1611838534"/>
                  </a:ext>
                </a:extLst>
              </a:tr>
              <a:tr h="483568">
                <a:tc>
                  <a:txBody>
                    <a:bodyPr/>
                    <a:lstStyle/>
                    <a:p>
                      <a:r>
                        <a:rPr lang="en-US" sz="1800"/>
                        <a:t>Brewery Tap Room</a:t>
                      </a:r>
                    </a:p>
                  </a:txBody>
                  <a:tcPr/>
                </a:tc>
                <a:tc>
                  <a:txBody>
                    <a:bodyPr/>
                    <a:lstStyle/>
                    <a:p>
                      <a:r>
                        <a:rPr lang="en-US"/>
                        <a:t>61.7</a:t>
                      </a:r>
                    </a:p>
                  </a:txBody>
                  <a:tcPr/>
                </a:tc>
                <a:extLst>
                  <a:ext uri="{0D108BD9-81ED-4DB2-BD59-A6C34878D82A}">
                    <a16:rowId xmlns:a16="http://schemas.microsoft.com/office/drawing/2014/main" val="1795965201"/>
                  </a:ext>
                </a:extLst>
              </a:tr>
              <a:tr h="483568">
                <a:tc>
                  <a:txBody>
                    <a:bodyPr/>
                    <a:lstStyle/>
                    <a:p>
                      <a:r>
                        <a:rPr lang="en-US"/>
                        <a:t>Specialty Trade</a:t>
                      </a:r>
                    </a:p>
                  </a:txBody>
                  <a:tcPr/>
                </a:tc>
                <a:tc>
                  <a:txBody>
                    <a:bodyPr/>
                    <a:lstStyle/>
                    <a:p>
                      <a:r>
                        <a:rPr lang="en-US"/>
                        <a:t>9.8</a:t>
                      </a:r>
                    </a:p>
                  </a:txBody>
                  <a:tcPr/>
                </a:tc>
                <a:extLst>
                  <a:ext uri="{0D108BD9-81ED-4DB2-BD59-A6C34878D82A}">
                    <a16:rowId xmlns:a16="http://schemas.microsoft.com/office/drawing/2014/main" val="98533"/>
                  </a:ext>
                </a:extLst>
              </a:tr>
              <a:tr h="483568">
                <a:tc>
                  <a:txBody>
                    <a:bodyPr/>
                    <a:lstStyle/>
                    <a:p>
                      <a:r>
                        <a:rPr lang="en-US"/>
                        <a:t>General Light Industry</a:t>
                      </a:r>
                    </a:p>
                  </a:txBody>
                  <a:tcPr/>
                </a:tc>
                <a:tc>
                  <a:txBody>
                    <a:bodyPr/>
                    <a:lstStyle/>
                    <a:p>
                      <a:r>
                        <a:rPr lang="en-US"/>
                        <a:t>4.9</a:t>
                      </a:r>
                    </a:p>
                  </a:txBody>
                  <a:tcPr/>
                </a:tc>
                <a:extLst>
                  <a:ext uri="{0D108BD9-81ED-4DB2-BD59-A6C34878D82A}">
                    <a16:rowId xmlns:a16="http://schemas.microsoft.com/office/drawing/2014/main" val="3313272895"/>
                  </a:ext>
                </a:extLst>
              </a:tr>
              <a:tr h="483568">
                <a:tc>
                  <a:txBody>
                    <a:bodyPr/>
                    <a:lstStyle/>
                    <a:p>
                      <a:r>
                        <a:rPr lang="en-US"/>
                        <a:t>Copy/Print/Ship Store</a:t>
                      </a:r>
                    </a:p>
                  </a:txBody>
                  <a:tcPr/>
                </a:tc>
                <a:tc>
                  <a:txBody>
                    <a:bodyPr/>
                    <a:lstStyle/>
                    <a:p>
                      <a:r>
                        <a:rPr lang="en-US"/>
                        <a:t>2.8</a:t>
                      </a:r>
                    </a:p>
                  </a:txBody>
                  <a:tcPr/>
                </a:tc>
                <a:extLst>
                  <a:ext uri="{0D108BD9-81ED-4DB2-BD59-A6C34878D82A}">
                    <a16:rowId xmlns:a16="http://schemas.microsoft.com/office/drawing/2014/main" val="1970723635"/>
                  </a:ext>
                </a:extLst>
              </a:tr>
              <a:tr h="483568">
                <a:tc>
                  <a:txBody>
                    <a:bodyPr/>
                    <a:lstStyle/>
                    <a:p>
                      <a:r>
                        <a:rPr lang="en-US"/>
                        <a:t>Hair Salon</a:t>
                      </a:r>
                    </a:p>
                  </a:txBody>
                  <a:tcPr/>
                </a:tc>
                <a:tc>
                  <a:txBody>
                    <a:bodyPr/>
                    <a:lstStyle/>
                    <a:p>
                      <a:r>
                        <a:rPr lang="en-US"/>
                        <a:t>1.2</a:t>
                      </a:r>
                    </a:p>
                  </a:txBody>
                  <a:tcPr/>
                </a:tc>
                <a:extLst>
                  <a:ext uri="{0D108BD9-81ED-4DB2-BD59-A6C34878D82A}">
                    <a16:rowId xmlns:a16="http://schemas.microsoft.com/office/drawing/2014/main" val="388566236"/>
                  </a:ext>
                </a:extLst>
              </a:tr>
            </a:tbl>
          </a:graphicData>
        </a:graphic>
      </p:graphicFrame>
      <p:sp>
        <p:nvSpPr>
          <p:cNvPr id="16" name="Rectangle 15">
            <a:extLst>
              <a:ext uri="{FF2B5EF4-FFF2-40B4-BE49-F238E27FC236}">
                <a16:creationId xmlns:a16="http://schemas.microsoft.com/office/drawing/2014/main" id="{22F9D79B-013E-3E20-69BE-21FE337CF6A5}"/>
              </a:ext>
            </a:extLst>
          </p:cNvPr>
          <p:cNvSpPr/>
          <p:nvPr/>
        </p:nvSpPr>
        <p:spPr>
          <a:xfrm>
            <a:off x="0" y="1123097"/>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E3B01472-EEA2-5CEF-8DF9-164D5D5E048A}"/>
              </a:ext>
            </a:extLst>
          </p:cNvPr>
          <p:cNvSpPr txBox="1">
            <a:spLocks/>
          </p:cNvSpPr>
          <p:nvPr/>
        </p:nvSpPr>
        <p:spPr>
          <a:xfrm>
            <a:off x="1097282" y="271363"/>
            <a:ext cx="10058400" cy="1450757"/>
          </a:xfrm>
          <a:prstGeom prst="rect">
            <a:avLst/>
          </a:prstGeom>
          <a:effectLst>
            <a:outerShdw blurRad="50800" dist="38100" dir="5400000" algn="t"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Consideration – Service-Industrial Zoning</a:t>
            </a:r>
          </a:p>
        </p:txBody>
      </p:sp>
    </p:spTree>
    <p:extLst>
      <p:ext uri="{BB962C8B-B14F-4D97-AF65-F5344CB8AC3E}">
        <p14:creationId xmlns:p14="http://schemas.microsoft.com/office/powerpoint/2010/main" val="3073144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9657B6D-0592-B7DC-FC71-CCFAA180F392}"/>
              </a:ext>
            </a:extLst>
          </p:cNvPr>
          <p:cNvGraphicFramePr>
            <a:graphicFrameLocks noGrp="1"/>
          </p:cNvGraphicFramePr>
          <p:nvPr>
            <p:extLst>
              <p:ext uri="{D42A27DB-BD31-4B8C-83A1-F6EECF244321}">
                <p14:modId xmlns:p14="http://schemas.microsoft.com/office/powerpoint/2010/main" val="3570665347"/>
              </p:ext>
            </p:extLst>
          </p:nvPr>
        </p:nvGraphicFramePr>
        <p:xfrm>
          <a:off x="786340" y="1685759"/>
          <a:ext cx="10286999" cy="4630797"/>
        </p:xfrm>
        <a:graphic>
          <a:graphicData uri="http://schemas.openxmlformats.org/drawingml/2006/table">
            <a:tbl>
              <a:tblPr/>
              <a:tblGrid>
                <a:gridCol w="10286999">
                  <a:extLst>
                    <a:ext uri="{9D8B030D-6E8A-4147-A177-3AD203B41FA5}">
                      <a16:colId xmlns:a16="http://schemas.microsoft.com/office/drawing/2014/main" val="1263383859"/>
                    </a:ext>
                  </a:extLst>
                </a:gridCol>
              </a:tblGrid>
              <a:tr h="251098">
                <a:tc>
                  <a:txBody>
                    <a:bodyPr/>
                    <a:lstStyle/>
                    <a:p>
                      <a:pPr algn="l" fontAlgn="ctr">
                        <a:buNone/>
                      </a:pPr>
                      <a:r>
                        <a:rPr lang="en-US" sz="1800" b="0" i="0" u="none" strike="noStrike">
                          <a:solidFill>
                            <a:srgbClr val="001D35"/>
                          </a:solidFill>
                          <a:effectLst/>
                          <a:latin typeface="+mn-lt"/>
                        </a:rPr>
                        <a:t>1. Apparel and Fashion</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3130510550"/>
                  </a:ext>
                </a:extLst>
              </a:tr>
              <a:tr h="183339">
                <a:tc>
                  <a:txBody>
                    <a:bodyPr/>
                    <a:lstStyle/>
                    <a:p>
                      <a:pPr algn="l" fontAlgn="ctr">
                        <a:buNone/>
                      </a:pPr>
                      <a:r>
                        <a:rPr lang="en-US" sz="1800" b="0" i="0" u="none" strike="noStrike">
                          <a:solidFill>
                            <a:srgbClr val="0A0A0A"/>
                          </a:solidFill>
                          <a:effectLst/>
                          <a:latin typeface="+mn-lt"/>
                        </a:rPr>
                        <a:t>Companies often use light machinery, are noise-compliant, and operate in urban, high-density areas. </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79142466"/>
                  </a:ext>
                </a:extLst>
              </a:tr>
              <a:tr h="107114">
                <a:tc>
                  <a:txBody>
                    <a:bodyPr/>
                    <a:lstStyle/>
                    <a:p>
                      <a:pPr algn="l" fontAlgn="ctr">
                        <a:buNone/>
                      </a:pPr>
                      <a:r>
                        <a:rPr lang="en-US" sz="1800" b="1" i="0" u="none" strike="noStrike">
                          <a:solidFill>
                            <a:srgbClr val="0A0A0A"/>
                          </a:solidFill>
                          <a:effectLst/>
                          <a:latin typeface="+mn-lt"/>
                        </a:rPr>
                        <a:t>Custom Apparel &amp; Cut-and-Sew:</a:t>
                      </a:r>
                      <a:r>
                        <a:rPr lang="en-US" sz="1800" b="0" i="0" u="none" strike="noStrike">
                          <a:solidFill>
                            <a:srgbClr val="0A0A0A"/>
                          </a:solidFill>
                          <a:effectLst/>
                          <a:latin typeface="+mn-lt"/>
                        </a:rPr>
                        <a:t> Companies like </a:t>
                      </a:r>
                      <a:r>
                        <a:rPr lang="en-US" sz="1800" b="1" i="0" u="none" strike="noStrike">
                          <a:solidFill>
                            <a:srgbClr val="0A0A0A"/>
                          </a:solidFill>
                          <a:effectLst/>
                          <a:latin typeface="+mn-lt"/>
                        </a:rPr>
                        <a:t>Cut and Sew USA</a:t>
                      </a:r>
                      <a:r>
                        <a:rPr lang="en-US" sz="1800" b="0" i="0" u="none" strike="noStrike">
                          <a:solidFill>
                            <a:srgbClr val="0A0A0A"/>
                          </a:solidFill>
                          <a:effectLst/>
                          <a:latin typeface="+mn-lt"/>
                        </a:rPr>
                        <a:t> (NYC) or </a:t>
                      </a:r>
                      <a:r>
                        <a:rPr lang="en-US" sz="1800" b="1" i="0" u="none" strike="noStrike">
                          <a:solidFill>
                            <a:srgbClr val="0A0A0A"/>
                          </a:solidFill>
                          <a:effectLst/>
                          <a:latin typeface="+mn-lt"/>
                        </a:rPr>
                        <a:t>Apparel Production Inc.</a:t>
                      </a:r>
                      <a:r>
                        <a:rPr lang="en-US" sz="1800" b="0" i="0" u="none" strike="noStrike">
                          <a:solidFill>
                            <a:srgbClr val="0A0A0A"/>
                          </a:solidFill>
                          <a:effectLst/>
                          <a:latin typeface="+mn-lt"/>
                        </a:rPr>
                        <a:t>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629577204"/>
                  </a:ext>
                </a:extLst>
              </a:tr>
              <a:tr h="251808">
                <a:tc>
                  <a:txBody>
                    <a:bodyPr/>
                    <a:lstStyle/>
                    <a:p>
                      <a:pPr algn="l" fontAlgn="ctr">
                        <a:buNone/>
                      </a:pPr>
                      <a:r>
                        <a:rPr lang="en-US" sz="1800" b="1" i="0" u="none" strike="noStrike">
                          <a:solidFill>
                            <a:srgbClr val="0A0A0A"/>
                          </a:solidFill>
                          <a:effectLst/>
                          <a:latin typeface="+mn-lt"/>
                        </a:rPr>
                        <a:t>Small-Batch Fashion:</a:t>
                      </a:r>
                      <a:r>
                        <a:rPr lang="en-US" sz="1800" b="0" i="0" u="none" strike="noStrike">
                          <a:solidFill>
                            <a:srgbClr val="0A0A0A"/>
                          </a:solidFill>
                          <a:effectLst/>
                          <a:latin typeface="+mn-lt"/>
                        </a:rPr>
                        <a:t> </a:t>
                      </a:r>
                      <a:r>
                        <a:rPr lang="en-US" sz="1800" b="1" i="0" u="none" strike="noStrike">
                          <a:solidFill>
                            <a:srgbClr val="0A0A0A"/>
                          </a:solidFill>
                          <a:effectLst/>
                          <a:latin typeface="+mn-lt"/>
                        </a:rPr>
                        <a:t>Lefty Production Co.</a:t>
                      </a:r>
                      <a:r>
                        <a:rPr lang="en-US" sz="1800" b="0" i="0" u="none" strike="noStrike">
                          <a:solidFill>
                            <a:srgbClr val="0A0A0A"/>
                          </a:solidFill>
                          <a:effectLst/>
                          <a:latin typeface="+mn-lt"/>
                        </a:rPr>
                        <a:t> Specializes in low-minimum, small-batch production.</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16923583"/>
                  </a:ext>
                </a:extLst>
              </a:tr>
              <a:tr h="352425">
                <a:tc>
                  <a:txBody>
                    <a:bodyPr/>
                    <a:lstStyle/>
                    <a:p>
                      <a:pPr algn="l" fontAlgn="ctr">
                        <a:buNone/>
                      </a:pPr>
                      <a:r>
                        <a:rPr lang="en-US" sz="1800" b="1" i="0" u="none" strike="noStrike">
                          <a:solidFill>
                            <a:srgbClr val="0A0A0A"/>
                          </a:solidFill>
                          <a:effectLst/>
                          <a:latin typeface="+mn-lt"/>
                        </a:rPr>
                        <a:t>Boutique Knitwear &amp; Print:</a:t>
                      </a:r>
                      <a:r>
                        <a:rPr lang="en-US" sz="1800" b="0" i="0" u="none" strike="noStrike">
                          <a:solidFill>
                            <a:srgbClr val="0A0A0A"/>
                          </a:solidFill>
                          <a:effectLst/>
                          <a:latin typeface="+mn-lt"/>
                        </a:rPr>
                        <a:t> </a:t>
                      </a:r>
                      <a:r>
                        <a:rPr lang="en-US" sz="1800" b="1" i="0" u="none" strike="noStrike">
                          <a:solidFill>
                            <a:srgbClr val="0A0A0A"/>
                          </a:solidFill>
                          <a:effectLst/>
                          <a:latin typeface="+mn-lt"/>
                        </a:rPr>
                        <a:t>Royal Apparel</a:t>
                      </a:r>
                      <a:r>
                        <a:rPr lang="en-US" sz="1800" b="0" i="0" u="none" strike="noStrike">
                          <a:solidFill>
                            <a:srgbClr val="0A0A0A"/>
                          </a:solidFill>
                          <a:effectLst/>
                          <a:latin typeface="+mn-lt"/>
                        </a:rPr>
                        <a:t> focuses on sustainable and customized apparel.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121099697"/>
                  </a:ext>
                </a:extLst>
              </a:tr>
              <a:tr h="280887">
                <a:tc>
                  <a:txBody>
                    <a:bodyPr/>
                    <a:lstStyle/>
                    <a:p>
                      <a:pPr algn="l" fontAlgn="ctr">
                        <a:buNone/>
                      </a:pPr>
                      <a:r>
                        <a:rPr lang="en-US" sz="1800" b="0" i="0" u="none" strike="noStrike">
                          <a:solidFill>
                            <a:srgbClr val="001D35"/>
                          </a:solidFill>
                          <a:effectLst/>
                          <a:latin typeface="+mn-lt"/>
                        </a:rPr>
                        <a:t>2. Artisan Food and Beverage</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504593178"/>
                  </a:ext>
                </a:extLst>
              </a:tr>
              <a:tr h="338273">
                <a:tc>
                  <a:txBody>
                    <a:bodyPr/>
                    <a:lstStyle/>
                    <a:p>
                      <a:pPr algn="l" fontAlgn="ctr">
                        <a:buNone/>
                      </a:pPr>
                      <a:r>
                        <a:rPr lang="en-US" sz="1800" b="0" i="0" u="none" strike="noStrike">
                          <a:solidFill>
                            <a:srgbClr val="0A0A0A"/>
                          </a:solidFill>
                          <a:effectLst/>
                          <a:latin typeface="+mn-lt"/>
                        </a:rPr>
                        <a:t>Artisan production is frequently permitted in light industrial/mixed-use zones due to low impact. </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740609196"/>
                  </a:ext>
                </a:extLst>
              </a:tr>
              <a:tr h="280887">
                <a:tc>
                  <a:txBody>
                    <a:bodyPr/>
                    <a:lstStyle/>
                    <a:p>
                      <a:pPr algn="l" fontAlgn="ctr">
                        <a:buNone/>
                      </a:pPr>
                      <a:r>
                        <a:rPr lang="en-US" sz="1800" b="1" i="0" u="none" strike="noStrike">
                          <a:solidFill>
                            <a:srgbClr val="0A0A0A"/>
                          </a:solidFill>
                          <a:effectLst/>
                          <a:latin typeface="+mn-lt"/>
                        </a:rPr>
                        <a:t>Craft Coffee Roasters:</a:t>
                      </a:r>
                      <a:r>
                        <a:rPr lang="en-US" sz="1800" b="0" i="0" u="none" strike="noStrike">
                          <a:solidFill>
                            <a:srgbClr val="0A0A0A"/>
                          </a:solidFill>
                          <a:effectLst/>
                          <a:latin typeface="+mn-lt"/>
                        </a:rPr>
                        <a:t> Small-scale roasting and packaging.</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628529726"/>
                  </a:ext>
                </a:extLst>
              </a:tr>
              <a:tr h="280887">
                <a:tc>
                  <a:txBody>
                    <a:bodyPr/>
                    <a:lstStyle/>
                    <a:p>
                      <a:pPr algn="l" fontAlgn="ctr">
                        <a:buNone/>
                      </a:pPr>
                      <a:r>
                        <a:rPr lang="en-US" sz="1800" b="1" i="0" u="none" strike="noStrike">
                          <a:solidFill>
                            <a:srgbClr val="0A0A0A"/>
                          </a:solidFill>
                          <a:effectLst/>
                          <a:latin typeface="+mn-lt"/>
                        </a:rPr>
                        <a:t>Microbreweries/Distilleries:</a:t>
                      </a:r>
                      <a:r>
                        <a:rPr lang="en-US" sz="1800" b="0" i="0" u="none" strike="noStrike">
                          <a:solidFill>
                            <a:srgbClr val="0A0A0A"/>
                          </a:solidFill>
                          <a:effectLst/>
                          <a:latin typeface="+mn-lt"/>
                        </a:rPr>
                        <a:t> Often include a retail tasting room (taproom) component.</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40410286"/>
                  </a:ext>
                </a:extLst>
              </a:tr>
              <a:tr h="280887">
                <a:tc>
                  <a:txBody>
                    <a:bodyPr/>
                    <a:lstStyle/>
                    <a:p>
                      <a:pPr algn="l" fontAlgn="ctr">
                        <a:buNone/>
                      </a:pPr>
                      <a:r>
                        <a:rPr lang="en-US" sz="1800" b="1" i="0" u="none" strike="noStrike">
                          <a:solidFill>
                            <a:srgbClr val="0A0A0A"/>
                          </a:solidFill>
                          <a:effectLst/>
                          <a:latin typeface="+mn-lt"/>
                        </a:rPr>
                        <a:t>Artisan Bakeries &amp; Patisseries:</a:t>
                      </a:r>
                      <a:r>
                        <a:rPr lang="en-US" sz="1800" b="0" i="0" u="none" strike="noStrike">
                          <a:solidFill>
                            <a:srgbClr val="0A0A0A"/>
                          </a:solidFill>
                          <a:effectLst/>
                          <a:latin typeface="+mn-lt"/>
                        </a:rPr>
                        <a:t> Specialized production for local wholesale/retail.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50815625"/>
                  </a:ext>
                </a:extLst>
              </a:tr>
              <a:tr h="280887">
                <a:tc>
                  <a:txBody>
                    <a:bodyPr/>
                    <a:lstStyle/>
                    <a:p>
                      <a:pPr algn="l" fontAlgn="ctr">
                        <a:buNone/>
                      </a:pPr>
                      <a:r>
                        <a:rPr lang="en-US" sz="1800" b="0" i="0" u="none" strike="noStrike">
                          <a:solidFill>
                            <a:srgbClr val="001D35"/>
                          </a:solidFill>
                          <a:effectLst/>
                          <a:latin typeface="+mn-lt"/>
                        </a:rPr>
                        <a:t>3. Specialized Design and Manufacturing</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803374026"/>
                  </a:ext>
                </a:extLst>
              </a:tr>
              <a:tr h="280887">
                <a:tc>
                  <a:txBody>
                    <a:bodyPr/>
                    <a:lstStyle/>
                    <a:p>
                      <a:pPr algn="l" fontAlgn="ctr">
                        <a:buNone/>
                      </a:pPr>
                      <a:r>
                        <a:rPr lang="en-US" sz="1800" b="0" i="0" u="none" strike="noStrike">
                          <a:solidFill>
                            <a:srgbClr val="0A0A0A"/>
                          </a:solidFill>
                          <a:effectLst/>
                          <a:latin typeface="+mn-lt"/>
                        </a:rPr>
                        <a:t>These companies focus on high-value, small-batch, or customized goods. </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527351423"/>
                  </a:ext>
                </a:extLst>
              </a:tr>
              <a:tr h="280887">
                <a:tc>
                  <a:txBody>
                    <a:bodyPr/>
                    <a:lstStyle/>
                    <a:p>
                      <a:pPr algn="l" fontAlgn="ctr">
                        <a:buNone/>
                      </a:pPr>
                      <a:r>
                        <a:rPr lang="en-US" sz="1800" b="1" i="0" u="none" strike="noStrike">
                          <a:solidFill>
                            <a:srgbClr val="0A0A0A"/>
                          </a:solidFill>
                          <a:effectLst/>
                          <a:latin typeface="+mn-lt"/>
                        </a:rPr>
                        <a:t>Furniture &amp; Woodworking:</a:t>
                      </a:r>
                      <a:r>
                        <a:rPr lang="en-US" sz="1800" b="0" i="0" u="none" strike="noStrike">
                          <a:solidFill>
                            <a:srgbClr val="0A0A0A"/>
                          </a:solidFill>
                          <a:effectLst/>
                          <a:latin typeface="+mn-lt"/>
                        </a:rPr>
                        <a:t> Custom furniture workshops and cabinet makers.</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339835159"/>
                  </a:ext>
                </a:extLst>
              </a:tr>
              <a:tr h="295878">
                <a:tc>
                  <a:txBody>
                    <a:bodyPr/>
                    <a:lstStyle/>
                    <a:p>
                      <a:pPr algn="l" fontAlgn="ctr">
                        <a:buNone/>
                      </a:pPr>
                      <a:r>
                        <a:rPr lang="en-US" sz="1800" b="1" i="0" u="none" strike="noStrike">
                          <a:solidFill>
                            <a:srgbClr val="0A0A0A"/>
                          </a:solidFill>
                          <a:effectLst/>
                          <a:latin typeface="+mn-lt"/>
                        </a:rPr>
                        <a:t>Jewelry &amp; Watch Making:</a:t>
                      </a:r>
                      <a:r>
                        <a:rPr lang="en-US" sz="1800" b="0" i="0" u="none" strike="noStrike">
                          <a:solidFill>
                            <a:srgbClr val="0A0A0A"/>
                          </a:solidFill>
                          <a:effectLst/>
                          <a:latin typeface="+mn-lt"/>
                        </a:rPr>
                        <a:t> High-end, precise manufacturing with low environmental impact.</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047247762"/>
                  </a:ext>
                </a:extLst>
              </a:tr>
              <a:tr h="280887">
                <a:tc>
                  <a:txBody>
                    <a:bodyPr/>
                    <a:lstStyle/>
                    <a:p>
                      <a:pPr algn="l" fontAlgn="ctr">
                        <a:buNone/>
                      </a:pPr>
                      <a:r>
                        <a:rPr lang="en-US" sz="1800" b="1" i="0" u="none" strike="noStrike">
                          <a:solidFill>
                            <a:srgbClr val="0A0A0A"/>
                          </a:solidFill>
                          <a:effectLst/>
                          <a:latin typeface="+mn-lt"/>
                        </a:rPr>
                        <a:t>Ceramics/Pottery Studio:</a:t>
                      </a:r>
                      <a:r>
                        <a:rPr lang="en-US" sz="1800" b="0" i="0" u="none" strike="noStrike">
                          <a:solidFill>
                            <a:srgbClr val="0A0A0A"/>
                          </a:solidFill>
                          <a:effectLst/>
                          <a:latin typeface="+mn-lt"/>
                        </a:rPr>
                        <a:t> Boutique production of home goods.</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88680569"/>
                  </a:ext>
                </a:extLst>
              </a:tr>
              <a:tr h="276992">
                <a:tc>
                  <a:txBody>
                    <a:bodyPr/>
                    <a:lstStyle/>
                    <a:p>
                      <a:pPr algn="l" fontAlgn="ctr">
                        <a:buNone/>
                      </a:pPr>
                      <a:r>
                        <a:rPr lang="en-US" sz="1800" b="1" i="0" u="none" strike="noStrike">
                          <a:solidFill>
                            <a:srgbClr val="0A0A0A"/>
                          </a:solidFill>
                          <a:effectLst/>
                          <a:latin typeface="+mn-lt"/>
                        </a:rPr>
                        <a:t>Leather Goods Manufacturing:</a:t>
                      </a:r>
                      <a:r>
                        <a:rPr lang="en-US" sz="1800" b="0" i="0" u="none" strike="noStrike">
                          <a:solidFill>
                            <a:srgbClr val="0A0A0A"/>
                          </a:solidFill>
                          <a:effectLst/>
                          <a:latin typeface="+mn-lt"/>
                        </a:rPr>
                        <a:t> Small-batch, handmade leather items.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051430297"/>
                  </a:ext>
                </a:extLst>
              </a:tr>
            </a:tbl>
          </a:graphicData>
        </a:graphic>
      </p:graphicFrame>
      <p:sp>
        <p:nvSpPr>
          <p:cNvPr id="3" name="TextBox 2">
            <a:extLst>
              <a:ext uri="{FF2B5EF4-FFF2-40B4-BE49-F238E27FC236}">
                <a16:creationId xmlns:a16="http://schemas.microsoft.com/office/drawing/2014/main" id="{2D1200DE-F2F3-EBB6-9972-3ECE282EBCB3}"/>
              </a:ext>
            </a:extLst>
          </p:cNvPr>
          <p:cNvSpPr txBox="1"/>
          <p:nvPr/>
        </p:nvSpPr>
        <p:spPr>
          <a:xfrm>
            <a:off x="786340" y="287142"/>
            <a:ext cx="10286999" cy="707886"/>
          </a:xfrm>
          <a:prstGeom prst="rect">
            <a:avLst/>
          </a:prstGeom>
          <a:solidFill>
            <a:schemeClr val="bg2"/>
          </a:solidFill>
          <a:ln>
            <a:solidFill>
              <a:schemeClr val="tx1"/>
            </a:solidFill>
          </a:ln>
        </p:spPr>
        <p:txBody>
          <a:bodyPr wrap="square" rtlCol="0">
            <a:spAutoFit/>
          </a:bodyPr>
          <a:lstStyle/>
          <a:p>
            <a:pPr algn="ctr"/>
            <a:r>
              <a:rPr lang="en-US" sz="4000"/>
              <a:t>Service Based Industries in the United States</a:t>
            </a:r>
          </a:p>
        </p:txBody>
      </p:sp>
      <p:pic>
        <p:nvPicPr>
          <p:cNvPr id="4" name="Picture 3">
            <a:extLst>
              <a:ext uri="{FF2B5EF4-FFF2-40B4-BE49-F238E27FC236}">
                <a16:creationId xmlns:a16="http://schemas.microsoft.com/office/drawing/2014/main" id="{9995C920-1C75-CCE2-D766-CA4A8FB8D33F}"/>
              </a:ext>
            </a:extLst>
          </p:cNvPr>
          <p:cNvPicPr>
            <a:picLocks noChangeAspect="1"/>
          </p:cNvPicPr>
          <p:nvPr/>
        </p:nvPicPr>
        <p:blipFill>
          <a:blip r:embed="rId3"/>
          <a:srcRect t="29761" b="28784"/>
          <a:stretch>
            <a:fillRect/>
          </a:stretch>
        </p:blipFill>
        <p:spPr>
          <a:xfrm>
            <a:off x="0" y="-79512"/>
            <a:ext cx="12192000" cy="1737360"/>
          </a:xfrm>
          <a:prstGeom prst="rect">
            <a:avLst/>
          </a:prstGeom>
        </p:spPr>
      </p:pic>
      <p:sp>
        <p:nvSpPr>
          <p:cNvPr id="5" name="Rectangle 4">
            <a:extLst>
              <a:ext uri="{FF2B5EF4-FFF2-40B4-BE49-F238E27FC236}">
                <a16:creationId xmlns:a16="http://schemas.microsoft.com/office/drawing/2014/main" id="{C625066F-4893-3ED5-EBED-F9FA0A393148}"/>
              </a:ext>
            </a:extLst>
          </p:cNvPr>
          <p:cNvSpPr/>
          <p:nvPr/>
        </p:nvSpPr>
        <p:spPr>
          <a:xfrm>
            <a:off x="0" y="1003829"/>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5D5204FD-DE92-140E-2FE5-D702DE95D365}"/>
              </a:ext>
            </a:extLst>
          </p:cNvPr>
          <p:cNvSpPr txBox="1">
            <a:spLocks/>
          </p:cNvSpPr>
          <p:nvPr/>
        </p:nvSpPr>
        <p:spPr>
          <a:xfrm>
            <a:off x="1097282" y="152095"/>
            <a:ext cx="10058400" cy="1450757"/>
          </a:xfrm>
          <a:prstGeom prst="rect">
            <a:avLst/>
          </a:prstGeom>
          <a:effectLst>
            <a:outerShdw blurRad="50800" dist="38100" dir="5400000" algn="t"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Consideration – US Examples</a:t>
            </a:r>
          </a:p>
        </p:txBody>
      </p:sp>
    </p:spTree>
    <p:extLst>
      <p:ext uri="{BB962C8B-B14F-4D97-AF65-F5344CB8AC3E}">
        <p14:creationId xmlns:p14="http://schemas.microsoft.com/office/powerpoint/2010/main" val="2671951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A2D861C5-CC99-BAA8-8142-1C29850F1761}"/>
              </a:ext>
            </a:extLst>
          </p:cNvPr>
          <p:cNvGraphicFramePr>
            <a:graphicFrameLocks noGrp="1"/>
          </p:cNvGraphicFramePr>
          <p:nvPr>
            <p:extLst>
              <p:ext uri="{D42A27DB-BD31-4B8C-83A1-F6EECF244321}">
                <p14:modId xmlns:p14="http://schemas.microsoft.com/office/powerpoint/2010/main" val="3998895725"/>
              </p:ext>
            </p:extLst>
          </p:nvPr>
        </p:nvGraphicFramePr>
        <p:xfrm>
          <a:off x="757052" y="2008723"/>
          <a:ext cx="10738860" cy="3968974"/>
        </p:xfrm>
        <a:graphic>
          <a:graphicData uri="http://schemas.openxmlformats.org/drawingml/2006/table">
            <a:tbl>
              <a:tblPr/>
              <a:tblGrid>
                <a:gridCol w="10738860">
                  <a:extLst>
                    <a:ext uri="{9D8B030D-6E8A-4147-A177-3AD203B41FA5}">
                      <a16:colId xmlns:a16="http://schemas.microsoft.com/office/drawing/2014/main" val="1263383859"/>
                    </a:ext>
                  </a:extLst>
                </a:gridCol>
              </a:tblGrid>
              <a:tr h="284240">
                <a:tc>
                  <a:txBody>
                    <a:bodyPr/>
                    <a:lstStyle/>
                    <a:p>
                      <a:pPr algn="l" fontAlgn="ctr">
                        <a:buNone/>
                      </a:pPr>
                      <a:r>
                        <a:rPr lang="en-US" sz="1800" b="0" i="0" u="none" strike="noStrike">
                          <a:solidFill>
                            <a:srgbClr val="001D35"/>
                          </a:solidFill>
                          <a:effectLst/>
                          <a:latin typeface="+mn-lt"/>
                        </a:rPr>
                        <a:t>4. Technology and Specialized Assembly</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00"/>
                    </a:solidFill>
                  </a:tcPr>
                </a:tc>
                <a:extLst>
                  <a:ext uri="{0D108BD9-81ED-4DB2-BD59-A6C34878D82A}">
                    <a16:rowId xmlns:a16="http://schemas.microsoft.com/office/drawing/2014/main" val="1257897691"/>
                  </a:ext>
                </a:extLst>
              </a:tr>
              <a:tr h="284240">
                <a:tc>
                  <a:txBody>
                    <a:bodyPr/>
                    <a:lstStyle/>
                    <a:p>
                      <a:pPr algn="l" fontAlgn="ctr">
                        <a:buNone/>
                      </a:pPr>
                      <a:r>
                        <a:rPr lang="en-US" sz="1800" b="0" i="0" u="none" strike="noStrike">
                          <a:solidFill>
                            <a:srgbClr val="0A0A0A"/>
                          </a:solidFill>
                          <a:effectLst/>
                          <a:latin typeface="+mn-lt"/>
                        </a:rPr>
                        <a:t>These types of businesses are often the primary tenants in "Business and Research Parks". </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426235384"/>
                  </a:ext>
                </a:extLst>
              </a:tr>
              <a:tr h="284240">
                <a:tc>
                  <a:txBody>
                    <a:bodyPr/>
                    <a:lstStyle/>
                    <a:p>
                      <a:pPr algn="l" fontAlgn="ctr">
                        <a:buNone/>
                      </a:pPr>
                      <a:r>
                        <a:rPr lang="en-US" sz="1800" b="1" i="0" u="none" strike="noStrike">
                          <a:solidFill>
                            <a:srgbClr val="0A0A0A"/>
                          </a:solidFill>
                          <a:effectLst/>
                          <a:latin typeface="+mn-lt"/>
                        </a:rPr>
                        <a:t>3D Printing Workshops:</a:t>
                      </a:r>
                      <a:r>
                        <a:rPr lang="en-US" sz="1800" b="0" i="0" u="none" strike="noStrike">
                          <a:solidFill>
                            <a:srgbClr val="0A0A0A"/>
                          </a:solidFill>
                          <a:effectLst/>
                          <a:latin typeface="+mn-lt"/>
                        </a:rPr>
                        <a:t> Rapid prototyping and small-batch production.</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3424935"/>
                  </a:ext>
                </a:extLst>
              </a:tr>
              <a:tr h="284240">
                <a:tc>
                  <a:txBody>
                    <a:bodyPr/>
                    <a:lstStyle/>
                    <a:p>
                      <a:pPr algn="l" fontAlgn="ctr">
                        <a:buNone/>
                      </a:pPr>
                      <a:r>
                        <a:rPr lang="en-US" sz="1800" b="1" i="0" u="none" strike="noStrike">
                          <a:solidFill>
                            <a:srgbClr val="0A0A0A"/>
                          </a:solidFill>
                          <a:effectLst/>
                          <a:latin typeface="+mn-lt"/>
                        </a:rPr>
                        <a:t>Electronics Assembly:</a:t>
                      </a:r>
                      <a:r>
                        <a:rPr lang="en-US" sz="1800" b="0" i="0" u="none" strike="noStrike">
                          <a:solidFill>
                            <a:srgbClr val="0A0A0A"/>
                          </a:solidFill>
                          <a:effectLst/>
                          <a:latin typeface="+mn-lt"/>
                        </a:rPr>
                        <a:t> Small-scale assembly of consumer devices.</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962433598"/>
                  </a:ext>
                </a:extLst>
              </a:tr>
              <a:tr h="284240">
                <a:tc>
                  <a:txBody>
                    <a:bodyPr/>
                    <a:lstStyle/>
                    <a:p>
                      <a:pPr algn="l" fontAlgn="ctr">
                        <a:buNone/>
                      </a:pPr>
                      <a:r>
                        <a:rPr lang="en-US" sz="1800" b="1" i="0" u="none" strike="noStrike">
                          <a:solidFill>
                            <a:srgbClr val="0A0A0A"/>
                          </a:solidFill>
                          <a:effectLst/>
                          <a:latin typeface="+mn-lt"/>
                        </a:rPr>
                        <a:t>Medical/Dental Instrument Manufacturing:</a:t>
                      </a:r>
                      <a:r>
                        <a:rPr lang="en-US" sz="1800" b="0" i="0" u="none" strike="noStrike">
                          <a:solidFill>
                            <a:srgbClr val="0A0A0A"/>
                          </a:solidFill>
                          <a:effectLst/>
                          <a:latin typeface="+mn-lt"/>
                        </a:rPr>
                        <a:t> Precision, clean-room assembly.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1778491830"/>
                  </a:ext>
                </a:extLst>
              </a:tr>
              <a:tr h="284240">
                <a:tc>
                  <a:txBody>
                    <a:bodyPr/>
                    <a:lstStyle/>
                    <a:p>
                      <a:pPr algn="l" fontAlgn="ctr">
                        <a:buNone/>
                      </a:pPr>
                      <a:r>
                        <a:rPr lang="en-US" sz="1800" b="0" i="0" u="none" strike="noStrike">
                          <a:solidFill>
                            <a:srgbClr val="001D35"/>
                          </a:solidFill>
                          <a:effectLst/>
                          <a:latin typeface="+mn-lt"/>
                        </a:rPr>
                        <a:t>5. Creative and Publishing</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3744207902"/>
                  </a:ext>
                </a:extLst>
              </a:tr>
              <a:tr h="284240">
                <a:tc>
                  <a:txBody>
                    <a:bodyPr/>
                    <a:lstStyle/>
                    <a:p>
                      <a:pPr algn="l" fontAlgn="ctr">
                        <a:buNone/>
                      </a:pPr>
                      <a:r>
                        <a:rPr lang="en-US" sz="1800" b="1" i="0" u="none" strike="noStrike">
                          <a:solidFill>
                            <a:srgbClr val="0A0A0A"/>
                          </a:solidFill>
                          <a:effectLst/>
                          <a:latin typeface="+mn-lt"/>
                        </a:rPr>
                        <a:t>Graphic Design and Print Shops:</a:t>
                      </a:r>
                      <a:r>
                        <a:rPr lang="en-US" sz="1800" b="0" i="0" u="none" strike="noStrike">
                          <a:solidFill>
                            <a:srgbClr val="0A0A0A"/>
                          </a:solidFill>
                          <a:effectLst/>
                          <a:latin typeface="+mn-lt"/>
                        </a:rPr>
                        <a:t> Digital printing, bookbinding, and screen printing.</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2786744487"/>
                  </a:ext>
                </a:extLst>
              </a:tr>
              <a:tr h="284240">
                <a:tc>
                  <a:txBody>
                    <a:bodyPr/>
                    <a:lstStyle/>
                    <a:p>
                      <a:pPr algn="l" fontAlgn="ctr">
                        <a:buNone/>
                      </a:pPr>
                      <a:r>
                        <a:rPr lang="en-US" sz="1800" b="1" i="0" u="none" strike="noStrike">
                          <a:solidFill>
                            <a:srgbClr val="0A0A0A"/>
                          </a:solidFill>
                          <a:effectLst/>
                          <a:latin typeface="+mn-lt"/>
                        </a:rPr>
                        <a:t>Signage Manufacturing:</a:t>
                      </a:r>
                      <a:r>
                        <a:rPr lang="en-US" sz="1800" b="0" i="0" u="none" strike="noStrike">
                          <a:solidFill>
                            <a:srgbClr val="0A0A0A"/>
                          </a:solidFill>
                          <a:effectLst/>
                          <a:latin typeface="+mn-lt"/>
                        </a:rPr>
                        <a:t> Custom, specialized sign fabrication.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144540859"/>
                  </a:ext>
                </a:extLst>
              </a:tr>
              <a:tr h="284240">
                <a:tc>
                  <a:txBody>
                    <a:bodyPr/>
                    <a:lstStyle/>
                    <a:p>
                      <a:pPr algn="l" fontAlgn="ctr">
                        <a:buNone/>
                      </a:pPr>
                      <a:r>
                        <a:rPr lang="en-US" sz="1800" b="0" i="0" u="none" strike="noStrike">
                          <a:solidFill>
                            <a:srgbClr val="001D35"/>
                          </a:solidFill>
                          <a:effectLst/>
                          <a:latin typeface="+mn-lt"/>
                        </a:rPr>
                        <a:t>Why These Fit Business Zones</a:t>
                      </a:r>
                    </a:p>
                  </a:txBody>
                  <a:tcPr marL="510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00"/>
                    </a:solidFill>
                  </a:tcPr>
                </a:tc>
                <a:extLst>
                  <a:ext uri="{0D108BD9-81ED-4DB2-BD59-A6C34878D82A}">
                    <a16:rowId xmlns:a16="http://schemas.microsoft.com/office/drawing/2014/main" val="2335429060"/>
                  </a:ext>
                </a:extLst>
              </a:tr>
              <a:tr h="563287">
                <a:tc>
                  <a:txBody>
                    <a:bodyPr/>
                    <a:lstStyle/>
                    <a:p>
                      <a:pPr algn="l" fontAlgn="ctr">
                        <a:buNone/>
                      </a:pPr>
                      <a:r>
                        <a:rPr lang="en-US" sz="1800" b="1" i="0" u="none" strike="noStrike">
                          <a:solidFill>
                            <a:srgbClr val="0A0A0A"/>
                          </a:solidFill>
                          <a:effectLst/>
                          <a:latin typeface="+mn-lt"/>
                        </a:rPr>
                        <a:t>Light Industrial/Mixed-Use Zoning:</a:t>
                      </a:r>
                      <a:r>
                        <a:rPr lang="en-US" sz="1800" b="0" i="0" u="none" strike="noStrike">
                          <a:solidFill>
                            <a:srgbClr val="0A0A0A"/>
                          </a:solidFill>
                          <a:effectLst/>
                          <a:latin typeface="+mn-lt"/>
                        </a:rPr>
                        <a:t> These zones allow for "clean" mfg. where production is largely indoors, and noise/emissions are minimal.</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670175331"/>
                  </a:ext>
                </a:extLst>
              </a:tr>
              <a:tr h="563287">
                <a:tc>
                  <a:txBody>
                    <a:bodyPr/>
                    <a:lstStyle/>
                    <a:p>
                      <a:pPr algn="l" fontAlgn="ctr">
                        <a:buNone/>
                      </a:pPr>
                      <a:r>
                        <a:rPr lang="en-US" sz="1800" b="1" i="0" u="none" strike="noStrike">
                          <a:solidFill>
                            <a:srgbClr val="0A0A0A"/>
                          </a:solidFill>
                          <a:effectLst/>
                          <a:latin typeface="+mn-lt"/>
                        </a:rPr>
                        <a:t>Low Environmental Impact:</a:t>
                      </a:r>
                      <a:r>
                        <a:rPr lang="en-US" sz="1800" b="0" i="0" u="none" strike="noStrike">
                          <a:solidFill>
                            <a:srgbClr val="0A0A0A"/>
                          </a:solidFill>
                          <a:effectLst/>
                          <a:latin typeface="+mn-lt"/>
                        </a:rPr>
                        <a:t> Unlike heavy industrial, they do not require massive freight traffic or generate excessive pollution.</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extLst>
                  <a:ext uri="{0D108BD9-81ED-4DB2-BD59-A6C34878D82A}">
                    <a16:rowId xmlns:a16="http://schemas.microsoft.com/office/drawing/2014/main" val="3660591428"/>
                  </a:ext>
                </a:extLst>
              </a:tr>
              <a:tr h="284240">
                <a:tc>
                  <a:txBody>
                    <a:bodyPr/>
                    <a:lstStyle/>
                    <a:p>
                      <a:pPr algn="l" fontAlgn="ctr">
                        <a:buNone/>
                      </a:pPr>
                      <a:r>
                        <a:rPr lang="en-US" sz="1800" b="1" i="0" u="none" strike="noStrike">
                          <a:solidFill>
                            <a:srgbClr val="0A0A0A"/>
                          </a:solidFill>
                          <a:effectLst/>
                          <a:latin typeface="+mn-lt"/>
                        </a:rPr>
                        <a:t>Small Footprint:</a:t>
                      </a:r>
                      <a:r>
                        <a:rPr lang="en-US" sz="1800" b="0" i="0" u="none" strike="noStrike">
                          <a:solidFill>
                            <a:srgbClr val="0A0A0A"/>
                          </a:solidFill>
                          <a:effectLst/>
                          <a:latin typeface="+mn-lt"/>
                        </a:rPr>
                        <a:t> They can often fit into repurposed older buildings or modern business parks. </a:t>
                      </a:r>
                      <a:endParaRPr lang="en-US" sz="1800" b="1" i="0" u="none" strike="noStrike">
                        <a:solidFill>
                          <a:srgbClr val="0A0A0A"/>
                        </a:solidFill>
                        <a:effectLst/>
                        <a:latin typeface="+mn-lt"/>
                      </a:endParaRPr>
                    </a:p>
                  </a:txBody>
                  <a:tcPr marL="45945" marR="5105" marT="510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11081214"/>
                  </a:ext>
                </a:extLst>
              </a:tr>
            </a:tbl>
          </a:graphicData>
        </a:graphic>
      </p:graphicFrame>
      <p:sp>
        <p:nvSpPr>
          <p:cNvPr id="3" name="TextBox 2">
            <a:extLst>
              <a:ext uri="{FF2B5EF4-FFF2-40B4-BE49-F238E27FC236}">
                <a16:creationId xmlns:a16="http://schemas.microsoft.com/office/drawing/2014/main" id="{90DC7B43-B569-661F-07AB-56F2BD75B733}"/>
              </a:ext>
            </a:extLst>
          </p:cNvPr>
          <p:cNvSpPr txBox="1"/>
          <p:nvPr/>
        </p:nvSpPr>
        <p:spPr>
          <a:xfrm>
            <a:off x="776832" y="337942"/>
            <a:ext cx="10638335" cy="707886"/>
          </a:xfrm>
          <a:prstGeom prst="rect">
            <a:avLst/>
          </a:prstGeom>
          <a:solidFill>
            <a:schemeClr val="bg2"/>
          </a:solidFill>
          <a:ln>
            <a:solidFill>
              <a:schemeClr val="tx1"/>
            </a:solidFill>
          </a:ln>
        </p:spPr>
        <p:txBody>
          <a:bodyPr wrap="square" rtlCol="0">
            <a:spAutoFit/>
          </a:bodyPr>
          <a:lstStyle/>
          <a:p>
            <a:r>
              <a:rPr lang="en-US" sz="4000"/>
              <a:t>Service Based Industries in United States – Cont.</a:t>
            </a:r>
          </a:p>
        </p:txBody>
      </p:sp>
      <p:pic>
        <p:nvPicPr>
          <p:cNvPr id="4" name="Picture 3">
            <a:extLst>
              <a:ext uri="{FF2B5EF4-FFF2-40B4-BE49-F238E27FC236}">
                <a16:creationId xmlns:a16="http://schemas.microsoft.com/office/drawing/2014/main" id="{1ECB36C8-2146-1163-35C7-2F10EBD82D5F}"/>
              </a:ext>
            </a:extLst>
          </p:cNvPr>
          <p:cNvPicPr>
            <a:picLocks noChangeAspect="1"/>
          </p:cNvPicPr>
          <p:nvPr/>
        </p:nvPicPr>
        <p:blipFill>
          <a:blip r:embed="rId3"/>
          <a:srcRect t="29761" b="28784"/>
          <a:stretch>
            <a:fillRect/>
          </a:stretch>
        </p:blipFill>
        <p:spPr>
          <a:xfrm>
            <a:off x="0" y="0"/>
            <a:ext cx="12192000" cy="1737360"/>
          </a:xfrm>
          <a:prstGeom prst="rect">
            <a:avLst/>
          </a:prstGeom>
        </p:spPr>
      </p:pic>
      <p:sp>
        <p:nvSpPr>
          <p:cNvPr id="5" name="Rectangle 4">
            <a:extLst>
              <a:ext uri="{FF2B5EF4-FFF2-40B4-BE49-F238E27FC236}">
                <a16:creationId xmlns:a16="http://schemas.microsoft.com/office/drawing/2014/main" id="{38F56519-E089-7C48-D4D7-D7B5145EEBF7}"/>
              </a:ext>
            </a:extLst>
          </p:cNvPr>
          <p:cNvSpPr/>
          <p:nvPr/>
        </p:nvSpPr>
        <p:spPr>
          <a:xfrm>
            <a:off x="0" y="1123097"/>
            <a:ext cx="97999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A9F2CE2-9EE9-5A70-1E30-88326235BEC0}"/>
              </a:ext>
            </a:extLst>
          </p:cNvPr>
          <p:cNvSpPr txBox="1">
            <a:spLocks/>
          </p:cNvSpPr>
          <p:nvPr/>
        </p:nvSpPr>
        <p:spPr>
          <a:xfrm>
            <a:off x="1097282" y="271363"/>
            <a:ext cx="10058400" cy="1450757"/>
          </a:xfrm>
          <a:prstGeom prst="rect">
            <a:avLst/>
          </a:prstGeom>
          <a:effectLst>
            <a:outerShdw blurRad="50800" dist="38100" dir="5400000" algn="t"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Consideration – US Examples (Cont.)</a:t>
            </a:r>
          </a:p>
        </p:txBody>
      </p:sp>
    </p:spTree>
    <p:extLst>
      <p:ext uri="{BB962C8B-B14F-4D97-AF65-F5344CB8AC3E}">
        <p14:creationId xmlns:p14="http://schemas.microsoft.com/office/powerpoint/2010/main" val="4755276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3B779-58A2-1621-9E63-86BECEAB955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704447B-2D94-7AE4-D3F2-959A335522AB}"/>
              </a:ext>
            </a:extLst>
          </p:cNvPr>
          <p:cNvPicPr>
            <a:picLocks noChangeAspect="1"/>
          </p:cNvPicPr>
          <p:nvPr/>
        </p:nvPicPr>
        <p:blipFill>
          <a:blip r:embed="rId3"/>
          <a:srcRect t="31174" b="20956"/>
          <a:stretch>
            <a:fillRect/>
          </a:stretch>
        </p:blipFill>
        <p:spPr>
          <a:xfrm>
            <a:off x="0" y="0"/>
            <a:ext cx="12192000" cy="1737360"/>
          </a:xfrm>
          <a:prstGeom prst="rect">
            <a:avLst/>
          </a:prstGeom>
        </p:spPr>
      </p:pic>
      <p:sp>
        <p:nvSpPr>
          <p:cNvPr id="6" name="Rectangle 5">
            <a:extLst>
              <a:ext uri="{FF2B5EF4-FFF2-40B4-BE49-F238E27FC236}">
                <a16:creationId xmlns:a16="http://schemas.microsoft.com/office/drawing/2014/main" id="{6885F938-0EED-67E6-0BEC-B17CA7441486}"/>
              </a:ext>
            </a:extLst>
          </p:cNvPr>
          <p:cNvSpPr/>
          <p:nvPr/>
        </p:nvSpPr>
        <p:spPr>
          <a:xfrm>
            <a:off x="-1" y="701017"/>
            <a:ext cx="8756376"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ACCD30-0C43-8AAC-06AE-63CC2DB3F365}"/>
              </a:ext>
            </a:extLst>
          </p:cNvPr>
          <p:cNvSpPr>
            <a:spLocks noGrp="1"/>
          </p:cNvSpPr>
          <p:nvPr>
            <p:ph type="title"/>
          </p:nvPr>
        </p:nvSpPr>
        <p:spPr>
          <a:xfrm>
            <a:off x="1097280" y="-150717"/>
            <a:ext cx="10058400" cy="1450757"/>
          </a:xfrm>
          <a:effectLst>
            <a:outerShdw blurRad="50800" dist="38100" dir="5400000" algn="t" rotWithShape="0">
              <a:prstClr val="black">
                <a:alpha val="40000"/>
              </a:prstClr>
            </a:outerShdw>
          </a:effectLst>
        </p:spPr>
        <p:txBody>
          <a:bodyPr>
            <a:normAutofit/>
          </a:bodyPr>
          <a:lstStyle/>
          <a:p>
            <a:r>
              <a:rPr lang="en-US" sz="4000" dirty="0"/>
              <a:t>Context – The Statutory Environment</a:t>
            </a:r>
          </a:p>
        </p:txBody>
      </p:sp>
      <p:sp>
        <p:nvSpPr>
          <p:cNvPr id="3" name="Content Placeholder 2">
            <a:extLst>
              <a:ext uri="{FF2B5EF4-FFF2-40B4-BE49-F238E27FC236}">
                <a16:creationId xmlns:a16="http://schemas.microsoft.com/office/drawing/2014/main" id="{B9CE80D6-B7EC-8AD3-DB19-06558BCFF0A8}"/>
              </a:ext>
            </a:extLst>
          </p:cNvPr>
          <p:cNvSpPr>
            <a:spLocks noGrp="1"/>
          </p:cNvSpPr>
          <p:nvPr>
            <p:ph idx="1"/>
          </p:nvPr>
        </p:nvSpPr>
        <p:spPr/>
        <p:txBody>
          <a:bodyPr/>
          <a:lstStyle/>
          <a:p>
            <a:r>
              <a:rPr lang="en-US" dirty="0"/>
              <a:t>CGS 8-30g</a:t>
            </a:r>
          </a:p>
          <a:p>
            <a:pPr lvl="1"/>
            <a:r>
              <a:rPr lang="en-US" dirty="0"/>
              <a:t>Explicitly exempts industrially zoned land from appeals, not commercial</a:t>
            </a:r>
          </a:p>
          <a:p>
            <a:pPr lvl="1"/>
            <a:r>
              <a:rPr lang="en-US" dirty="0"/>
              <a:t>Reflects assumption that commercial land is suitable for conversion</a:t>
            </a:r>
          </a:p>
          <a:p>
            <a:pPr lvl="2"/>
            <a:r>
              <a:rPr lang="en-US" dirty="0"/>
              <a:t>Lack of </a:t>
            </a:r>
            <a:r>
              <a:rPr lang="en-US" u="sng" dirty="0"/>
              <a:t>clear planning intent</a:t>
            </a:r>
          </a:p>
          <a:p>
            <a:pPr lvl="1"/>
            <a:r>
              <a:rPr lang="en-US" dirty="0"/>
              <a:t>Allows for erosion of productive land without planning consideration</a:t>
            </a:r>
          </a:p>
          <a:p>
            <a:r>
              <a:rPr lang="en-US" dirty="0"/>
              <a:t>SSPA 25-1</a:t>
            </a:r>
          </a:p>
          <a:p>
            <a:pPr lvl="1"/>
            <a:r>
              <a:rPr lang="en-US" dirty="0"/>
              <a:t>Allows for summary review housing development in commercial zones</a:t>
            </a:r>
          </a:p>
          <a:p>
            <a:pPr lvl="1"/>
            <a:r>
              <a:rPr lang="en-US" dirty="0"/>
              <a:t>Redevelopment pressure without planning consideration</a:t>
            </a:r>
          </a:p>
          <a:p>
            <a:pPr lvl="1"/>
            <a:endParaRPr lang="en-US" dirty="0"/>
          </a:p>
          <a:p>
            <a:pPr lvl="1"/>
            <a:endParaRPr lang="en-US" dirty="0"/>
          </a:p>
          <a:p>
            <a:pPr lvl="1"/>
            <a:endParaRPr lang="en-US" dirty="0"/>
          </a:p>
        </p:txBody>
      </p:sp>
    </p:spTree>
    <p:extLst>
      <p:ext uri="{BB962C8B-B14F-4D97-AF65-F5344CB8AC3E}">
        <p14:creationId xmlns:p14="http://schemas.microsoft.com/office/powerpoint/2010/main" val="577878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n aerial view of an industrial zone in Norwalk">
            <a:extLst>
              <a:ext uri="{FF2B5EF4-FFF2-40B4-BE49-F238E27FC236}">
                <a16:creationId xmlns:a16="http://schemas.microsoft.com/office/drawing/2014/main" id="{DEA3A6EC-726F-BB7E-4EFB-BD332AB4565F}"/>
              </a:ext>
            </a:extLst>
          </p:cNvPr>
          <p:cNvPicPr>
            <a:picLocks noChangeAspect="1"/>
          </p:cNvPicPr>
          <p:nvPr/>
        </p:nvPicPr>
        <p:blipFill>
          <a:blip r:embed="rId3"/>
          <a:srcRect b="35619"/>
          <a:stretch>
            <a:fillRect/>
          </a:stretch>
        </p:blipFill>
        <p:spPr>
          <a:xfrm>
            <a:off x="0" y="1"/>
            <a:ext cx="12192000" cy="1708726"/>
          </a:xfrm>
          <a:prstGeom prst="rect">
            <a:avLst/>
          </a:prstGeom>
          <a:ln>
            <a:noFill/>
          </a:ln>
          <a:effectLst>
            <a:innerShdw blurRad="63500" dist="50800" dir="5400000">
              <a:prstClr val="black">
                <a:alpha val="50000"/>
              </a:prstClr>
            </a:innerShdw>
            <a:softEdge rad="63500"/>
          </a:effectLst>
        </p:spPr>
      </p:pic>
      <p:sp>
        <p:nvSpPr>
          <p:cNvPr id="6" name="Rectangle 5">
            <a:extLst>
              <a:ext uri="{FF2B5EF4-FFF2-40B4-BE49-F238E27FC236}">
                <a16:creationId xmlns:a16="http://schemas.microsoft.com/office/drawing/2014/main" id="{F9D62D89-C87F-995E-6AD8-807A8F32635B}"/>
              </a:ext>
            </a:extLst>
          </p:cNvPr>
          <p:cNvSpPr/>
          <p:nvPr/>
        </p:nvSpPr>
        <p:spPr>
          <a:xfrm>
            <a:off x="0" y="738909"/>
            <a:ext cx="3943928" cy="766618"/>
          </a:xfrm>
          <a:prstGeom prst="rect">
            <a:avLst/>
          </a:prstGeom>
          <a:solidFill>
            <a:schemeClr val="accent3">
              <a:lumMod val="20000"/>
              <a:lumOff val="80000"/>
              <a:alpha val="6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659E4D-046F-1D44-89CB-356CAEF7D29B}"/>
              </a:ext>
            </a:extLst>
          </p:cNvPr>
          <p:cNvSpPr>
            <a:spLocks noGrp="1"/>
          </p:cNvSpPr>
          <p:nvPr>
            <p:ph type="title"/>
          </p:nvPr>
        </p:nvSpPr>
        <p:spPr>
          <a:xfrm>
            <a:off x="691515" y="87421"/>
            <a:ext cx="10058400" cy="1450757"/>
          </a:xfrm>
          <a:effectLst>
            <a:outerShdw blurRad="50800" dist="38100" dir="5400000" algn="t" rotWithShape="0">
              <a:prstClr val="black">
                <a:alpha val="40000"/>
              </a:prstClr>
            </a:outerShdw>
          </a:effectLst>
        </p:spPr>
        <p:txBody>
          <a:bodyPr/>
          <a:lstStyle/>
          <a:p>
            <a:r>
              <a:rPr lang="en-US">
                <a:solidFill>
                  <a:schemeClr val="tx1"/>
                </a:solidFill>
              </a:rPr>
              <a:t>Background</a:t>
            </a:r>
          </a:p>
        </p:txBody>
      </p:sp>
      <p:sp>
        <p:nvSpPr>
          <p:cNvPr id="3" name="Content Placeholder 2">
            <a:extLst>
              <a:ext uri="{FF2B5EF4-FFF2-40B4-BE49-F238E27FC236}">
                <a16:creationId xmlns:a16="http://schemas.microsoft.com/office/drawing/2014/main" id="{A5E3DEA3-4652-2FBA-CA6E-9801E0B56A30}"/>
              </a:ext>
            </a:extLst>
          </p:cNvPr>
          <p:cNvSpPr>
            <a:spLocks noGrp="1"/>
          </p:cNvSpPr>
          <p:nvPr>
            <p:ph idx="1"/>
          </p:nvPr>
        </p:nvSpPr>
        <p:spPr>
          <a:xfrm>
            <a:off x="1097280" y="1997054"/>
            <a:ext cx="9246870" cy="4023360"/>
          </a:xfrm>
        </p:spPr>
        <p:txBody>
          <a:bodyPr/>
          <a:lstStyle/>
          <a:p>
            <a:r>
              <a:rPr lang="en-US"/>
              <a:t>Regulation of land use  is one of the most impactful responsibilities of local government.</a:t>
            </a:r>
          </a:p>
          <a:p>
            <a:r>
              <a:rPr lang="en-US"/>
              <a:t>Modern zoning continues to rely on basic categorical distinctions.</a:t>
            </a:r>
          </a:p>
          <a:p>
            <a:pPr lvl="1"/>
            <a:r>
              <a:rPr lang="en-US"/>
              <a:t>Residential, Commercial, Industrial</a:t>
            </a:r>
          </a:p>
          <a:p>
            <a:r>
              <a:rPr lang="en-US"/>
              <a:t>Industry and commerce have fundamentally changed over time</a:t>
            </a:r>
          </a:p>
          <a:p>
            <a:pPr lvl="1"/>
            <a:r>
              <a:rPr lang="en-US"/>
              <a:t>Manufacturing has become cleaner, quieter, and smaller</a:t>
            </a:r>
          </a:p>
          <a:p>
            <a:pPr lvl="1"/>
            <a:r>
              <a:rPr lang="en-US"/>
              <a:t>Retail and service increasingly involves intensive logistics, processing, and vehicle traffic</a:t>
            </a:r>
          </a:p>
          <a:p>
            <a:r>
              <a:rPr lang="en-US"/>
              <a:t>Convergence has led to misclassification</a:t>
            </a:r>
          </a:p>
          <a:p>
            <a:pPr lvl="1"/>
            <a:r>
              <a:rPr lang="en-US"/>
              <a:t>Obscures economic role of land</a:t>
            </a:r>
          </a:p>
          <a:p>
            <a:pPr lvl="1"/>
            <a:r>
              <a:rPr lang="en-US"/>
              <a:t>Impacts all areas of planning</a:t>
            </a:r>
          </a:p>
          <a:p>
            <a:r>
              <a:rPr lang="en-US"/>
              <a:t>Need for intentional planning for industrial (and service-industrial) land uses</a:t>
            </a:r>
          </a:p>
        </p:txBody>
      </p:sp>
    </p:spTree>
    <p:extLst>
      <p:ext uri="{BB962C8B-B14F-4D97-AF65-F5344CB8AC3E}">
        <p14:creationId xmlns:p14="http://schemas.microsoft.com/office/powerpoint/2010/main" val="20975913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C6EEC60B-08CE-91FA-9088-0599D358F7AD}"/>
              </a:ext>
            </a:extLst>
          </p:cNvPr>
          <p:cNvGraphicFramePr>
            <a:graphicFrameLocks noGrp="1"/>
          </p:cNvGraphicFramePr>
          <p:nvPr>
            <p:ph idx="1"/>
            <p:extLst>
              <p:ext uri="{D42A27DB-BD31-4B8C-83A1-F6EECF244321}">
                <p14:modId xmlns:p14="http://schemas.microsoft.com/office/powerpoint/2010/main" val="3101872330"/>
              </p:ext>
            </p:extLst>
          </p:nvPr>
        </p:nvGraphicFramePr>
        <p:xfrm>
          <a:off x="965200" y="1972733"/>
          <a:ext cx="10270068" cy="3827881"/>
        </p:xfrm>
        <a:graphic>
          <a:graphicData uri="http://schemas.openxmlformats.org/drawingml/2006/table">
            <a:tbl>
              <a:tblPr/>
              <a:tblGrid>
                <a:gridCol w="4698010">
                  <a:extLst>
                    <a:ext uri="{9D8B030D-6E8A-4147-A177-3AD203B41FA5}">
                      <a16:colId xmlns:a16="http://schemas.microsoft.com/office/drawing/2014/main" val="2848089164"/>
                    </a:ext>
                  </a:extLst>
                </a:gridCol>
                <a:gridCol w="1070709">
                  <a:extLst>
                    <a:ext uri="{9D8B030D-6E8A-4147-A177-3AD203B41FA5}">
                      <a16:colId xmlns:a16="http://schemas.microsoft.com/office/drawing/2014/main" val="3943555127"/>
                    </a:ext>
                  </a:extLst>
                </a:gridCol>
                <a:gridCol w="1289221">
                  <a:extLst>
                    <a:ext uri="{9D8B030D-6E8A-4147-A177-3AD203B41FA5}">
                      <a16:colId xmlns:a16="http://schemas.microsoft.com/office/drawing/2014/main" val="532075570"/>
                    </a:ext>
                  </a:extLst>
                </a:gridCol>
                <a:gridCol w="1267371">
                  <a:extLst>
                    <a:ext uri="{9D8B030D-6E8A-4147-A177-3AD203B41FA5}">
                      <a16:colId xmlns:a16="http://schemas.microsoft.com/office/drawing/2014/main" val="1420842865"/>
                    </a:ext>
                  </a:extLst>
                </a:gridCol>
                <a:gridCol w="1070709">
                  <a:extLst>
                    <a:ext uri="{9D8B030D-6E8A-4147-A177-3AD203B41FA5}">
                      <a16:colId xmlns:a16="http://schemas.microsoft.com/office/drawing/2014/main" val="3147384225"/>
                    </a:ext>
                  </a:extLst>
                </a:gridCol>
                <a:gridCol w="874048">
                  <a:extLst>
                    <a:ext uri="{9D8B030D-6E8A-4147-A177-3AD203B41FA5}">
                      <a16:colId xmlns:a16="http://schemas.microsoft.com/office/drawing/2014/main" val="1218545883"/>
                    </a:ext>
                  </a:extLst>
                </a:gridCol>
              </a:tblGrid>
              <a:tr h="423334">
                <a:tc>
                  <a:txBody>
                    <a:bodyPr/>
                    <a:lstStyle/>
                    <a:p>
                      <a:pPr algn="l" fontAlgn="b">
                        <a:buNone/>
                      </a:pPr>
                      <a:endParaRPr lang="en-US" sz="11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gridSpan="5">
                  <a:txBody>
                    <a:bodyPr/>
                    <a:lstStyle/>
                    <a:p>
                      <a:pPr algn="ctr" fontAlgn="b">
                        <a:buNone/>
                      </a:pPr>
                      <a:r>
                        <a:rPr lang="en-US" sz="2000" b="1" i="0" u="none" strike="noStrike">
                          <a:solidFill>
                            <a:srgbClr val="000000"/>
                          </a:solidFill>
                          <a:effectLst/>
                          <a:latin typeface="Calibri" panose="020F0502020204030204" pitchFamily="34" charset="0"/>
                        </a:rPr>
                        <a:t>Types &amp; Number of Commercial &amp; Industrial Uses</a:t>
                      </a: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0483300"/>
                  </a:ext>
                </a:extLst>
              </a:tr>
              <a:tr h="899958">
                <a:tc>
                  <a:txBody>
                    <a:bodyPr/>
                    <a:lstStyle/>
                    <a:p>
                      <a:pPr algn="l" fontAlgn="b">
                        <a:buNone/>
                      </a:pPr>
                      <a:r>
                        <a:rPr lang="en-US" sz="1800" b="1" i="0" u="none" strike="noStrike">
                          <a:solidFill>
                            <a:srgbClr val="000000"/>
                          </a:solidFill>
                          <a:effectLst/>
                          <a:latin typeface="Calibri" panose="020F0502020204030204" pitchFamily="34" charset="0"/>
                        </a:rPr>
                        <a:t>Type Of Housing Allowed</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US" sz="1800" b="1" i="0" u="none" strike="noStrike">
                          <a:solidFill>
                            <a:srgbClr val="000000"/>
                          </a:solidFill>
                          <a:effectLst/>
                          <a:latin typeface="Calibri" panose="020F0502020204030204" pitchFamily="34" charset="0"/>
                        </a:rPr>
                        <a:t>No Industrial Zones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US" sz="1800" b="1" i="0" u="none" strike="noStrike">
                          <a:solidFill>
                            <a:srgbClr val="000000"/>
                          </a:solidFill>
                          <a:effectLst/>
                          <a:latin typeface="Calibri" panose="020F0502020204030204" pitchFamily="34" charset="0"/>
                        </a:rPr>
                        <a:t>Business &amp; Industry Zones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US" sz="1800" b="1" i="0" u="none" strike="noStrike">
                          <a:solidFill>
                            <a:srgbClr val="000000"/>
                          </a:solidFill>
                          <a:effectLst/>
                          <a:latin typeface="Calibri" panose="020F0502020204030204" pitchFamily="34" charset="0"/>
                        </a:rPr>
                        <a:t>Commercial Zones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US" sz="1800" b="1" i="0" u="none" strike="noStrike">
                          <a:solidFill>
                            <a:srgbClr val="000000"/>
                          </a:solidFill>
                          <a:effectLst/>
                          <a:latin typeface="Calibri" panose="020F0502020204030204" pitchFamily="34" charset="0"/>
                        </a:rPr>
                        <a:t>Industrial Zones</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algn="ctr" fontAlgn="b">
                        <a:buNone/>
                      </a:pPr>
                      <a:r>
                        <a:rPr lang="en-US" sz="1800" b="1" i="0" u="none" strike="noStrike">
                          <a:solidFill>
                            <a:srgbClr val="000000"/>
                          </a:solidFill>
                          <a:effectLst/>
                          <a:latin typeface="Calibri" panose="020F0502020204030204" pitchFamily="34" charset="0"/>
                        </a:rPr>
                        <a:t>Grand Total</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73946207"/>
                  </a:ext>
                </a:extLst>
              </a:tr>
              <a:tr h="799337">
                <a:tc>
                  <a:txBody>
                    <a:bodyPr/>
                    <a:lstStyle/>
                    <a:p>
                      <a:pPr algn="l" fontAlgn="b">
                        <a:buNone/>
                      </a:pPr>
                      <a:r>
                        <a:rPr lang="en-US" sz="2000" b="0" i="0" u="none" strike="noStrike">
                          <a:solidFill>
                            <a:srgbClr val="000000"/>
                          </a:solidFill>
                          <a:effectLst/>
                          <a:latin typeface="Calibri" panose="020F0502020204030204" pitchFamily="34" charset="0"/>
                        </a:rPr>
                        <a:t>Zones not Allowing Multi Family or Single Family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23</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7</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49</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201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280</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3184829"/>
                  </a:ext>
                </a:extLst>
              </a:tr>
              <a:tr h="426313">
                <a:tc>
                  <a:txBody>
                    <a:bodyPr/>
                    <a:lstStyle/>
                    <a:p>
                      <a:pPr algn="l" fontAlgn="b">
                        <a:buNone/>
                      </a:pPr>
                      <a:r>
                        <a:rPr lang="en-US" sz="2000" b="0" i="0" u="none" strike="noStrike">
                          <a:solidFill>
                            <a:srgbClr val="000000"/>
                          </a:solidFill>
                          <a:effectLst/>
                          <a:latin typeface="Calibri" panose="020F0502020204030204" pitchFamily="34" charset="0"/>
                        </a:rPr>
                        <a:t>Allow Multi Family but not Single Family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5</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9</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63367286"/>
                  </a:ext>
                </a:extLst>
              </a:tr>
              <a:tr h="426313">
                <a:tc>
                  <a:txBody>
                    <a:bodyPr/>
                    <a:lstStyle/>
                    <a:p>
                      <a:pPr algn="l" fontAlgn="b">
                        <a:buNone/>
                      </a:pPr>
                      <a:r>
                        <a:rPr lang="en-US" sz="2000" b="0" i="0" u="none" strike="noStrike">
                          <a:solidFill>
                            <a:srgbClr val="000000"/>
                          </a:solidFill>
                          <a:effectLst/>
                          <a:latin typeface="Calibri" panose="020F0502020204030204" pitchFamily="34" charset="0"/>
                        </a:rPr>
                        <a:t>Allow Single Family but not Multi Family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2</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7</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9</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18</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15791657"/>
                  </a:ext>
                </a:extLst>
              </a:tr>
              <a:tr h="426313">
                <a:tc>
                  <a:txBody>
                    <a:bodyPr/>
                    <a:lstStyle/>
                    <a:p>
                      <a:pPr algn="l" fontAlgn="b">
                        <a:buNone/>
                      </a:pPr>
                      <a:r>
                        <a:rPr lang="en-US" sz="2000" b="0" i="0" u="none" strike="noStrike">
                          <a:solidFill>
                            <a:srgbClr val="000000"/>
                          </a:solidFill>
                          <a:effectLst/>
                          <a:latin typeface="Calibri" panose="020F0502020204030204" pitchFamily="34" charset="0"/>
                        </a:rPr>
                        <a:t>Allow Single Family and Multi Family</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4</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1</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6</a:t>
                      </a: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7943997"/>
                  </a:ext>
                </a:extLst>
              </a:tr>
              <a:tr h="426313">
                <a:tc>
                  <a:txBody>
                    <a:bodyPr/>
                    <a:lstStyle/>
                    <a:p>
                      <a:pPr algn="l" fontAlgn="b">
                        <a:buNone/>
                      </a:pPr>
                      <a:r>
                        <a:rPr lang="en-US" sz="2000" b="0" i="0" u="none" strike="noStrike">
                          <a:solidFill>
                            <a:srgbClr val="000000"/>
                          </a:solidFill>
                          <a:effectLst/>
                          <a:latin typeface="Calibri" panose="020F0502020204030204" pitchFamily="34" charset="0"/>
                        </a:rPr>
                        <a:t>Grand 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23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10</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64</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216</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313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05030656"/>
                  </a:ext>
                </a:extLst>
              </a:tr>
            </a:tbl>
          </a:graphicData>
        </a:graphic>
      </p:graphicFrame>
      <p:pic>
        <p:nvPicPr>
          <p:cNvPr id="6" name="Picture 5">
            <a:extLst>
              <a:ext uri="{FF2B5EF4-FFF2-40B4-BE49-F238E27FC236}">
                <a16:creationId xmlns:a16="http://schemas.microsoft.com/office/drawing/2014/main" id="{AF6B4A69-F3DD-77CA-49ED-E378757FB921}"/>
              </a:ext>
            </a:extLst>
          </p:cNvPr>
          <p:cNvPicPr>
            <a:picLocks noChangeAspect="1"/>
          </p:cNvPicPr>
          <p:nvPr/>
        </p:nvPicPr>
        <p:blipFill>
          <a:blip r:embed="rId3"/>
          <a:srcRect t="31174" b="20956"/>
          <a:stretch>
            <a:fillRect/>
          </a:stretch>
        </p:blipFill>
        <p:spPr>
          <a:xfrm>
            <a:off x="0" y="0"/>
            <a:ext cx="12192000" cy="1737360"/>
          </a:xfrm>
          <a:prstGeom prst="rect">
            <a:avLst/>
          </a:prstGeom>
        </p:spPr>
      </p:pic>
      <p:sp>
        <p:nvSpPr>
          <p:cNvPr id="7" name="Rectangle 6">
            <a:extLst>
              <a:ext uri="{FF2B5EF4-FFF2-40B4-BE49-F238E27FC236}">
                <a16:creationId xmlns:a16="http://schemas.microsoft.com/office/drawing/2014/main" id="{A5245DF5-53C8-7FA5-8979-3E7939C704DC}"/>
              </a:ext>
            </a:extLst>
          </p:cNvPr>
          <p:cNvSpPr/>
          <p:nvPr/>
        </p:nvSpPr>
        <p:spPr>
          <a:xfrm>
            <a:off x="-2" y="681138"/>
            <a:ext cx="11479697"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57EB4D0-4CBC-EA3A-AD3A-A9F4F35717B9}"/>
              </a:ext>
            </a:extLst>
          </p:cNvPr>
          <p:cNvSpPr>
            <a:spLocks noGrp="1"/>
          </p:cNvSpPr>
          <p:nvPr>
            <p:ph type="title"/>
          </p:nvPr>
        </p:nvSpPr>
        <p:spPr>
          <a:xfrm>
            <a:off x="1097279" y="-170596"/>
            <a:ext cx="10571259" cy="1450757"/>
          </a:xfrm>
          <a:effectLst>
            <a:outerShdw blurRad="50800" dist="38100" dir="5400000" algn="t" rotWithShape="0">
              <a:prstClr val="black">
                <a:alpha val="40000"/>
              </a:prstClr>
            </a:outerShdw>
          </a:effectLst>
        </p:spPr>
        <p:txBody>
          <a:bodyPr>
            <a:normAutofit/>
          </a:bodyPr>
          <a:lstStyle/>
          <a:p>
            <a:r>
              <a:rPr lang="en-US" sz="4000"/>
              <a:t>Context – Restrictions on Residential Development</a:t>
            </a:r>
          </a:p>
        </p:txBody>
      </p:sp>
    </p:spTree>
    <p:extLst>
      <p:ext uri="{BB962C8B-B14F-4D97-AF65-F5344CB8AC3E}">
        <p14:creationId xmlns:p14="http://schemas.microsoft.com/office/powerpoint/2010/main" val="3425464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DDE53-DD0C-8744-1A4F-AB4818FC1B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9D369A5-7A44-669D-4B0D-A5975D6BBBBC}"/>
              </a:ext>
            </a:extLst>
          </p:cNvPr>
          <p:cNvSpPr/>
          <p:nvPr/>
        </p:nvSpPr>
        <p:spPr>
          <a:xfrm>
            <a:off x="904461" y="904461"/>
            <a:ext cx="11287539" cy="941273"/>
          </a:xfrm>
          <a:prstGeom prst="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2CC93A-8A6C-3999-FCAF-DDF9B6C64282}"/>
              </a:ext>
            </a:extLst>
          </p:cNvPr>
          <p:cNvSpPr>
            <a:spLocks noGrp="1"/>
          </p:cNvSpPr>
          <p:nvPr>
            <p:ph type="title"/>
          </p:nvPr>
        </p:nvSpPr>
        <p:spPr>
          <a:effectLst>
            <a:outerShdw blurRad="50800" dist="38100" dir="8100000" algn="tr" rotWithShape="0">
              <a:prstClr val="black">
                <a:alpha val="40000"/>
              </a:prstClr>
            </a:outerShdw>
          </a:effectLst>
        </p:spPr>
        <p:txBody>
          <a:bodyPr>
            <a:normAutofit/>
          </a:bodyPr>
          <a:lstStyle/>
          <a:p>
            <a:r>
              <a:rPr lang="en-US" sz="4000"/>
              <a:t>Conclusion – Zoning with Intent</a:t>
            </a:r>
          </a:p>
        </p:txBody>
      </p:sp>
      <p:sp>
        <p:nvSpPr>
          <p:cNvPr id="3" name="Content Placeholder 2">
            <a:extLst>
              <a:ext uri="{FF2B5EF4-FFF2-40B4-BE49-F238E27FC236}">
                <a16:creationId xmlns:a16="http://schemas.microsoft.com/office/drawing/2014/main" id="{E84FA5E4-4B61-9950-4AEF-518A04C03298}"/>
              </a:ext>
            </a:extLst>
          </p:cNvPr>
          <p:cNvSpPr>
            <a:spLocks noGrp="1"/>
          </p:cNvSpPr>
          <p:nvPr>
            <p:ph idx="1"/>
          </p:nvPr>
        </p:nvSpPr>
        <p:spPr>
          <a:xfrm>
            <a:off x="1097280" y="2223421"/>
            <a:ext cx="10442050" cy="3274907"/>
          </a:xfrm>
        </p:spPr>
        <p:txBody>
          <a:bodyPr/>
          <a:lstStyle/>
          <a:p>
            <a:r>
              <a:rPr lang="en-US"/>
              <a:t>Intentional zoning for industry does not diminish the importance of residential or commercial uses.</a:t>
            </a:r>
          </a:p>
          <a:p>
            <a:pPr lvl="1"/>
            <a:r>
              <a:rPr lang="en-US"/>
              <a:t>Clear zoning intent</a:t>
            </a:r>
          </a:p>
          <a:p>
            <a:pPr lvl="1"/>
            <a:r>
              <a:rPr lang="en-US"/>
              <a:t>Accurate consideration of land use needs for each respective zone</a:t>
            </a:r>
          </a:p>
          <a:p>
            <a:r>
              <a:rPr lang="en-US"/>
              <a:t>Allows for more effective local and regional planning.</a:t>
            </a:r>
          </a:p>
          <a:p>
            <a:r>
              <a:rPr lang="en-US"/>
              <a:t>Service-industrial zoning offers a path forward.</a:t>
            </a:r>
          </a:p>
          <a:p>
            <a:r>
              <a:rPr lang="en-US"/>
              <a:t>Zoning should always accommodate change, but it must guide it intentionally so that it serves long-term community objectives.</a:t>
            </a:r>
          </a:p>
          <a:p>
            <a:endParaRPr lang="en-US"/>
          </a:p>
          <a:p>
            <a:pPr lvl="1"/>
            <a:endParaRPr lang="en-US"/>
          </a:p>
        </p:txBody>
      </p:sp>
    </p:spTree>
    <p:extLst>
      <p:ext uri="{BB962C8B-B14F-4D97-AF65-F5344CB8AC3E}">
        <p14:creationId xmlns:p14="http://schemas.microsoft.com/office/powerpoint/2010/main" val="31026506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726FA-5FE3-CA65-C470-967ECC729F2F}"/>
              </a:ext>
            </a:extLst>
          </p:cNvPr>
          <p:cNvSpPr>
            <a:spLocks noGrp="1"/>
          </p:cNvSpPr>
          <p:nvPr>
            <p:ph type="title"/>
          </p:nvPr>
        </p:nvSpPr>
        <p:spPr>
          <a:xfrm>
            <a:off x="1097280" y="988906"/>
            <a:ext cx="10058400" cy="748454"/>
          </a:xfrm>
          <a:solidFill>
            <a:schemeClr val="bg2"/>
          </a:solidFill>
          <a:ln>
            <a:solidFill>
              <a:schemeClr val="tx1"/>
            </a:solidFill>
          </a:ln>
        </p:spPr>
        <p:txBody>
          <a:bodyPr/>
          <a:lstStyle/>
          <a:p>
            <a:r>
              <a:rPr lang="en-US"/>
              <a:t>Service Industrial References</a:t>
            </a:r>
          </a:p>
        </p:txBody>
      </p:sp>
      <p:sp>
        <p:nvSpPr>
          <p:cNvPr id="3" name="Content Placeholder 2">
            <a:extLst>
              <a:ext uri="{FF2B5EF4-FFF2-40B4-BE49-F238E27FC236}">
                <a16:creationId xmlns:a16="http://schemas.microsoft.com/office/drawing/2014/main" id="{3CBA2FAC-1674-B2A4-9D1D-66F2D0BEADD5}"/>
              </a:ext>
            </a:extLst>
          </p:cNvPr>
          <p:cNvSpPr>
            <a:spLocks noGrp="1"/>
          </p:cNvSpPr>
          <p:nvPr>
            <p:ph idx="1"/>
          </p:nvPr>
        </p:nvSpPr>
        <p:spPr>
          <a:xfrm>
            <a:off x="1066800" y="2034578"/>
            <a:ext cx="10058400" cy="4023360"/>
          </a:xfrm>
        </p:spPr>
        <p:txBody>
          <a:bodyPr>
            <a:normAutofit/>
          </a:bodyPr>
          <a:lstStyle/>
          <a:p>
            <a:r>
              <a:rPr lang="en-US" sz="2800" err="1"/>
              <a:t>WestCOG</a:t>
            </a:r>
            <a:r>
              <a:rPr lang="en-US" sz="2800"/>
              <a:t>, Reexamining Industrial, Commercial, and Service Industrial Zoning in Connecticut, Preserving Economic Function, Compatibility, and Comprehensive Planning in a Changing Economy, March 2026</a:t>
            </a:r>
          </a:p>
          <a:p>
            <a:endParaRPr lang="en-US" sz="2800"/>
          </a:p>
          <a:p>
            <a:r>
              <a:rPr lang="en-US" sz="2800" b="1" u="sng"/>
              <a:t>Charles Vidich</a:t>
            </a:r>
            <a:r>
              <a:rPr lang="en-US" sz="2800"/>
              <a:t>, Senior Project Manager, </a:t>
            </a:r>
            <a:r>
              <a:rPr lang="en-US" sz="2800" err="1"/>
              <a:t>WestCOG</a:t>
            </a:r>
            <a:endParaRPr lang="en-US" sz="2800"/>
          </a:p>
          <a:p>
            <a:r>
              <a:rPr lang="en-US" sz="2800" b="1" u="sng"/>
              <a:t>Tucker Beckett</a:t>
            </a:r>
            <a:r>
              <a:rPr lang="en-US" sz="2800"/>
              <a:t>, Senior Planner, </a:t>
            </a:r>
            <a:r>
              <a:rPr lang="en-US" sz="2800" err="1"/>
              <a:t>WestCOG</a:t>
            </a:r>
            <a:endParaRPr lang="en-US" sz="2800"/>
          </a:p>
        </p:txBody>
      </p:sp>
      <p:sp>
        <p:nvSpPr>
          <p:cNvPr id="4" name="Rectangle 3">
            <a:extLst>
              <a:ext uri="{FF2B5EF4-FFF2-40B4-BE49-F238E27FC236}">
                <a16:creationId xmlns:a16="http://schemas.microsoft.com/office/drawing/2014/main" id="{9A7B70ED-CFC3-4B6C-80DA-F642D4F9B6FB}"/>
              </a:ext>
            </a:extLst>
          </p:cNvPr>
          <p:cNvSpPr/>
          <p:nvPr/>
        </p:nvSpPr>
        <p:spPr>
          <a:xfrm>
            <a:off x="904461" y="904461"/>
            <a:ext cx="11287539" cy="941273"/>
          </a:xfrm>
          <a:prstGeom prst="rect">
            <a:avLst/>
          </a:prstGeom>
          <a:solidFill>
            <a:schemeClr val="accent3">
              <a:lumMod val="20000"/>
              <a:lumOff val="80000"/>
            </a:schemeClr>
          </a:solidFill>
          <a:ln>
            <a:noFill/>
          </a:ln>
          <a:effectLst>
            <a:outerShdw blurRad="50800" dist="38100" dir="8100000" algn="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BDEE9C7E-FB5A-43D8-5A3E-DBFA2DA0C42A}"/>
              </a:ext>
            </a:extLst>
          </p:cNvPr>
          <p:cNvSpPr txBox="1">
            <a:spLocks/>
          </p:cNvSpPr>
          <p:nvPr/>
        </p:nvSpPr>
        <p:spPr>
          <a:xfrm>
            <a:off x="1097280" y="286603"/>
            <a:ext cx="10058400" cy="1450757"/>
          </a:xfrm>
          <a:prstGeom prst="rect">
            <a:avLst/>
          </a:prstGeom>
          <a:effectLst>
            <a:outerShdw blurRad="50800" dist="38100" dir="8100000" algn="tr"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Conclusion – References</a:t>
            </a:r>
          </a:p>
        </p:txBody>
      </p:sp>
    </p:spTree>
    <p:extLst>
      <p:ext uri="{BB962C8B-B14F-4D97-AF65-F5344CB8AC3E}">
        <p14:creationId xmlns:p14="http://schemas.microsoft.com/office/powerpoint/2010/main" val="95718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Pentagon 3">
            <a:extLst>
              <a:ext uri="{FF2B5EF4-FFF2-40B4-BE49-F238E27FC236}">
                <a16:creationId xmlns:a16="http://schemas.microsoft.com/office/drawing/2014/main" id="{AFFE5825-F23E-AADC-6716-6E202A953D6F}"/>
              </a:ext>
            </a:extLst>
          </p:cNvPr>
          <p:cNvSpPr/>
          <p:nvPr/>
        </p:nvSpPr>
        <p:spPr>
          <a:xfrm>
            <a:off x="367748" y="457199"/>
            <a:ext cx="11628782" cy="1292087"/>
          </a:xfrm>
          <a:prstGeom prst="homePlate">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DFDC35-01B3-B43D-C635-1E60D31985A3}"/>
              </a:ext>
            </a:extLst>
          </p:cNvPr>
          <p:cNvSpPr>
            <a:spLocks noGrp="1"/>
          </p:cNvSpPr>
          <p:nvPr>
            <p:ph type="title"/>
          </p:nvPr>
        </p:nvSpPr>
        <p:spPr>
          <a:xfrm>
            <a:off x="1097280" y="698083"/>
            <a:ext cx="10058400" cy="874685"/>
          </a:xfrm>
          <a:effectLst>
            <a:outerShdw blurRad="50800" dist="38100" dir="5400000" algn="t" rotWithShape="0">
              <a:prstClr val="black">
                <a:alpha val="40000"/>
              </a:prstClr>
            </a:outerShdw>
          </a:effectLst>
        </p:spPr>
        <p:txBody>
          <a:bodyPr/>
          <a:lstStyle/>
          <a:p>
            <a:r>
              <a:rPr lang="en-US"/>
              <a:t>Overview</a:t>
            </a:r>
          </a:p>
        </p:txBody>
      </p:sp>
      <p:sp>
        <p:nvSpPr>
          <p:cNvPr id="3" name="Content Placeholder 2">
            <a:extLst>
              <a:ext uri="{FF2B5EF4-FFF2-40B4-BE49-F238E27FC236}">
                <a16:creationId xmlns:a16="http://schemas.microsoft.com/office/drawing/2014/main" id="{4E6CD38C-94A1-C862-0ECB-3A73BE65763B}"/>
              </a:ext>
            </a:extLst>
          </p:cNvPr>
          <p:cNvSpPr>
            <a:spLocks noGrp="1"/>
          </p:cNvSpPr>
          <p:nvPr>
            <p:ph idx="1"/>
          </p:nvPr>
        </p:nvSpPr>
        <p:spPr>
          <a:xfrm>
            <a:off x="1097280" y="1815916"/>
            <a:ext cx="10058400" cy="4555067"/>
          </a:xfrm>
        </p:spPr>
        <p:txBody>
          <a:bodyPr>
            <a:normAutofit/>
          </a:bodyPr>
          <a:lstStyle/>
          <a:p>
            <a:r>
              <a:rPr lang="en-US" u="sng"/>
              <a:t>Convergence</a:t>
            </a:r>
            <a:r>
              <a:rPr lang="en-US"/>
              <a:t>:</a:t>
            </a:r>
          </a:p>
          <a:p>
            <a:pPr lvl="1"/>
            <a:r>
              <a:rPr lang="en-US"/>
              <a:t>Change in industrial and commercial activity over time</a:t>
            </a:r>
          </a:p>
          <a:p>
            <a:r>
              <a:rPr lang="en-US" u="sng"/>
              <a:t>Conflation</a:t>
            </a:r>
            <a:r>
              <a:rPr lang="en-US"/>
              <a:t>:</a:t>
            </a:r>
          </a:p>
          <a:p>
            <a:pPr lvl="1"/>
            <a:r>
              <a:rPr lang="en-US"/>
              <a:t>How misclassification occurs</a:t>
            </a:r>
          </a:p>
          <a:p>
            <a:pPr lvl="1"/>
            <a:r>
              <a:rPr lang="en-US"/>
              <a:t>Why misclassification matters</a:t>
            </a:r>
          </a:p>
          <a:p>
            <a:r>
              <a:rPr lang="en-US" u="sng"/>
              <a:t>Consideration</a:t>
            </a:r>
            <a:r>
              <a:rPr lang="en-US"/>
              <a:t>: </a:t>
            </a:r>
          </a:p>
          <a:p>
            <a:pPr lvl="1"/>
            <a:r>
              <a:rPr lang="en-US"/>
              <a:t>Industrial land as economic infrastructure</a:t>
            </a:r>
          </a:p>
          <a:p>
            <a:pPr lvl="1"/>
            <a:r>
              <a:rPr lang="en-US"/>
              <a:t>Service-industrial zoning</a:t>
            </a:r>
          </a:p>
          <a:p>
            <a:r>
              <a:rPr lang="en-US" u="sng"/>
              <a:t>Context</a:t>
            </a:r>
            <a:r>
              <a:rPr lang="en-US"/>
              <a:t>: </a:t>
            </a:r>
          </a:p>
          <a:p>
            <a:pPr lvl="1"/>
            <a:r>
              <a:rPr lang="en-US"/>
              <a:t>Industrial planning in the statutory environment</a:t>
            </a:r>
          </a:p>
          <a:p>
            <a:pPr lvl="1"/>
            <a:r>
              <a:rPr lang="en-US"/>
              <a:t>Compatibility with residential development</a:t>
            </a:r>
          </a:p>
        </p:txBody>
      </p:sp>
    </p:spTree>
    <p:extLst>
      <p:ext uri="{BB962C8B-B14F-4D97-AF65-F5344CB8AC3E}">
        <p14:creationId xmlns:p14="http://schemas.microsoft.com/office/powerpoint/2010/main" val="14775997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istorical drawing of American Brass Company mill complex in Waterbury Connecticut">
            <a:extLst>
              <a:ext uri="{FF2B5EF4-FFF2-40B4-BE49-F238E27FC236}">
                <a16:creationId xmlns:a16="http://schemas.microsoft.com/office/drawing/2014/main" id="{7DBFEED2-A57B-4148-1F2F-6F379F188455}"/>
              </a:ext>
            </a:extLst>
          </p:cNvPr>
          <p:cNvPicPr>
            <a:picLocks noChangeAspect="1"/>
          </p:cNvPicPr>
          <p:nvPr/>
        </p:nvPicPr>
        <p:blipFill>
          <a:blip r:embed="rId3"/>
          <a:srcRect t="15716" b="38269"/>
          <a:stretch>
            <a:fillRect/>
          </a:stretch>
        </p:blipFill>
        <p:spPr>
          <a:xfrm>
            <a:off x="0" y="0"/>
            <a:ext cx="12192000" cy="1737360"/>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C782AD22-665B-2B8A-DCBA-80AACEA0C006}"/>
              </a:ext>
            </a:extLst>
          </p:cNvPr>
          <p:cNvSpPr/>
          <p:nvPr/>
        </p:nvSpPr>
        <p:spPr>
          <a:xfrm>
            <a:off x="-1" y="1138337"/>
            <a:ext cx="8116479" cy="562662"/>
          </a:xfrm>
          <a:prstGeom prst="rect">
            <a:avLst/>
          </a:prstGeom>
          <a:solidFill>
            <a:schemeClr val="accent3">
              <a:lumMod val="20000"/>
              <a:lumOff val="80000"/>
              <a:alpha val="78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7761AA-67B4-7639-5F7B-DA39339A9595}"/>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solidFill>
                  <a:schemeClr val="tx1"/>
                </a:solidFill>
              </a:rPr>
              <a:t>Convergence – Industrial Land Use</a:t>
            </a:r>
          </a:p>
        </p:txBody>
      </p:sp>
      <p:sp>
        <p:nvSpPr>
          <p:cNvPr id="3" name="Content Placeholder 2" descr="Zoning arrived in CT to state dominated by intense industrial activity&#10;-characterized by large-scale mills, mass employment, and large impacts. Large footprint.&#10;&#10;As global trade allowed traditional industries to concentrate in cheaper labor markets, what industry has remained has become more efficient in many respects. Less polluting, more automated, and more space efficient. Examples are precision fabrication, specialized assembly and  small-batch production. All of this has lessened the degree of incompatibility between industrial and other land uses.">
            <a:extLst>
              <a:ext uri="{FF2B5EF4-FFF2-40B4-BE49-F238E27FC236}">
                <a16:creationId xmlns:a16="http://schemas.microsoft.com/office/drawing/2014/main" id="{ED0EF146-B9C5-D52D-DE7F-C037DB702DD8}"/>
              </a:ext>
            </a:extLst>
          </p:cNvPr>
          <p:cNvSpPr>
            <a:spLocks noGrp="1"/>
          </p:cNvSpPr>
          <p:nvPr>
            <p:ph idx="1"/>
          </p:nvPr>
        </p:nvSpPr>
        <p:spPr>
          <a:xfrm>
            <a:off x="776770" y="1930616"/>
            <a:ext cx="10058400" cy="3386142"/>
          </a:xfrm>
        </p:spPr>
        <p:txBody>
          <a:bodyPr/>
          <a:lstStyle/>
          <a:p>
            <a:r>
              <a:rPr lang="en-US"/>
              <a:t>Industry in the 20</a:t>
            </a:r>
            <a:r>
              <a:rPr lang="en-US" baseline="30000"/>
              <a:t>th</a:t>
            </a:r>
            <a:r>
              <a:rPr lang="en-US"/>
              <a:t> century - massive in scale</a:t>
            </a:r>
          </a:p>
          <a:p>
            <a:pPr lvl="1"/>
            <a:r>
              <a:rPr lang="en-US"/>
              <a:t>Large land footprint &amp; infrastructure needs</a:t>
            </a:r>
          </a:p>
          <a:p>
            <a:pPr lvl="1"/>
            <a:r>
              <a:rPr lang="en-US"/>
              <a:t>Centralized production – all stages of production on site</a:t>
            </a:r>
          </a:p>
          <a:p>
            <a:pPr lvl="1"/>
            <a:r>
              <a:rPr lang="en-US"/>
              <a:t>Mass employment – need for transportation or central location</a:t>
            </a:r>
          </a:p>
          <a:p>
            <a:pPr lvl="1"/>
            <a:r>
              <a:rPr lang="en-US"/>
              <a:t>Significant impacts on environment &amp; health (noise, air/water pollution)</a:t>
            </a:r>
          </a:p>
          <a:p>
            <a:r>
              <a:rPr lang="en-US"/>
              <a:t>Changed significantly over last ~75 years</a:t>
            </a:r>
          </a:p>
          <a:p>
            <a:pPr lvl="1"/>
            <a:r>
              <a:rPr lang="en-US"/>
              <a:t>Dramatic reduction in scale of industrial activity</a:t>
            </a:r>
          </a:p>
          <a:p>
            <a:pPr lvl="1"/>
            <a:r>
              <a:rPr lang="en-US"/>
              <a:t>Remaining industries often have smaller footprint</a:t>
            </a:r>
          </a:p>
          <a:p>
            <a:pPr lvl="2"/>
            <a:r>
              <a:rPr lang="en-US"/>
              <a:t>Precision fabrication, specialized assembly, etc.</a:t>
            </a:r>
          </a:p>
          <a:p>
            <a:pPr lvl="1"/>
            <a:r>
              <a:rPr lang="en-US"/>
              <a:t>Incompatibility with other land uses less of a constraint</a:t>
            </a:r>
          </a:p>
          <a:p>
            <a:pPr lvl="1"/>
            <a:endParaRPr lang="en-US"/>
          </a:p>
          <a:p>
            <a:pPr lvl="1"/>
            <a:endParaRPr lang="en-US"/>
          </a:p>
        </p:txBody>
      </p:sp>
    </p:spTree>
    <p:extLst>
      <p:ext uri="{BB962C8B-B14F-4D97-AF65-F5344CB8AC3E}">
        <p14:creationId xmlns:p14="http://schemas.microsoft.com/office/powerpoint/2010/main" val="3112743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0B61D5-7104-FFE8-B6D5-57B8CAE239E7}"/>
            </a:ext>
          </a:extLst>
        </p:cNvPr>
        <p:cNvGrpSpPr/>
        <p:nvPr/>
      </p:nvGrpSpPr>
      <p:grpSpPr>
        <a:xfrm>
          <a:off x="0" y="0"/>
          <a:ext cx="0" cy="0"/>
          <a:chOff x="0" y="0"/>
          <a:chExt cx="0" cy="0"/>
        </a:xfrm>
      </p:grpSpPr>
      <p:pic>
        <p:nvPicPr>
          <p:cNvPr id="5" name="Picture 4" descr="Historical drawing of American Brass Company mill complex in Waterbury Connecticut">
            <a:extLst>
              <a:ext uri="{FF2B5EF4-FFF2-40B4-BE49-F238E27FC236}">
                <a16:creationId xmlns:a16="http://schemas.microsoft.com/office/drawing/2014/main" id="{F6E1D0BE-92DD-3832-1DA1-4C07CD25A20D}"/>
              </a:ext>
            </a:extLst>
          </p:cNvPr>
          <p:cNvPicPr>
            <a:picLocks noChangeAspect="1"/>
          </p:cNvPicPr>
          <p:nvPr/>
        </p:nvPicPr>
        <p:blipFill>
          <a:blip r:embed="rId3"/>
          <a:srcRect t="15716" b="38269"/>
          <a:stretch>
            <a:fillRect/>
          </a:stretch>
        </p:blipFill>
        <p:spPr>
          <a:xfrm>
            <a:off x="0" y="0"/>
            <a:ext cx="12192000" cy="1737360"/>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06C8181B-AADE-ADBA-1A51-CC7D0A61429A}"/>
              </a:ext>
            </a:extLst>
          </p:cNvPr>
          <p:cNvSpPr/>
          <p:nvPr/>
        </p:nvSpPr>
        <p:spPr>
          <a:xfrm>
            <a:off x="-1" y="1138337"/>
            <a:ext cx="8116479" cy="562662"/>
          </a:xfrm>
          <a:prstGeom prst="rect">
            <a:avLst/>
          </a:prstGeom>
          <a:solidFill>
            <a:schemeClr val="accent3">
              <a:lumMod val="20000"/>
              <a:lumOff val="80000"/>
              <a:alpha val="78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748EA7D-B065-64A7-4955-9A5114ECB86C}"/>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solidFill>
                  <a:schemeClr val="tx1"/>
                </a:solidFill>
              </a:rPr>
              <a:t>Convergence – Industrial Land Use</a:t>
            </a:r>
          </a:p>
        </p:txBody>
      </p:sp>
      <p:sp>
        <p:nvSpPr>
          <p:cNvPr id="3" name="Content Placeholder 2" descr="Zoning arrived in CT to state dominated by intense industrial activity&#10;-characterized by large-scale mills, mass employment, and large impacts. Large footprint.&#10;&#10;As global trade allowed traditional industries to concentrate in cheaper labor markets, what industry has remained has become more efficient in many respects. Less polluting, more automated, and more space efficient. Examples are precision fabrication, specialized assembly and  small-batch production. All of this has lessened the degree of incompatibility between industrial and other land uses.">
            <a:extLst>
              <a:ext uri="{FF2B5EF4-FFF2-40B4-BE49-F238E27FC236}">
                <a16:creationId xmlns:a16="http://schemas.microsoft.com/office/drawing/2014/main" id="{534F81E2-D4C0-7984-0609-39DA46149DA2}"/>
              </a:ext>
            </a:extLst>
          </p:cNvPr>
          <p:cNvSpPr>
            <a:spLocks noGrp="1"/>
          </p:cNvSpPr>
          <p:nvPr>
            <p:ph idx="1"/>
          </p:nvPr>
        </p:nvSpPr>
        <p:spPr>
          <a:xfrm>
            <a:off x="776770" y="1930616"/>
            <a:ext cx="10058400" cy="3386142"/>
          </a:xfrm>
        </p:spPr>
        <p:txBody>
          <a:bodyPr/>
          <a:lstStyle/>
          <a:p>
            <a:r>
              <a:rPr lang="en-US"/>
              <a:t>Specialization of manufacturing</a:t>
            </a:r>
          </a:p>
          <a:p>
            <a:pPr lvl="1"/>
            <a:r>
              <a:rPr lang="en-US"/>
              <a:t>Production no longer centralized</a:t>
            </a:r>
          </a:p>
          <a:p>
            <a:pPr lvl="1"/>
            <a:r>
              <a:rPr lang="en-US"/>
              <a:t>Parts manufactured at distant points, assembled after shipping</a:t>
            </a:r>
          </a:p>
          <a:p>
            <a:r>
              <a:rPr lang="en-US"/>
              <a:t>Shift towards supply chain logistics</a:t>
            </a:r>
          </a:p>
          <a:p>
            <a:pPr lvl="1"/>
            <a:r>
              <a:rPr lang="en-US"/>
              <a:t>Process of integrating parts and services</a:t>
            </a:r>
          </a:p>
          <a:p>
            <a:r>
              <a:rPr lang="en-US"/>
              <a:t>Reliance on warehousing</a:t>
            </a:r>
          </a:p>
          <a:p>
            <a:pPr lvl="1"/>
            <a:endParaRPr lang="en-US"/>
          </a:p>
        </p:txBody>
      </p:sp>
    </p:spTree>
    <p:extLst>
      <p:ext uri="{BB962C8B-B14F-4D97-AF65-F5344CB8AC3E}">
        <p14:creationId xmlns:p14="http://schemas.microsoft.com/office/powerpoint/2010/main" val="42744801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erial drone photograph showing construction underway at an Amazon fulfillment center in Waterbury CT. Image credit - J. Osborne Aerial Photography via The Waterbury Observer">
            <a:extLst>
              <a:ext uri="{FF2B5EF4-FFF2-40B4-BE49-F238E27FC236}">
                <a16:creationId xmlns:a16="http://schemas.microsoft.com/office/drawing/2014/main" id="{A0B1DAFE-5F37-C17D-B30E-F0A8AA7FD9E9}"/>
              </a:ext>
            </a:extLst>
          </p:cNvPr>
          <p:cNvPicPr>
            <a:picLocks noChangeAspect="1"/>
          </p:cNvPicPr>
          <p:nvPr/>
        </p:nvPicPr>
        <p:blipFill>
          <a:blip r:embed="rId3"/>
          <a:srcRect r="594" b="55682"/>
          <a:stretch>
            <a:fillRect/>
          </a:stretch>
        </p:blipFill>
        <p:spPr>
          <a:xfrm>
            <a:off x="-1" y="1"/>
            <a:ext cx="12192001" cy="1737360"/>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F69103D8-2A3D-7EF8-4B1D-91ADE12C56EE}"/>
              </a:ext>
            </a:extLst>
          </p:cNvPr>
          <p:cNvSpPr/>
          <p:nvPr/>
        </p:nvSpPr>
        <p:spPr>
          <a:xfrm>
            <a:off x="-1" y="1138337"/>
            <a:ext cx="8706256" cy="562662"/>
          </a:xfrm>
          <a:prstGeom prst="rect">
            <a:avLst/>
          </a:prstGeom>
          <a:solidFill>
            <a:schemeClr val="accent3">
              <a:lumMod val="20000"/>
              <a:lumOff val="80000"/>
              <a:alpha val="78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343DBF-E9E4-9D97-AA0F-67FA1865EEBD}"/>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Convergence – Commercial Land Use</a:t>
            </a:r>
          </a:p>
        </p:txBody>
      </p:sp>
      <p:sp>
        <p:nvSpPr>
          <p:cNvPr id="3" name="Content Placeholder 2">
            <a:extLst>
              <a:ext uri="{FF2B5EF4-FFF2-40B4-BE49-F238E27FC236}">
                <a16:creationId xmlns:a16="http://schemas.microsoft.com/office/drawing/2014/main" id="{C872C4FD-CB12-D614-8CD9-5AB130E6582A}"/>
              </a:ext>
            </a:extLst>
          </p:cNvPr>
          <p:cNvSpPr>
            <a:spLocks noGrp="1"/>
          </p:cNvSpPr>
          <p:nvPr>
            <p:ph idx="1"/>
          </p:nvPr>
        </p:nvSpPr>
        <p:spPr/>
        <p:txBody>
          <a:bodyPr/>
          <a:lstStyle/>
          <a:p>
            <a:r>
              <a:rPr lang="en-US"/>
              <a:t>Conversely, commercial land uses have increased footprint</a:t>
            </a:r>
          </a:p>
          <a:p>
            <a:pPr lvl="1"/>
            <a:r>
              <a:rPr lang="en-US"/>
              <a:t>Increased vehicle traffic, large parking areas, overnight operation</a:t>
            </a:r>
          </a:p>
          <a:p>
            <a:r>
              <a:rPr lang="en-US"/>
              <a:t>Outwardly ‘commercial’ businesses can involve on-site warehousing, processing, fabrication, or assembly.</a:t>
            </a:r>
          </a:p>
          <a:p>
            <a:r>
              <a:rPr lang="en-US"/>
              <a:t>Small-scale manufacturers often sell goods directly to the public.</a:t>
            </a:r>
          </a:p>
          <a:p>
            <a:r>
              <a:rPr lang="en-US"/>
              <a:t>Categorical distinction between industry and commerce blurred</a:t>
            </a:r>
          </a:p>
          <a:p>
            <a:pPr marL="0" indent="0">
              <a:buNone/>
            </a:pPr>
            <a:endParaRPr lang="en-US"/>
          </a:p>
        </p:txBody>
      </p:sp>
    </p:spTree>
    <p:extLst>
      <p:ext uri="{BB962C8B-B14F-4D97-AF65-F5344CB8AC3E}">
        <p14:creationId xmlns:p14="http://schemas.microsoft.com/office/powerpoint/2010/main" val="1791960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2D740E-AA62-147C-A6E7-393C846FD6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2ED72F3-7F93-2785-643B-F1DA2ACA9D6E}"/>
              </a:ext>
            </a:extLst>
          </p:cNvPr>
          <p:cNvPicPr>
            <a:picLocks noChangeAspect="1"/>
          </p:cNvPicPr>
          <p:nvPr/>
        </p:nvPicPr>
        <p:blipFill>
          <a:blip r:embed="rId3"/>
          <a:srcRect t="61714"/>
          <a:stretch>
            <a:fillRect/>
          </a:stretch>
        </p:blipFill>
        <p:spPr>
          <a:xfrm>
            <a:off x="0" y="0"/>
            <a:ext cx="12192000" cy="1737360"/>
          </a:xfrm>
          <a:prstGeom prst="rect">
            <a:avLst/>
          </a:prstGeo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8C494570-8D1E-F0D7-9EC7-0ABBBA9DECBF}"/>
              </a:ext>
            </a:extLst>
          </p:cNvPr>
          <p:cNvSpPr>
            <a:spLocks noGrp="1"/>
          </p:cNvSpPr>
          <p:nvPr>
            <p:ph idx="1"/>
          </p:nvPr>
        </p:nvSpPr>
        <p:spPr/>
        <p:txBody>
          <a:bodyPr/>
          <a:lstStyle/>
          <a:p>
            <a:r>
              <a:rPr lang="en-US"/>
              <a:t>Emerged gradually from a combination of factors</a:t>
            </a:r>
          </a:p>
          <a:p>
            <a:pPr lvl="1"/>
            <a:r>
              <a:rPr lang="en-US"/>
              <a:t>Economic pressure, public perception, local politics</a:t>
            </a:r>
          </a:p>
          <a:p>
            <a:r>
              <a:rPr lang="en-US"/>
              <a:t>Negative connotations of ‘industry’, assumption of incompatibility</a:t>
            </a:r>
          </a:p>
          <a:p>
            <a:pPr lvl="1"/>
            <a:r>
              <a:rPr lang="en-US"/>
              <a:t>23 towns have no dedicated industrial zoning</a:t>
            </a:r>
          </a:p>
          <a:p>
            <a:r>
              <a:rPr lang="en-US"/>
              <a:t>‘Commercial’ zoning seen as cleaner, quieter (despite actual impacts)</a:t>
            </a:r>
          </a:p>
          <a:p>
            <a:pPr lvl="1"/>
            <a:r>
              <a:rPr lang="en-US"/>
              <a:t>Industry/service uses folded into commercial</a:t>
            </a:r>
          </a:p>
          <a:p>
            <a:pPr lvl="1"/>
            <a:r>
              <a:rPr lang="en-US"/>
              <a:t>Maintaining productive economic activity while avoiding political sensitivity</a:t>
            </a:r>
          </a:p>
          <a:p>
            <a:r>
              <a:rPr lang="en-US"/>
              <a:t>Commercial becomes catch-all</a:t>
            </a:r>
          </a:p>
          <a:p>
            <a:pPr lvl="1"/>
            <a:r>
              <a:rPr lang="en-US"/>
              <a:t>Viewed as flexible/transitional</a:t>
            </a:r>
          </a:p>
          <a:p>
            <a:r>
              <a:rPr lang="en-US"/>
              <a:t>Adaptation through reclassification rather than reevaluation</a:t>
            </a:r>
          </a:p>
          <a:p>
            <a:endParaRPr lang="en-US"/>
          </a:p>
          <a:p>
            <a:endParaRPr lang="en-US"/>
          </a:p>
        </p:txBody>
      </p:sp>
      <p:sp>
        <p:nvSpPr>
          <p:cNvPr id="6" name="Rectangle 5">
            <a:extLst>
              <a:ext uri="{FF2B5EF4-FFF2-40B4-BE49-F238E27FC236}">
                <a16:creationId xmlns:a16="http://schemas.microsoft.com/office/drawing/2014/main" id="{71579515-6359-F9E5-01A0-175850555020}"/>
              </a:ext>
            </a:extLst>
          </p:cNvPr>
          <p:cNvSpPr/>
          <p:nvPr/>
        </p:nvSpPr>
        <p:spPr>
          <a:xfrm>
            <a:off x="-2" y="1138337"/>
            <a:ext cx="96303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4B8B81-1B01-CB18-2E1B-1BB64A4DD2D7}"/>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Conflation – How Misclassification Occurs</a:t>
            </a:r>
          </a:p>
        </p:txBody>
      </p:sp>
    </p:spTree>
    <p:extLst>
      <p:ext uri="{BB962C8B-B14F-4D97-AF65-F5344CB8AC3E}">
        <p14:creationId xmlns:p14="http://schemas.microsoft.com/office/powerpoint/2010/main" val="32979788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A7445-1F87-C5C3-C46F-A9AFA5BBB210}"/>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820442D-153D-A536-0EDD-BACBCD07CBB1}"/>
              </a:ext>
            </a:extLst>
          </p:cNvPr>
          <p:cNvPicPr>
            <a:picLocks noChangeAspect="1"/>
          </p:cNvPicPr>
          <p:nvPr/>
        </p:nvPicPr>
        <p:blipFill>
          <a:blip r:embed="rId3"/>
          <a:srcRect t="61714"/>
          <a:stretch>
            <a:fillRect/>
          </a:stretch>
        </p:blipFill>
        <p:spPr>
          <a:xfrm>
            <a:off x="0" y="0"/>
            <a:ext cx="12192000" cy="1737360"/>
          </a:xfrm>
          <a:prstGeom prst="rect">
            <a:avLst/>
          </a:prstGeom>
          <a:effectLst>
            <a:outerShdw blurRad="50800" dist="38100" dir="5400000" algn="t" rotWithShape="0">
              <a:prstClr val="black">
                <a:alpha val="40000"/>
              </a:prstClr>
            </a:outerShdw>
          </a:effectLst>
        </p:spPr>
      </p:pic>
      <p:sp>
        <p:nvSpPr>
          <p:cNvPr id="3" name="Content Placeholder 2">
            <a:extLst>
              <a:ext uri="{FF2B5EF4-FFF2-40B4-BE49-F238E27FC236}">
                <a16:creationId xmlns:a16="http://schemas.microsoft.com/office/drawing/2014/main" id="{9AE33603-A1B3-9489-203F-E709887375B9}"/>
              </a:ext>
            </a:extLst>
          </p:cNvPr>
          <p:cNvSpPr>
            <a:spLocks noGrp="1"/>
          </p:cNvSpPr>
          <p:nvPr>
            <p:ph idx="1"/>
          </p:nvPr>
        </p:nvSpPr>
        <p:spPr>
          <a:xfrm>
            <a:off x="448056" y="2747944"/>
            <a:ext cx="8001000" cy="2735410"/>
          </a:xfrm>
        </p:spPr>
        <p:txBody>
          <a:bodyPr/>
          <a:lstStyle/>
          <a:p>
            <a:r>
              <a:rPr lang="en-US"/>
              <a:t>Problem is compounded by the broader structure of zoning</a:t>
            </a:r>
          </a:p>
          <a:p>
            <a:r>
              <a:rPr lang="en-US"/>
              <a:t>Cumulative zoning -  lower-intensity uses allowed in higher-intensity zones</a:t>
            </a:r>
          </a:p>
          <a:p>
            <a:pPr lvl="1"/>
            <a:r>
              <a:rPr lang="en-US"/>
              <a:t>Most common</a:t>
            </a:r>
          </a:p>
          <a:p>
            <a:pPr lvl="1"/>
            <a:r>
              <a:rPr lang="en-US"/>
              <a:t>Commercial uses easily able to locate in industrial zones by-right</a:t>
            </a:r>
          </a:p>
          <a:p>
            <a:r>
              <a:rPr lang="en-US"/>
              <a:t>Non-cumulative zoning – discrete uses exclusively defined by district</a:t>
            </a:r>
          </a:p>
          <a:p>
            <a:pPr lvl="1"/>
            <a:r>
              <a:rPr lang="en-US"/>
              <a:t>Greater clarity </a:t>
            </a:r>
            <a:r>
              <a:rPr lang="en-US" u="sng"/>
              <a:t>if underlying classifications are accurate.</a:t>
            </a:r>
            <a:endParaRPr lang="en-US"/>
          </a:p>
          <a:p>
            <a:r>
              <a:rPr lang="en-US"/>
              <a:t>Lack of clear conceptual framework to communicate economic role of land</a:t>
            </a:r>
          </a:p>
          <a:p>
            <a:endParaRPr lang="en-US"/>
          </a:p>
        </p:txBody>
      </p:sp>
      <p:sp>
        <p:nvSpPr>
          <p:cNvPr id="6" name="Rectangle 5">
            <a:extLst>
              <a:ext uri="{FF2B5EF4-FFF2-40B4-BE49-F238E27FC236}">
                <a16:creationId xmlns:a16="http://schemas.microsoft.com/office/drawing/2014/main" id="{7197EDB3-1B51-4656-FC3B-7ECBFC16FA8A}"/>
              </a:ext>
            </a:extLst>
          </p:cNvPr>
          <p:cNvSpPr/>
          <p:nvPr/>
        </p:nvSpPr>
        <p:spPr>
          <a:xfrm>
            <a:off x="-2" y="1138337"/>
            <a:ext cx="96303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E759C1-FE7B-CFD1-997B-B6D80BF5B9FA}"/>
              </a:ext>
            </a:extLst>
          </p:cNvPr>
          <p:cNvSpPr>
            <a:spLocks noGrp="1"/>
          </p:cNvSpPr>
          <p:nvPr>
            <p:ph type="title"/>
          </p:nvPr>
        </p:nvSpPr>
        <p:spPr>
          <a:effectLst>
            <a:outerShdw blurRad="50800" dist="38100" dir="5400000" algn="t" rotWithShape="0">
              <a:prstClr val="black">
                <a:alpha val="40000"/>
              </a:prstClr>
            </a:outerShdw>
          </a:effectLst>
        </p:spPr>
        <p:txBody>
          <a:bodyPr>
            <a:normAutofit/>
          </a:bodyPr>
          <a:lstStyle/>
          <a:p>
            <a:r>
              <a:rPr lang="en-US" sz="4000"/>
              <a:t>Conflation – How Misclassification Occurs</a:t>
            </a:r>
          </a:p>
        </p:txBody>
      </p:sp>
      <p:sp>
        <p:nvSpPr>
          <p:cNvPr id="10" name="Isosceles Triangle 9">
            <a:extLst>
              <a:ext uri="{FF2B5EF4-FFF2-40B4-BE49-F238E27FC236}">
                <a16:creationId xmlns:a16="http://schemas.microsoft.com/office/drawing/2014/main" id="{1A97E82B-AAED-29A2-E1D2-0D5ADD6BEB9E}"/>
              </a:ext>
            </a:extLst>
          </p:cNvPr>
          <p:cNvSpPr/>
          <p:nvPr/>
        </p:nvSpPr>
        <p:spPr>
          <a:xfrm rot="10800000">
            <a:off x="8214360" y="2194560"/>
            <a:ext cx="3529584" cy="3182112"/>
          </a:xfrm>
          <a:prstGeom prst="triangl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FAE88EA-2941-A3E3-31A9-2E8B33167950}"/>
              </a:ext>
            </a:extLst>
          </p:cNvPr>
          <p:cNvSpPr/>
          <p:nvPr/>
        </p:nvSpPr>
        <p:spPr>
          <a:xfrm>
            <a:off x="8302752" y="3010672"/>
            <a:ext cx="3346704" cy="776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E00B4A9-8CA0-07CF-922B-8EB9A6B47EBB}"/>
              </a:ext>
            </a:extLst>
          </p:cNvPr>
          <p:cNvSpPr/>
          <p:nvPr/>
        </p:nvSpPr>
        <p:spPr>
          <a:xfrm>
            <a:off x="8449056" y="3973674"/>
            <a:ext cx="3346704" cy="7763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6C368E0-E331-326C-AF62-99BD6D638C64}"/>
              </a:ext>
            </a:extLst>
          </p:cNvPr>
          <p:cNvSpPr txBox="1"/>
          <p:nvPr/>
        </p:nvSpPr>
        <p:spPr>
          <a:xfrm>
            <a:off x="8881872" y="1784648"/>
            <a:ext cx="2377440" cy="369332"/>
          </a:xfrm>
          <a:prstGeom prst="rect">
            <a:avLst/>
          </a:prstGeom>
          <a:noFill/>
        </p:spPr>
        <p:txBody>
          <a:bodyPr wrap="square" rtlCol="0">
            <a:spAutoFit/>
          </a:bodyPr>
          <a:lstStyle/>
          <a:p>
            <a:r>
              <a:rPr lang="en-US" u="sng"/>
              <a:t>Cumulative Zoning</a:t>
            </a:r>
          </a:p>
        </p:txBody>
      </p:sp>
      <p:sp>
        <p:nvSpPr>
          <p:cNvPr id="15" name="TextBox 14">
            <a:extLst>
              <a:ext uri="{FF2B5EF4-FFF2-40B4-BE49-F238E27FC236}">
                <a16:creationId xmlns:a16="http://schemas.microsoft.com/office/drawing/2014/main" id="{80BFB7D8-BB47-D085-FF7A-17EE5288D8B7}"/>
              </a:ext>
            </a:extLst>
          </p:cNvPr>
          <p:cNvSpPr txBox="1"/>
          <p:nvPr/>
        </p:nvSpPr>
        <p:spPr>
          <a:xfrm>
            <a:off x="9477756" y="4231507"/>
            <a:ext cx="996696" cy="276999"/>
          </a:xfrm>
          <a:prstGeom prst="rect">
            <a:avLst/>
          </a:prstGeom>
          <a:noFill/>
        </p:spPr>
        <p:txBody>
          <a:bodyPr wrap="square" rtlCol="0">
            <a:spAutoFit/>
          </a:bodyPr>
          <a:lstStyle/>
          <a:p>
            <a:r>
              <a:rPr lang="en-US" sz="1200" b="1"/>
              <a:t>Residential</a:t>
            </a:r>
          </a:p>
        </p:txBody>
      </p:sp>
      <p:sp>
        <p:nvSpPr>
          <p:cNvPr id="16" name="TextBox 15">
            <a:extLst>
              <a:ext uri="{FF2B5EF4-FFF2-40B4-BE49-F238E27FC236}">
                <a16:creationId xmlns:a16="http://schemas.microsoft.com/office/drawing/2014/main" id="{EF69D4B8-CE92-C9CC-F565-3BBC4A6D5025}"/>
              </a:ext>
            </a:extLst>
          </p:cNvPr>
          <p:cNvSpPr txBox="1"/>
          <p:nvPr/>
        </p:nvSpPr>
        <p:spPr>
          <a:xfrm>
            <a:off x="9046845" y="3370596"/>
            <a:ext cx="1858518" cy="276999"/>
          </a:xfrm>
          <a:prstGeom prst="rect">
            <a:avLst/>
          </a:prstGeom>
          <a:noFill/>
        </p:spPr>
        <p:txBody>
          <a:bodyPr wrap="square" rtlCol="0">
            <a:spAutoFit/>
          </a:bodyPr>
          <a:lstStyle/>
          <a:p>
            <a:r>
              <a:rPr lang="en-US" sz="1200" b="1"/>
              <a:t>Commercial</a:t>
            </a:r>
            <a:r>
              <a:rPr lang="en-US" sz="1200"/>
              <a:t> (+ Residential)</a:t>
            </a:r>
          </a:p>
        </p:txBody>
      </p:sp>
      <p:sp>
        <p:nvSpPr>
          <p:cNvPr id="18" name="TextBox 17">
            <a:extLst>
              <a:ext uri="{FF2B5EF4-FFF2-40B4-BE49-F238E27FC236}">
                <a16:creationId xmlns:a16="http://schemas.microsoft.com/office/drawing/2014/main" id="{356077E6-CDB5-5F23-9A32-A7D555EBC8F8}"/>
              </a:ext>
            </a:extLst>
          </p:cNvPr>
          <p:cNvSpPr txBox="1"/>
          <p:nvPr/>
        </p:nvSpPr>
        <p:spPr>
          <a:xfrm>
            <a:off x="8615934" y="2470945"/>
            <a:ext cx="2720340" cy="276999"/>
          </a:xfrm>
          <a:prstGeom prst="rect">
            <a:avLst/>
          </a:prstGeom>
          <a:noFill/>
        </p:spPr>
        <p:txBody>
          <a:bodyPr wrap="square" rtlCol="0">
            <a:spAutoFit/>
          </a:bodyPr>
          <a:lstStyle/>
          <a:p>
            <a:r>
              <a:rPr lang="en-US" sz="1200" b="1"/>
              <a:t>Industrial</a:t>
            </a:r>
            <a:r>
              <a:rPr lang="en-US" sz="1200"/>
              <a:t> (+ Commercial + Residential)</a:t>
            </a:r>
          </a:p>
        </p:txBody>
      </p:sp>
    </p:spTree>
    <p:extLst>
      <p:ext uri="{BB962C8B-B14F-4D97-AF65-F5344CB8AC3E}">
        <p14:creationId xmlns:p14="http://schemas.microsoft.com/office/powerpoint/2010/main" val="2470108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1C16D-9A9C-A4EE-81D2-AFE1938B2B56}"/>
              </a:ext>
            </a:extLst>
          </p:cNvPr>
          <p:cNvSpPr>
            <a:spLocks noGrp="1"/>
          </p:cNvSpPr>
          <p:nvPr>
            <p:ph type="title"/>
          </p:nvPr>
        </p:nvSpPr>
        <p:spPr>
          <a:xfrm>
            <a:off x="905933" y="814956"/>
            <a:ext cx="10380134" cy="738293"/>
          </a:xfrm>
          <a:solidFill>
            <a:schemeClr val="bg2"/>
          </a:solidFill>
          <a:ln>
            <a:solidFill>
              <a:schemeClr val="tx1"/>
            </a:solidFill>
          </a:ln>
        </p:spPr>
        <p:txBody>
          <a:bodyPr>
            <a:normAutofit/>
          </a:bodyPr>
          <a:lstStyle/>
          <a:p>
            <a:pPr algn="ctr"/>
            <a:r>
              <a:rPr lang="en-US"/>
              <a:t>Cumulative or NOT: Neither are Popular</a:t>
            </a:r>
          </a:p>
        </p:txBody>
      </p:sp>
      <p:graphicFrame>
        <p:nvGraphicFramePr>
          <p:cNvPr id="4" name="Content Placeholder 3">
            <a:extLst>
              <a:ext uri="{FF2B5EF4-FFF2-40B4-BE49-F238E27FC236}">
                <a16:creationId xmlns:a16="http://schemas.microsoft.com/office/drawing/2014/main" id="{EB4A06B3-183E-8619-EEA4-C652F3C2251C}"/>
              </a:ext>
            </a:extLst>
          </p:cNvPr>
          <p:cNvGraphicFramePr>
            <a:graphicFrameLocks noGrp="1"/>
          </p:cNvGraphicFramePr>
          <p:nvPr>
            <p:ph idx="1"/>
          </p:nvPr>
        </p:nvGraphicFramePr>
        <p:xfrm>
          <a:off x="4165600" y="2108201"/>
          <a:ext cx="7120467" cy="3196550"/>
        </p:xfrm>
        <a:graphic>
          <a:graphicData uri="http://schemas.openxmlformats.org/drawingml/2006/table">
            <a:tbl>
              <a:tblPr/>
              <a:tblGrid>
                <a:gridCol w="2421503">
                  <a:extLst>
                    <a:ext uri="{9D8B030D-6E8A-4147-A177-3AD203B41FA5}">
                      <a16:colId xmlns:a16="http://schemas.microsoft.com/office/drawing/2014/main" val="3705056024"/>
                    </a:ext>
                  </a:extLst>
                </a:gridCol>
                <a:gridCol w="2116631">
                  <a:extLst>
                    <a:ext uri="{9D8B030D-6E8A-4147-A177-3AD203B41FA5}">
                      <a16:colId xmlns:a16="http://schemas.microsoft.com/office/drawing/2014/main" val="3800977580"/>
                    </a:ext>
                  </a:extLst>
                </a:gridCol>
                <a:gridCol w="838200">
                  <a:extLst>
                    <a:ext uri="{9D8B030D-6E8A-4147-A177-3AD203B41FA5}">
                      <a16:colId xmlns:a16="http://schemas.microsoft.com/office/drawing/2014/main" val="4291327430"/>
                    </a:ext>
                  </a:extLst>
                </a:gridCol>
                <a:gridCol w="779264">
                  <a:extLst>
                    <a:ext uri="{9D8B030D-6E8A-4147-A177-3AD203B41FA5}">
                      <a16:colId xmlns:a16="http://schemas.microsoft.com/office/drawing/2014/main" val="3927975365"/>
                    </a:ext>
                  </a:extLst>
                </a:gridCol>
                <a:gridCol w="964869">
                  <a:extLst>
                    <a:ext uri="{9D8B030D-6E8A-4147-A177-3AD203B41FA5}">
                      <a16:colId xmlns:a16="http://schemas.microsoft.com/office/drawing/2014/main" val="521889986"/>
                    </a:ext>
                  </a:extLst>
                </a:gridCol>
              </a:tblGrid>
              <a:tr h="649008">
                <a:tc rowSpan="2">
                  <a:txBody>
                    <a:bodyPr/>
                    <a:lstStyle/>
                    <a:p>
                      <a:pPr algn="ctr" fontAlgn="b">
                        <a:buNone/>
                      </a:pPr>
                      <a:r>
                        <a:rPr lang="en-US" sz="2000" b="0" i="0" u="none" strike="noStrike">
                          <a:solidFill>
                            <a:srgbClr val="000000"/>
                          </a:solidFill>
                          <a:effectLst/>
                          <a:latin typeface="Calibri" panose="020F0502020204030204" pitchFamily="34" charset="0"/>
                        </a:rPr>
                        <a:t>Allow Retail or Commercial Use in Industrial Zones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gridSpan="4">
                  <a:txBody>
                    <a:bodyPr/>
                    <a:lstStyle/>
                    <a:p>
                      <a:pPr algn="ctr" fontAlgn="b">
                        <a:buNone/>
                      </a:pPr>
                      <a:r>
                        <a:rPr lang="en-US" sz="2000" b="0" i="0" u="none" strike="noStrike">
                          <a:solidFill>
                            <a:srgbClr val="000000"/>
                          </a:solidFill>
                          <a:effectLst/>
                          <a:latin typeface="Calibri" panose="020F0502020204030204" pitchFamily="34" charset="0"/>
                        </a:rPr>
                        <a:t>Allow New Residential Development in Industrial Zones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92679059"/>
                  </a:ext>
                </a:extLst>
              </a:tr>
              <a:tr h="849182">
                <a:tc vMerge="1">
                  <a:txBody>
                    <a:bodyPr/>
                    <a:lstStyle/>
                    <a:p>
                      <a:endParaRPr lang="en-US"/>
                    </a:p>
                  </a:txBody>
                  <a:tcPr/>
                </a:tc>
                <a:tc>
                  <a:txBody>
                    <a:bodyPr/>
                    <a:lstStyle/>
                    <a:p>
                      <a:pPr algn="ctr" fontAlgn="b">
                        <a:buNone/>
                      </a:pPr>
                      <a:r>
                        <a:rPr lang="en-US" sz="2000" b="0" i="0" u="none" strike="noStrike">
                          <a:solidFill>
                            <a:srgbClr val="000000"/>
                          </a:solidFill>
                          <a:effectLst/>
                          <a:latin typeface="Calibri" panose="020F0502020204030204" pitchFamily="34" charset="0"/>
                        </a:rPr>
                        <a:t>No Industrial Zones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20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2000" b="0" i="0" u="none" strike="noStrike">
                          <a:solidFill>
                            <a:srgbClr val="000000"/>
                          </a:solidFill>
                          <a:effectLst/>
                          <a:latin typeface="Calibri" panose="020F0502020204030204" pitchFamily="34" charset="0"/>
                        </a:rPr>
                        <a:t>Yes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b">
                        <a:buNone/>
                      </a:pPr>
                      <a:r>
                        <a:rPr lang="en-US" sz="2000" b="0" i="0" u="none" strike="noStrike">
                          <a:solidFill>
                            <a:srgbClr val="000000"/>
                          </a:solidFill>
                          <a:effectLst/>
                          <a:latin typeface="Calibri" panose="020F0502020204030204" pitchFamily="34" charset="0"/>
                        </a:rPr>
                        <a:t>Grand Total</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extLst>
                  <a:ext uri="{0D108BD9-81ED-4DB2-BD59-A6C34878D82A}">
                    <a16:rowId xmlns:a16="http://schemas.microsoft.com/office/drawing/2014/main" val="1754965377"/>
                  </a:ext>
                </a:extLst>
              </a:tr>
              <a:tr h="424590">
                <a:tc>
                  <a:txBody>
                    <a:bodyPr/>
                    <a:lstStyle/>
                    <a:p>
                      <a:pPr algn="l" fontAlgn="b">
                        <a:buNone/>
                      </a:pPr>
                      <a:r>
                        <a:rPr lang="en-US" sz="2000" b="0" i="0" u="none" strike="noStrike">
                          <a:solidFill>
                            <a:srgbClr val="000000"/>
                          </a:solidFill>
                          <a:effectLst/>
                          <a:latin typeface="Calibri" panose="020F0502020204030204" pitchFamily="34" charset="0"/>
                        </a:rPr>
                        <a:t>No Industrial Zones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2669606"/>
                  </a:ext>
                </a:extLst>
              </a:tr>
              <a:tr h="424590">
                <a:tc>
                  <a:txBody>
                    <a:bodyPr/>
                    <a:lstStyle/>
                    <a:p>
                      <a:pPr algn="l" fontAlgn="b">
                        <a:buNone/>
                      </a:pPr>
                      <a:r>
                        <a:rPr lang="en-US" sz="2000" b="0" i="0" u="none" strike="noStrike">
                          <a:solidFill>
                            <a:srgbClr val="000000"/>
                          </a:solidFill>
                          <a:effectLst/>
                          <a:latin typeface="Calibri" panose="020F0502020204030204" pitchFamily="34" charset="0"/>
                        </a:rPr>
                        <a:t>No</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46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r" fontAlgn="b">
                        <a:buNone/>
                      </a:pPr>
                      <a:r>
                        <a:rPr lang="en-US" sz="2000" b="0" i="0" u="none" strike="noStrike">
                          <a:solidFill>
                            <a:srgbClr val="000000"/>
                          </a:solidFill>
                          <a:effectLst/>
                          <a:latin typeface="Calibri" panose="020F0502020204030204" pitchFamily="34" charset="0"/>
                        </a:rPr>
                        <a:t>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54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12490930"/>
                  </a:ext>
                </a:extLst>
              </a:tr>
              <a:tr h="424590">
                <a:tc>
                  <a:txBody>
                    <a:bodyPr/>
                    <a:lstStyle/>
                    <a:p>
                      <a:pPr algn="l" fontAlgn="b">
                        <a:buNone/>
                      </a:pPr>
                      <a:r>
                        <a:rPr lang="en-US" sz="2000" b="0" i="0" u="none" strike="noStrike">
                          <a:solidFill>
                            <a:srgbClr val="000000"/>
                          </a:solidFill>
                          <a:effectLst/>
                          <a:latin typeface="Calibri" panose="020F0502020204030204" pitchFamily="34" charset="0"/>
                        </a:rPr>
                        <a:t>Yes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en-US" sz="2000" b="0" i="0" u="none" strike="noStrike">
                          <a:solidFill>
                            <a:srgbClr val="000000"/>
                          </a:solidFill>
                          <a:effectLst/>
                          <a:latin typeface="Calibri" panose="020F0502020204030204" pitchFamily="34" charset="0"/>
                        </a:rPr>
                        <a:t>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177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r" fontAlgn="b">
                        <a:buNone/>
                      </a:pPr>
                      <a:r>
                        <a:rPr lang="en-US" sz="2000" b="0" i="0" u="none" strike="noStrike">
                          <a:solidFill>
                            <a:srgbClr val="000000"/>
                          </a:solidFill>
                          <a:effectLst/>
                          <a:latin typeface="Calibri" panose="020F0502020204030204" pitchFamily="34" charset="0"/>
                        </a:rPr>
                        <a:t>59</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CCFF"/>
                    </a:solidFill>
                  </a:tcPr>
                </a:tc>
                <a:tc>
                  <a:txBody>
                    <a:bodyPr/>
                    <a:lstStyle/>
                    <a:p>
                      <a:pPr algn="r" fontAlgn="b">
                        <a:buNone/>
                      </a:pPr>
                      <a:r>
                        <a:rPr lang="en-US" sz="2000" b="0" i="0" u="none" strike="noStrike">
                          <a:solidFill>
                            <a:srgbClr val="000000"/>
                          </a:solidFill>
                          <a:effectLst/>
                          <a:latin typeface="Calibri" panose="020F0502020204030204" pitchFamily="34" charset="0"/>
                        </a:rPr>
                        <a:t>236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08278922"/>
                  </a:ext>
                </a:extLst>
              </a:tr>
              <a:tr h="424590">
                <a:tc>
                  <a:txBody>
                    <a:bodyPr/>
                    <a:lstStyle/>
                    <a:p>
                      <a:pPr algn="l" fontAlgn="b">
                        <a:buNone/>
                      </a:pPr>
                      <a:r>
                        <a:rPr lang="en-US" sz="2000" b="0" i="0" u="none" strike="noStrike">
                          <a:solidFill>
                            <a:srgbClr val="000000"/>
                          </a:solidFill>
                          <a:effectLst/>
                          <a:latin typeface="Calibri" panose="020F0502020204030204" pitchFamily="34" charset="0"/>
                        </a:rPr>
                        <a:t>Grand Total</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23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223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67</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r" fontAlgn="b">
                        <a:buNone/>
                      </a:pPr>
                      <a:r>
                        <a:rPr lang="en-US" sz="2000" b="0" i="0" u="none" strike="noStrike">
                          <a:solidFill>
                            <a:srgbClr val="000000"/>
                          </a:solidFill>
                          <a:effectLst/>
                          <a:latin typeface="Calibri" panose="020F0502020204030204" pitchFamily="34" charset="0"/>
                        </a:rPr>
                        <a:t>313</a:t>
                      </a: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443664567"/>
                  </a:ext>
                </a:extLst>
              </a:tr>
            </a:tbl>
          </a:graphicData>
        </a:graphic>
      </p:graphicFrame>
      <p:sp>
        <p:nvSpPr>
          <p:cNvPr id="5" name="TextBox 4">
            <a:extLst>
              <a:ext uri="{FF2B5EF4-FFF2-40B4-BE49-F238E27FC236}">
                <a16:creationId xmlns:a16="http://schemas.microsoft.com/office/drawing/2014/main" id="{48731F79-BD14-97E0-EA44-C52FDA6083E6}"/>
              </a:ext>
            </a:extLst>
          </p:cNvPr>
          <p:cNvSpPr txBox="1"/>
          <p:nvPr/>
        </p:nvSpPr>
        <p:spPr>
          <a:xfrm>
            <a:off x="905933" y="2108201"/>
            <a:ext cx="2771208" cy="1477328"/>
          </a:xfrm>
          <a:prstGeom prst="rect">
            <a:avLst/>
          </a:prstGeom>
          <a:solidFill>
            <a:schemeClr val="bg2"/>
          </a:solidFill>
          <a:ln>
            <a:solidFill>
              <a:schemeClr val="tx1"/>
            </a:solidFill>
          </a:ln>
        </p:spPr>
        <p:txBody>
          <a:bodyPr wrap="none" rtlCol="0">
            <a:spAutoFit/>
          </a:bodyPr>
          <a:lstStyle/>
          <a:p>
            <a:r>
              <a:rPr lang="en-US"/>
              <a:t>Only 59 industrial zones</a:t>
            </a:r>
          </a:p>
          <a:p>
            <a:r>
              <a:rPr lang="en-US"/>
              <a:t>In Connecticut allow both</a:t>
            </a:r>
          </a:p>
          <a:p>
            <a:r>
              <a:rPr lang="en-US"/>
              <a:t>Commercial and residential</a:t>
            </a:r>
          </a:p>
          <a:p>
            <a:r>
              <a:rPr lang="en-US"/>
              <a:t>Development or 20% of the</a:t>
            </a:r>
          </a:p>
          <a:p>
            <a:r>
              <a:rPr lang="en-US"/>
              <a:t>State’s industrial zones</a:t>
            </a:r>
          </a:p>
        </p:txBody>
      </p:sp>
      <p:sp>
        <p:nvSpPr>
          <p:cNvPr id="6" name="TextBox 5">
            <a:extLst>
              <a:ext uri="{FF2B5EF4-FFF2-40B4-BE49-F238E27FC236}">
                <a16:creationId xmlns:a16="http://schemas.microsoft.com/office/drawing/2014/main" id="{D0A0AD45-8173-CD41-AD6E-0EECE6E9F758}"/>
              </a:ext>
            </a:extLst>
          </p:cNvPr>
          <p:cNvSpPr txBox="1"/>
          <p:nvPr/>
        </p:nvSpPr>
        <p:spPr>
          <a:xfrm>
            <a:off x="905933" y="3827423"/>
            <a:ext cx="2845697" cy="1477328"/>
          </a:xfrm>
          <a:prstGeom prst="rect">
            <a:avLst/>
          </a:prstGeom>
          <a:solidFill>
            <a:schemeClr val="bg2"/>
          </a:solidFill>
          <a:ln>
            <a:solidFill>
              <a:schemeClr val="tx1"/>
            </a:solidFill>
          </a:ln>
        </p:spPr>
        <p:txBody>
          <a:bodyPr wrap="square" rtlCol="0">
            <a:spAutoFit/>
          </a:bodyPr>
          <a:lstStyle/>
          <a:p>
            <a:r>
              <a:rPr lang="en-US"/>
              <a:t>Only 46 industrial  zones</a:t>
            </a:r>
          </a:p>
          <a:p>
            <a:r>
              <a:rPr lang="en-US"/>
              <a:t>In Connecticut prohibit both</a:t>
            </a:r>
          </a:p>
          <a:p>
            <a:r>
              <a:rPr lang="en-US"/>
              <a:t>commercial and residential development 0r 16% of the state’s  Industrial zones.</a:t>
            </a:r>
          </a:p>
        </p:txBody>
      </p:sp>
      <p:pic>
        <p:nvPicPr>
          <p:cNvPr id="9" name="Picture 8">
            <a:extLst>
              <a:ext uri="{FF2B5EF4-FFF2-40B4-BE49-F238E27FC236}">
                <a16:creationId xmlns:a16="http://schemas.microsoft.com/office/drawing/2014/main" id="{FF62C935-1705-3C73-2ACF-95A12863F75D}"/>
              </a:ext>
            </a:extLst>
          </p:cNvPr>
          <p:cNvPicPr>
            <a:picLocks noChangeAspect="1"/>
          </p:cNvPicPr>
          <p:nvPr/>
        </p:nvPicPr>
        <p:blipFill>
          <a:blip r:embed="rId3"/>
          <a:srcRect t="61714"/>
          <a:stretch>
            <a:fillRect/>
          </a:stretch>
        </p:blipFill>
        <p:spPr>
          <a:xfrm>
            <a:off x="0" y="0"/>
            <a:ext cx="12192000" cy="1737360"/>
          </a:xfrm>
          <a:prstGeom prst="rect">
            <a:avLst/>
          </a:prstGeom>
          <a:effectLst>
            <a:outerShdw blurRad="50800" dist="38100" dir="5400000" algn="t" rotWithShape="0">
              <a:prstClr val="black">
                <a:alpha val="40000"/>
              </a:prstClr>
            </a:outerShdw>
          </a:effectLst>
        </p:spPr>
      </p:pic>
      <p:sp>
        <p:nvSpPr>
          <p:cNvPr id="10" name="Rectangle 9">
            <a:extLst>
              <a:ext uri="{FF2B5EF4-FFF2-40B4-BE49-F238E27FC236}">
                <a16:creationId xmlns:a16="http://schemas.microsoft.com/office/drawing/2014/main" id="{0407CF5B-1249-8EBF-7A70-38B89866229D}"/>
              </a:ext>
            </a:extLst>
          </p:cNvPr>
          <p:cNvSpPr/>
          <p:nvPr/>
        </p:nvSpPr>
        <p:spPr>
          <a:xfrm>
            <a:off x="-2" y="1138337"/>
            <a:ext cx="9630385" cy="562662"/>
          </a:xfrm>
          <a:prstGeom prst="rect">
            <a:avLst/>
          </a:prstGeom>
          <a:solidFill>
            <a:schemeClr val="accent3">
              <a:lumMod val="20000"/>
              <a:lumOff val="80000"/>
              <a:alpha val="87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AB2B29B7-8087-0E19-F619-4B072BAF32B1}"/>
              </a:ext>
            </a:extLst>
          </p:cNvPr>
          <p:cNvSpPr txBox="1">
            <a:spLocks/>
          </p:cNvSpPr>
          <p:nvPr/>
        </p:nvSpPr>
        <p:spPr>
          <a:xfrm>
            <a:off x="1097280" y="286603"/>
            <a:ext cx="10058400" cy="1450757"/>
          </a:xfrm>
          <a:prstGeom prst="rect">
            <a:avLst/>
          </a:prstGeom>
          <a:effectLst>
            <a:outerShdw blurRad="50800" dist="38100" dir="5400000" algn="t" rotWithShape="0">
              <a:prstClr val="black">
                <a:alpha val="40000"/>
              </a:prstClr>
            </a:outerShdw>
          </a:effectLst>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4000"/>
              <a:t>Conflation – How Misclassification Occurs</a:t>
            </a:r>
          </a:p>
        </p:txBody>
      </p:sp>
    </p:spTree>
    <p:extLst>
      <p:ext uri="{BB962C8B-B14F-4D97-AF65-F5344CB8AC3E}">
        <p14:creationId xmlns:p14="http://schemas.microsoft.com/office/powerpoint/2010/main" val="174335858"/>
      </p:ext>
    </p:extLst>
  </p:cSld>
  <p:clrMapOvr>
    <a:masterClrMapping/>
  </p:clrMapOvr>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02006FA4-1611-4B07-AF7F-85CF6D20EB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Retrospect</Template>
  <TotalTime>2</TotalTime>
  <Words>3959</Words>
  <Application>Microsoft Office PowerPoint</Application>
  <PresentationFormat>Widescreen</PresentationFormat>
  <Paragraphs>418</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Aptos</vt:lpstr>
      <vt:lpstr>Calibri</vt:lpstr>
      <vt:lpstr>Calibri Light</vt:lpstr>
      <vt:lpstr>Retrospect</vt:lpstr>
      <vt:lpstr>Re-examining Zoning in Connecticut:  Commerce, Industry, and Services</vt:lpstr>
      <vt:lpstr>Background</vt:lpstr>
      <vt:lpstr>Overview</vt:lpstr>
      <vt:lpstr>Convergence – Industrial Land Use</vt:lpstr>
      <vt:lpstr>Convergence – Industrial Land Use</vt:lpstr>
      <vt:lpstr>Convergence – Commercial Land Use</vt:lpstr>
      <vt:lpstr>Conflation – How Misclassification Occurs</vt:lpstr>
      <vt:lpstr>Conflation – How Misclassification Occurs</vt:lpstr>
      <vt:lpstr>Cumulative or NOT: Neither are Popular</vt:lpstr>
      <vt:lpstr>Conflation – Why Misclassification Matters</vt:lpstr>
      <vt:lpstr>Conflation – Why Misclassification Matters</vt:lpstr>
      <vt:lpstr>Consideration – Land as Economic Infrastructure</vt:lpstr>
      <vt:lpstr>Consideration – Service-Industrial Zoning</vt:lpstr>
      <vt:lpstr>Service Industrial Zone: Defined</vt:lpstr>
      <vt:lpstr>Consideration – Service-Industrial Zoning</vt:lpstr>
      <vt:lpstr>PowerPoint Presentation</vt:lpstr>
      <vt:lpstr>PowerPoint Presentation</vt:lpstr>
      <vt:lpstr>PowerPoint Presentation</vt:lpstr>
      <vt:lpstr>Context – The Statutory Environment</vt:lpstr>
      <vt:lpstr>Context – Restrictions on Residential Development</vt:lpstr>
      <vt:lpstr>Conclusion – Zoning with Intent</vt:lpstr>
      <vt:lpstr>Service Industrial 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Tucker Beckett</dc:creator>
  <cp:lastModifiedBy>Tucker Beckett</cp:lastModifiedBy>
  <cp:revision>1</cp:revision>
  <dcterms:created xsi:type="dcterms:W3CDTF">2026-04-09T13:22:13Z</dcterms:created>
  <dcterms:modified xsi:type="dcterms:W3CDTF">2026-05-05T14:51:57Z</dcterms:modified>
</cp:coreProperties>
</file>