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256" r:id="rId2"/>
    <p:sldId id="276" r:id="rId3"/>
    <p:sldId id="303" r:id="rId4"/>
    <p:sldId id="293" r:id="rId5"/>
    <p:sldId id="281" r:id="rId6"/>
    <p:sldId id="287" r:id="rId7"/>
    <p:sldId id="294" r:id="rId8"/>
    <p:sldId id="262" r:id="rId9"/>
    <p:sldId id="295" r:id="rId10"/>
    <p:sldId id="273" r:id="rId11"/>
    <p:sldId id="275" r:id="rId12"/>
    <p:sldId id="274" r:id="rId13"/>
    <p:sldId id="296" r:id="rId14"/>
    <p:sldId id="260" r:id="rId15"/>
    <p:sldId id="261" r:id="rId16"/>
    <p:sldId id="297" r:id="rId17"/>
    <p:sldId id="259" r:id="rId18"/>
    <p:sldId id="298" r:id="rId19"/>
    <p:sldId id="258" r:id="rId20"/>
    <p:sldId id="299" r:id="rId21"/>
    <p:sldId id="257" r:id="rId22"/>
    <p:sldId id="265" r:id="rId23"/>
    <p:sldId id="266" r:id="rId24"/>
    <p:sldId id="288" r:id="rId25"/>
    <p:sldId id="271" r:id="rId26"/>
    <p:sldId id="272" r:id="rId27"/>
    <p:sldId id="289" r:id="rId28"/>
    <p:sldId id="290" r:id="rId29"/>
    <p:sldId id="300" r:id="rId30"/>
    <p:sldId id="282" r:id="rId31"/>
    <p:sldId id="301" r:id="rId32"/>
    <p:sldId id="267" r:id="rId33"/>
    <p:sldId id="270" r:id="rId34"/>
    <p:sldId id="302" r:id="rId35"/>
    <p:sldId id="277" r:id="rId36"/>
    <p:sldId id="286"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99FF99"/>
    <a:srgbClr val="CCFF99"/>
    <a:srgbClr val="CCFFFF"/>
    <a:srgbClr val="FFFFFF"/>
    <a:srgbClr val="00FFFF"/>
    <a:srgbClr val="FFCCFF"/>
    <a:srgbClr val="66FF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B4FC8B-47DA-42FA-AB1D-35055E083861}" v="3" dt="2026-05-20T15:33:30.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1757" autoAdjust="0"/>
  </p:normalViewPr>
  <p:slideViewPr>
    <p:cSldViewPr snapToGrid="0" showGuides="1">
      <p:cViewPr>
        <p:scale>
          <a:sx n="75" d="100"/>
          <a:sy n="75" d="100"/>
        </p:scale>
        <p:origin x="994" y="67"/>
      </p:cViewPr>
      <p:guideLst>
        <p:guide orient="horz" pos="2136"/>
        <p:guide pos="3840"/>
      </p:guideLst>
    </p:cSldViewPr>
  </p:slideViewPr>
  <p:outlineViewPr>
    <p:cViewPr>
      <p:scale>
        <a:sx n="33" d="100"/>
        <a:sy n="33" d="100"/>
      </p:scale>
      <p:origin x="0" y="-39331"/>
    </p:cViewPr>
  </p:outlineViewPr>
  <p:notesTextViewPr>
    <p:cViewPr>
      <p:scale>
        <a:sx n="1" d="1"/>
        <a:sy n="1" d="1"/>
      </p:scale>
      <p:origin x="0" y="0"/>
    </p:cViewPr>
  </p:notesTextViewPr>
  <p:sorterViewPr>
    <p:cViewPr>
      <p:scale>
        <a:sx n="100" d="100"/>
        <a:sy n="100" d="100"/>
      </p:scale>
      <p:origin x="0" y="-7656"/>
    </p:cViewPr>
  </p:sorterViewPr>
  <p:notesViewPr>
    <p:cSldViewPr snapToGrid="0" showGuides="1">
      <p:cViewPr varScale="1">
        <p:scale>
          <a:sx n="83" d="100"/>
          <a:sy n="83" d="100"/>
        </p:scale>
        <p:origin x="303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es Vidich" userId="891f64f55cd82e7b" providerId="LiveId" clId="{8326E4D4-8C51-4764-82A2-244FE773E726}"/>
    <pc:docChg chg="custSel addSld delSld modSld">
      <pc:chgData name="Charles Vidich" userId="891f64f55cd82e7b" providerId="LiveId" clId="{8326E4D4-8C51-4764-82A2-244FE773E726}" dt="2026-05-05T17:09:20.539" v="2512"/>
      <pc:docMkLst>
        <pc:docMk/>
      </pc:docMkLst>
      <pc:sldChg chg="modSp mod modNotes">
        <pc:chgData name="Charles Vidich" userId="891f64f55cd82e7b" providerId="LiveId" clId="{8326E4D4-8C51-4764-82A2-244FE773E726}" dt="2026-05-05T17:09:20.539" v="2512"/>
        <pc:sldMkLst>
          <pc:docMk/>
          <pc:sldMk cId="1592749074" sldId="256"/>
        </pc:sldMkLst>
        <pc:spChg chg="mod">
          <ac:chgData name="Charles Vidich" userId="891f64f55cd82e7b" providerId="LiveId" clId="{8326E4D4-8C51-4764-82A2-244FE773E726}" dt="2026-05-05T02:43:48.918" v="94" actId="20577"/>
          <ac:spMkLst>
            <pc:docMk/>
            <pc:sldMk cId="1592749074" sldId="256"/>
            <ac:spMk id="3" creationId="{00000000-0000-0000-0000-000000000000}"/>
          </ac:spMkLst>
        </pc:spChg>
        <pc:spChg chg="mod">
          <ac:chgData name="Charles Vidich" userId="891f64f55cd82e7b" providerId="LiveId" clId="{8326E4D4-8C51-4764-82A2-244FE773E726}" dt="2026-05-05T02:44:20.682" v="95" actId="6549"/>
          <ac:spMkLst>
            <pc:docMk/>
            <pc:sldMk cId="1592749074" sldId="256"/>
            <ac:spMk id="4" creationId="{00000000-0000-0000-0000-000000000000}"/>
          </ac:spMkLst>
        </pc:spChg>
        <pc:spChg chg="mod">
          <ac:chgData name="Charles Vidich" userId="891f64f55cd82e7b" providerId="LiveId" clId="{8326E4D4-8C51-4764-82A2-244FE773E726}" dt="2026-05-05T02:42:48.151" v="29" actId="20577"/>
          <ac:spMkLst>
            <pc:docMk/>
            <pc:sldMk cId="1592749074" sldId="256"/>
            <ac:spMk id="6" creationId="{00000000-0000-0000-0000-000000000000}"/>
          </ac:spMkLst>
        </pc:spChg>
      </pc:sldChg>
      <pc:sldChg chg="add setBg">
        <pc:chgData name="Charles Vidich" userId="891f64f55cd82e7b" providerId="LiveId" clId="{8326E4D4-8C51-4764-82A2-244FE773E726}" dt="2026-05-05T02:41:47.072" v="5"/>
        <pc:sldMkLst>
          <pc:docMk/>
          <pc:sldMk cId="2091739491" sldId="257"/>
        </pc:sldMkLst>
      </pc:sldChg>
      <pc:sldChg chg="modNotes">
        <pc:chgData name="Charles Vidich" userId="891f64f55cd82e7b" providerId="LiveId" clId="{8326E4D4-8C51-4764-82A2-244FE773E726}" dt="2026-05-05T16:59:23.367" v="962" actId="20577"/>
        <pc:sldMkLst>
          <pc:docMk/>
          <pc:sldMk cId="2028975231" sldId="262"/>
        </pc:sldMkLst>
      </pc:sldChg>
      <pc:sldChg chg="add setBg">
        <pc:chgData name="Charles Vidich" userId="891f64f55cd82e7b" providerId="LiveId" clId="{8326E4D4-8C51-4764-82A2-244FE773E726}" dt="2026-05-05T02:41:03.793" v="4"/>
        <pc:sldMkLst>
          <pc:docMk/>
          <pc:sldMk cId="1896490731" sldId="266"/>
        </pc:sldMkLst>
      </pc:sldChg>
      <pc:sldChg chg="add setBg">
        <pc:chgData name="Charles Vidich" userId="891f64f55cd82e7b" providerId="LiveId" clId="{8326E4D4-8C51-4764-82A2-244FE773E726}" dt="2026-05-05T02:40:11.168" v="3"/>
        <pc:sldMkLst>
          <pc:docMk/>
          <pc:sldMk cId="390136205" sldId="267"/>
        </pc:sldMkLst>
      </pc:sldChg>
      <pc:sldChg chg="add">
        <pc:chgData name="Charles Vidich" userId="891f64f55cd82e7b" providerId="LiveId" clId="{8326E4D4-8C51-4764-82A2-244FE773E726}" dt="2026-05-05T02:35:13.368" v="0"/>
        <pc:sldMkLst>
          <pc:docMk/>
          <pc:sldMk cId="644521324" sldId="270"/>
        </pc:sldMkLst>
      </pc:sldChg>
      <pc:sldChg chg="modSp mod">
        <pc:chgData name="Charles Vidich" userId="891f64f55cd82e7b" providerId="LiveId" clId="{8326E4D4-8C51-4764-82A2-244FE773E726}" dt="2026-05-05T03:24:00.825" v="707" actId="20577"/>
        <pc:sldMkLst>
          <pc:docMk/>
          <pc:sldMk cId="3534381301" sldId="277"/>
        </pc:sldMkLst>
        <pc:spChg chg="mod">
          <ac:chgData name="Charles Vidich" userId="891f64f55cd82e7b" providerId="LiveId" clId="{8326E4D4-8C51-4764-82A2-244FE773E726}" dt="2026-05-05T03:24:00.825" v="707" actId="20577"/>
          <ac:spMkLst>
            <pc:docMk/>
            <pc:sldMk cId="3534381301" sldId="277"/>
            <ac:spMk id="3" creationId="{00000000-0000-0000-0000-000000000000}"/>
          </ac:spMkLst>
        </pc:spChg>
      </pc:sldChg>
      <pc:sldChg chg="modSp mod modNotes">
        <pc:chgData name="Charles Vidich" userId="891f64f55cd82e7b" providerId="LiveId" clId="{8326E4D4-8C51-4764-82A2-244FE773E726}" dt="2026-05-05T17:08:08.700" v="2509" actId="20577"/>
        <pc:sldMkLst>
          <pc:docMk/>
          <pc:sldMk cId="3955163403" sldId="286"/>
        </pc:sldMkLst>
        <pc:spChg chg="mod">
          <ac:chgData name="Charles Vidich" userId="891f64f55cd82e7b" providerId="LiveId" clId="{8326E4D4-8C51-4764-82A2-244FE773E726}" dt="2026-05-05T03:35:37.808" v="891" actId="208"/>
          <ac:spMkLst>
            <pc:docMk/>
            <pc:sldMk cId="3955163403" sldId="286"/>
            <ac:spMk id="3" creationId="{DB1C2484-32B1-EE05-BA4B-052251432C68}"/>
          </ac:spMkLst>
        </pc:spChg>
      </pc:sldChg>
      <pc:sldChg chg="add modNotes">
        <pc:chgData name="Charles Vidich" userId="891f64f55cd82e7b" providerId="LiveId" clId="{8326E4D4-8C51-4764-82A2-244FE773E726}" dt="2026-05-05T17:00:52.133" v="1186" actId="20577"/>
        <pc:sldMkLst>
          <pc:docMk/>
          <pc:sldMk cId="3445573299" sldId="288"/>
        </pc:sldMkLst>
      </pc:sldChg>
      <pc:sldChg chg="addSp modSp new mod modNotes">
        <pc:chgData name="Charles Vidich" userId="891f64f55cd82e7b" providerId="LiveId" clId="{8326E4D4-8C51-4764-82A2-244FE773E726}" dt="2026-05-05T17:04:38.419" v="1852" actId="6549"/>
        <pc:sldMkLst>
          <pc:docMk/>
          <pc:sldMk cId="1290452311" sldId="289"/>
        </pc:sldMkLst>
        <pc:spChg chg="add mod">
          <ac:chgData name="Charles Vidich" userId="891f64f55cd82e7b" providerId="LiveId" clId="{8326E4D4-8C51-4764-82A2-244FE773E726}" dt="2026-05-05T03:05:01.315" v="339" actId="1076"/>
          <ac:spMkLst>
            <pc:docMk/>
            <pc:sldMk cId="1290452311" sldId="289"/>
            <ac:spMk id="4" creationId="{2A79CFA1-D6EC-DFE8-23FC-6FEDD760FDB3}"/>
          </ac:spMkLst>
        </pc:spChg>
        <pc:graphicFrameChg chg="add mod modGraphic">
          <ac:chgData name="Charles Vidich" userId="891f64f55cd82e7b" providerId="LiveId" clId="{8326E4D4-8C51-4764-82A2-244FE773E726}" dt="2026-05-05T03:25:03.365" v="709" actId="14734"/>
          <ac:graphicFrameMkLst>
            <pc:docMk/>
            <pc:sldMk cId="1290452311" sldId="289"/>
            <ac:graphicFrameMk id="3" creationId="{AB6D6E9E-750E-49D6-6331-E9E718CD2856}"/>
          </ac:graphicFrameMkLst>
        </pc:graphicFrameChg>
      </pc:sldChg>
      <pc:sldChg chg="addSp modSp new mod modNotes">
        <pc:chgData name="Charles Vidich" userId="891f64f55cd82e7b" providerId="LiveId" clId="{8326E4D4-8C51-4764-82A2-244FE773E726}" dt="2026-05-05T17:07:22.010" v="2354" actId="20577"/>
        <pc:sldMkLst>
          <pc:docMk/>
          <pc:sldMk cId="3190496774" sldId="290"/>
        </pc:sldMkLst>
        <pc:spChg chg="add mod">
          <ac:chgData name="Charles Vidich" userId="891f64f55cd82e7b" providerId="LiveId" clId="{8326E4D4-8C51-4764-82A2-244FE773E726}" dt="2026-05-05T03:06:27.276" v="353" actId="1076"/>
          <ac:spMkLst>
            <pc:docMk/>
            <pc:sldMk cId="3190496774" sldId="290"/>
            <ac:spMk id="4" creationId="{07C006A6-087B-CF1F-4915-0C1A8D5E090E}"/>
          </ac:spMkLst>
        </pc:spChg>
        <pc:graphicFrameChg chg="add mod modGraphic">
          <ac:chgData name="Charles Vidich" userId="891f64f55cd82e7b" providerId="LiveId" clId="{8326E4D4-8C51-4764-82A2-244FE773E726}" dt="2026-05-05T03:35:09.671" v="889" actId="1076"/>
          <ac:graphicFrameMkLst>
            <pc:docMk/>
            <pc:sldMk cId="3190496774" sldId="290"/>
            <ac:graphicFrameMk id="3" creationId="{A58FCC9F-5339-8736-07CA-03B043B9C217}"/>
          </ac:graphicFrameMkLst>
        </pc:graphicFrameChg>
      </pc:sldChg>
    </pc:docChg>
  </pc:docChgLst>
  <pc:docChgLst>
    <pc:chgData name="Tucker Beckett" userId="7c934b8f-834c-478f-9e3d-e69b27b31dd9" providerId="ADAL" clId="{912DD1C7-CE42-4082-82EA-6863CBE5EDF2}"/>
    <pc:docChg chg="undo custSel addSld delSld modSld">
      <pc:chgData name="Tucker Beckett" userId="7c934b8f-834c-478f-9e3d-e69b27b31dd9" providerId="ADAL" clId="{912DD1C7-CE42-4082-82EA-6863CBE5EDF2}" dt="2026-05-20T16:04:58.108" v="2061" actId="20577"/>
      <pc:docMkLst>
        <pc:docMk/>
      </pc:docMkLst>
      <pc:sldChg chg="modNotesTx">
        <pc:chgData name="Tucker Beckett" userId="7c934b8f-834c-478f-9e3d-e69b27b31dd9" providerId="ADAL" clId="{912DD1C7-CE42-4082-82EA-6863CBE5EDF2}" dt="2026-05-20T15:57:10.044" v="1472" actId="313"/>
        <pc:sldMkLst>
          <pc:docMk/>
          <pc:sldMk cId="4222278363" sldId="260"/>
        </pc:sldMkLst>
      </pc:sldChg>
      <pc:sldChg chg="modNotesTx">
        <pc:chgData name="Tucker Beckett" userId="7c934b8f-834c-478f-9e3d-e69b27b31dd9" providerId="ADAL" clId="{912DD1C7-CE42-4082-82EA-6863CBE5EDF2}" dt="2026-05-20T15:58:32.018" v="1651" actId="20577"/>
        <pc:sldMkLst>
          <pc:docMk/>
          <pc:sldMk cId="4133295287" sldId="261"/>
        </pc:sldMkLst>
      </pc:sldChg>
      <pc:sldChg chg="modNotesTx">
        <pc:chgData name="Tucker Beckett" userId="7c934b8f-834c-478f-9e3d-e69b27b31dd9" providerId="ADAL" clId="{912DD1C7-CE42-4082-82EA-6863CBE5EDF2}" dt="2026-05-13T20:00:03.007" v="225" actId="20577"/>
        <pc:sldMkLst>
          <pc:docMk/>
          <pc:sldMk cId="390136205" sldId="267"/>
        </pc:sldMkLst>
      </pc:sldChg>
      <pc:sldChg chg="modNotesTx">
        <pc:chgData name="Tucker Beckett" userId="7c934b8f-834c-478f-9e3d-e69b27b31dd9" providerId="ADAL" clId="{912DD1C7-CE42-4082-82EA-6863CBE5EDF2}" dt="2026-05-13T20:09:48.969" v="264" actId="20577"/>
        <pc:sldMkLst>
          <pc:docMk/>
          <pc:sldMk cId="644521324" sldId="270"/>
        </pc:sldMkLst>
      </pc:sldChg>
      <pc:sldChg chg="modNotesTx">
        <pc:chgData name="Tucker Beckett" userId="7c934b8f-834c-478f-9e3d-e69b27b31dd9" providerId="ADAL" clId="{912DD1C7-CE42-4082-82EA-6863CBE5EDF2}" dt="2026-05-20T15:38:28.488" v="1013" actId="20577"/>
        <pc:sldMkLst>
          <pc:docMk/>
          <pc:sldMk cId="936211751" sldId="273"/>
        </pc:sldMkLst>
      </pc:sldChg>
      <pc:sldChg chg="modNotesTx">
        <pc:chgData name="Tucker Beckett" userId="7c934b8f-834c-478f-9e3d-e69b27b31dd9" providerId="ADAL" clId="{912DD1C7-CE42-4082-82EA-6863CBE5EDF2}" dt="2026-05-20T15:55:40.828" v="1352" actId="20577"/>
        <pc:sldMkLst>
          <pc:docMk/>
          <pc:sldMk cId="2623679063" sldId="274"/>
        </pc:sldMkLst>
      </pc:sldChg>
      <pc:sldChg chg="mod modShow modNotesTx">
        <pc:chgData name="Tucker Beckett" userId="7c934b8f-834c-478f-9e3d-e69b27b31dd9" providerId="ADAL" clId="{912DD1C7-CE42-4082-82EA-6863CBE5EDF2}" dt="2026-05-20T15:53:35.550" v="1236" actId="20577"/>
        <pc:sldMkLst>
          <pc:docMk/>
          <pc:sldMk cId="2630352773" sldId="275"/>
        </pc:sldMkLst>
      </pc:sldChg>
      <pc:sldChg chg="modSp mod">
        <pc:chgData name="Tucker Beckett" userId="7c934b8f-834c-478f-9e3d-e69b27b31dd9" providerId="ADAL" clId="{912DD1C7-CE42-4082-82EA-6863CBE5EDF2}" dt="2026-05-20T15:33:47.439" v="364" actId="20577"/>
        <pc:sldMkLst>
          <pc:docMk/>
          <pc:sldMk cId="2456132084" sldId="276"/>
        </pc:sldMkLst>
        <pc:spChg chg="mod">
          <ac:chgData name="Tucker Beckett" userId="7c934b8f-834c-478f-9e3d-e69b27b31dd9" providerId="ADAL" clId="{912DD1C7-CE42-4082-82EA-6863CBE5EDF2}" dt="2026-05-20T15:33:47.439" v="364" actId="20577"/>
          <ac:spMkLst>
            <pc:docMk/>
            <pc:sldMk cId="2456132084" sldId="276"/>
            <ac:spMk id="3" creationId="{00000000-0000-0000-0000-000000000000}"/>
          </ac:spMkLst>
        </pc:spChg>
      </pc:sldChg>
      <pc:sldChg chg="modNotesTx">
        <pc:chgData name="Tucker Beckett" userId="7c934b8f-834c-478f-9e3d-e69b27b31dd9" providerId="ADAL" clId="{912DD1C7-CE42-4082-82EA-6863CBE5EDF2}" dt="2026-05-20T16:04:58.108" v="2061" actId="20577"/>
        <pc:sldMkLst>
          <pc:docMk/>
          <pc:sldMk cId="1369273277" sldId="282"/>
        </pc:sldMkLst>
      </pc:sldChg>
      <pc:sldChg chg="modNotesTx">
        <pc:chgData name="Tucker Beckett" userId="7c934b8f-834c-478f-9e3d-e69b27b31dd9" providerId="ADAL" clId="{912DD1C7-CE42-4082-82EA-6863CBE5EDF2}" dt="2026-05-20T15:34:36.994" v="571" actId="20577"/>
        <pc:sldMkLst>
          <pc:docMk/>
          <pc:sldMk cId="2817206769" sldId="295"/>
        </pc:sldMkLst>
      </pc:sldChg>
      <pc:sldChg chg="modNotesTx">
        <pc:chgData name="Tucker Beckett" userId="7c934b8f-834c-478f-9e3d-e69b27b31dd9" providerId="ADAL" clId="{912DD1C7-CE42-4082-82EA-6863CBE5EDF2}" dt="2026-05-20T15:56:20.323" v="1445" actId="20577"/>
        <pc:sldMkLst>
          <pc:docMk/>
          <pc:sldMk cId="1225882338" sldId="296"/>
        </pc:sldMkLst>
      </pc:sldChg>
      <pc:sldChg chg="modNotesTx">
        <pc:chgData name="Tucker Beckett" userId="7c934b8f-834c-478f-9e3d-e69b27b31dd9" providerId="ADAL" clId="{912DD1C7-CE42-4082-82EA-6863CBE5EDF2}" dt="2026-05-20T15:59:50.552" v="1863" actId="20577"/>
        <pc:sldMkLst>
          <pc:docMk/>
          <pc:sldMk cId="3182599172" sldId="300"/>
        </pc:sldMkLst>
      </pc:sldChg>
      <pc:sldChg chg="addSp delSp modSp new del mod">
        <pc:chgData name="Tucker Beckett" userId="7c934b8f-834c-478f-9e3d-e69b27b31dd9" providerId="ADAL" clId="{912DD1C7-CE42-4082-82EA-6863CBE5EDF2}" dt="2026-05-20T15:33:28.335" v="308" actId="2696"/>
        <pc:sldMkLst>
          <pc:docMk/>
          <pc:sldMk cId="2586298357" sldId="303"/>
        </pc:sldMkLst>
        <pc:spChg chg="del">
          <ac:chgData name="Tucker Beckett" userId="7c934b8f-834c-478f-9e3d-e69b27b31dd9" providerId="ADAL" clId="{912DD1C7-CE42-4082-82EA-6863CBE5EDF2}" dt="2026-05-20T15:07:50.439" v="268" actId="478"/>
          <ac:spMkLst>
            <pc:docMk/>
            <pc:sldMk cId="2586298357" sldId="303"/>
            <ac:spMk id="2" creationId="{077CA54F-CA4F-FF13-02AF-287B7B250606}"/>
          </ac:spMkLst>
        </pc:spChg>
        <pc:spChg chg="del">
          <ac:chgData name="Tucker Beckett" userId="7c934b8f-834c-478f-9e3d-e69b27b31dd9" providerId="ADAL" clId="{912DD1C7-CE42-4082-82EA-6863CBE5EDF2}" dt="2026-05-20T15:08:02.697" v="270" actId="478"/>
          <ac:spMkLst>
            <pc:docMk/>
            <pc:sldMk cId="2586298357" sldId="303"/>
            <ac:spMk id="3" creationId="{750E4D99-F4E2-1BED-F69D-6AF27BFE2E44}"/>
          </ac:spMkLst>
        </pc:spChg>
        <pc:spChg chg="add mod">
          <ac:chgData name="Tucker Beckett" userId="7c934b8f-834c-478f-9e3d-e69b27b31dd9" providerId="ADAL" clId="{912DD1C7-CE42-4082-82EA-6863CBE5EDF2}" dt="2026-05-20T15:07:42.966" v="267"/>
          <ac:spMkLst>
            <pc:docMk/>
            <pc:sldMk cId="2586298357" sldId="303"/>
            <ac:spMk id="5" creationId="{95BC7FD1-FA9A-9E3D-D8EA-DFC0321691E6}"/>
          </ac:spMkLst>
        </pc:spChg>
        <pc:graphicFrameChg chg="add mod ord">
          <ac:chgData name="Tucker Beckett" userId="7c934b8f-834c-478f-9e3d-e69b27b31dd9" providerId="ADAL" clId="{912DD1C7-CE42-4082-82EA-6863CBE5EDF2}" dt="2026-05-20T15:07:59.696" v="269" actId="167"/>
          <ac:graphicFrameMkLst>
            <pc:docMk/>
            <pc:sldMk cId="2586298357" sldId="303"/>
            <ac:graphicFrameMk id="6" creationId="{90F9589E-FE7B-2F05-547A-7FC7031B6AD4}"/>
          </ac:graphicFrameMkLst>
        </pc:graphicFrameChg>
      </pc:sldChg>
      <pc:sldChg chg="add">
        <pc:chgData name="Tucker Beckett" userId="7c934b8f-834c-478f-9e3d-e69b27b31dd9" providerId="ADAL" clId="{912DD1C7-CE42-4082-82EA-6863CBE5EDF2}" dt="2026-05-20T15:33:30.929" v="309"/>
        <pc:sldMkLst>
          <pc:docMk/>
          <pc:sldMk cId="3510330324" sldId="3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Types of Zoning</a:t>
            </a:r>
            <a:r>
              <a:rPr lang="en-US" b="1" baseline="0"/>
              <a:t>  Applied By 129 Municipalities with Public Water Supply Watershed Lands Classified as GAA in Connecticut: March 2024</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778191647209999"/>
          <c:y val="0.11982308799836169"/>
          <c:w val="0.72070709408442923"/>
          <c:h val="0.75885709330196027"/>
        </c:manualLayout>
      </c:layout>
      <c:barChart>
        <c:barDir val="bar"/>
        <c:grouping val="clustered"/>
        <c:varyColors val="0"/>
        <c:ser>
          <c:idx val="8"/>
          <c:order val="8"/>
          <c:tx>
            <c:strRef>
              <c:f>'ZONES REV'!$J$1</c:f>
              <c:strCache>
                <c:ptCount val="1"/>
                <c:pt idx="0">
                  <c:v>Total</c:v>
                </c:pt>
              </c:strCache>
            </c:strRef>
          </c:tx>
          <c:spPr>
            <a:solidFill>
              <a:srgbClr val="0070C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'ZONES REV'!$A$2:$A$8</c:f>
              <c:strCache>
                <c:ptCount val="6"/>
                <c:pt idx="0">
                  <c:v>Residential Single Family</c:v>
                </c:pt>
                <c:pt idx="1">
                  <c:v>Commercial Zones</c:v>
                </c:pt>
                <c:pt idx="2">
                  <c:v>Industrial Zones</c:v>
                </c:pt>
                <c:pt idx="3">
                  <c:v>Multi Family Zones</c:v>
                </c:pt>
                <c:pt idx="4">
                  <c:v>Overlay Zones</c:v>
                </c:pt>
                <c:pt idx="5">
                  <c:v>Govt &amp; Park Zones</c:v>
                </c:pt>
              </c:strCache>
            </c:strRef>
          </c:cat>
          <c:val>
            <c:numRef>
              <c:f>'ZONES REV'!$J$2:$J$8</c:f>
              <c:numCache>
                <c:formatCode>General</c:formatCode>
                <c:ptCount val="6"/>
                <c:pt idx="0">
                  <c:v>274</c:v>
                </c:pt>
                <c:pt idx="1">
                  <c:v>71</c:v>
                </c:pt>
                <c:pt idx="2">
                  <c:v>40</c:v>
                </c:pt>
                <c:pt idx="3">
                  <c:v>16</c:v>
                </c:pt>
                <c:pt idx="4">
                  <c:v>10</c:v>
                </c:pt>
                <c:pt idx="5">
                  <c:v>8</c:v>
                </c:pt>
              </c:numCache>
            </c:numRef>
          </c:val>
          <c:extLst>
            <c:ext xmlns:c16="http://schemas.microsoft.com/office/drawing/2014/chart" uri="{C3380CC4-5D6E-409C-BE32-E72D297353CC}">
              <c16:uniqueId val="{00000000-BC5E-4DF2-9462-9432A81A0EC7}"/>
            </c:ext>
          </c:extLst>
        </c:ser>
        <c:dLbls>
          <c:showLegendKey val="0"/>
          <c:showVal val="0"/>
          <c:showCatName val="0"/>
          <c:showSerName val="0"/>
          <c:showPercent val="0"/>
          <c:showBubbleSize val="0"/>
        </c:dLbls>
        <c:gapWidth val="50"/>
        <c:axId val="369194384"/>
        <c:axId val="369195168"/>
        <c:extLst>
          <c:ext xmlns:c15="http://schemas.microsoft.com/office/drawing/2012/chart" uri="{02D57815-91ED-43cb-92C2-25804820EDAC}">
            <c15:filteredBarSeries>
              <c15:ser>
                <c:idx val="0"/>
                <c:order val="0"/>
                <c:tx>
                  <c:strRef>
                    <c:extLst>
                      <c:ext uri="{02D57815-91ED-43cb-92C2-25804820EDAC}">
                        <c15:formulaRef>
                          <c15:sqref>'ZONES REV'!$B$1</c15:sqref>
                        </c15:formulaRef>
                      </c:ext>
                    </c:extLst>
                    <c:strCache>
                      <c:ptCount val="1"/>
                      <c:pt idx="0">
                        <c:v>130K and Greater</c:v>
                      </c:pt>
                    </c:strCache>
                  </c:strRef>
                </c:tx>
                <c:spPr>
                  <a:solidFill>
                    <a:schemeClr val="accent1"/>
                  </a:solidFill>
                  <a:ln>
                    <a:noFill/>
                  </a:ln>
                  <a:effectLst/>
                </c:spPr>
                <c:invertIfNegative val="0"/>
                <c:cat>
                  <c:strRef>
                    <c:extLst>
                      <c:ext uri="{02D57815-91ED-43cb-92C2-25804820EDAC}">
                        <c15:formulaRef>
                          <c15:sqref>'ZONES REV'!$A$2:$A$8</c15:sqref>
                        </c15:formulaRef>
                      </c:ext>
                    </c:extLst>
                    <c:strCache>
                      <c:ptCount val="6"/>
                      <c:pt idx="0">
                        <c:v>Residential Single Family</c:v>
                      </c:pt>
                      <c:pt idx="1">
                        <c:v>Commercial Zones</c:v>
                      </c:pt>
                      <c:pt idx="2">
                        <c:v>Industrial Zones</c:v>
                      </c:pt>
                      <c:pt idx="3">
                        <c:v>Multi Family Zones</c:v>
                      </c:pt>
                      <c:pt idx="4">
                        <c:v>Overlay Zones</c:v>
                      </c:pt>
                      <c:pt idx="5">
                        <c:v>Govt &amp; Park Zones</c:v>
                      </c:pt>
                    </c:strCache>
                  </c:strRef>
                </c:cat>
                <c:val>
                  <c:numRef>
                    <c:extLst>
                      <c:ext uri="{02D57815-91ED-43cb-92C2-25804820EDAC}">
                        <c15:formulaRef>
                          <c15:sqref>'ZONES REV'!$B$2:$B$8</c15:sqref>
                        </c15:formulaRef>
                      </c:ext>
                    </c:extLst>
                    <c:numCache>
                      <c:formatCode>General</c:formatCode>
                      <c:ptCount val="6"/>
                      <c:pt idx="0">
                        <c:v>35</c:v>
                      </c:pt>
                      <c:pt idx="1">
                        <c:v>3</c:v>
                      </c:pt>
                      <c:pt idx="2">
                        <c:v>6</c:v>
                      </c:pt>
                      <c:pt idx="3">
                        <c:v>0</c:v>
                      </c:pt>
                      <c:pt idx="4">
                        <c:v>0</c:v>
                      </c:pt>
                      <c:pt idx="5">
                        <c:v>0</c:v>
                      </c:pt>
                    </c:numCache>
                  </c:numRef>
                </c:val>
                <c:extLst>
                  <c:ext xmlns:c16="http://schemas.microsoft.com/office/drawing/2014/chart" uri="{C3380CC4-5D6E-409C-BE32-E72D297353CC}">
                    <c16:uniqueId val="{00000001-BC5E-4DF2-9462-9432A81A0EC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'ZONES REV'!$C$1</c15:sqref>
                        </c15:formulaRef>
                      </c:ext>
                    </c:extLst>
                    <c:strCache>
                      <c:ptCount val="1"/>
                      <c:pt idx="0">
                        <c:v>80K to Less than 130k</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'ZONES REV'!$A$2:$A$8</c15:sqref>
                        </c15:formulaRef>
                      </c:ext>
                    </c:extLst>
                    <c:strCache>
                      <c:ptCount val="6"/>
                      <c:pt idx="0">
                        <c:v>Residential Single Family</c:v>
                      </c:pt>
                      <c:pt idx="1">
                        <c:v>Commercial Zones</c:v>
                      </c:pt>
                      <c:pt idx="2">
                        <c:v>Industrial Zones</c:v>
                      </c:pt>
                      <c:pt idx="3">
                        <c:v>Multi Family Zones</c:v>
                      </c:pt>
                      <c:pt idx="4">
                        <c:v>Overlay Zones</c:v>
                      </c:pt>
                      <c:pt idx="5">
                        <c:v>Govt &amp; Park Zones</c:v>
                      </c:pt>
                    </c:strCache>
                  </c:strRef>
                </c:cat>
                <c:val>
                  <c:numRef>
                    <c:extLst xmlns:c15="http://schemas.microsoft.com/office/drawing/2012/chart">
                      <c:ext xmlns:c15="http://schemas.microsoft.com/office/drawing/2012/chart" uri="{02D57815-91ED-43cb-92C2-25804820EDAC}">
                        <c15:formulaRef>
                          <c15:sqref>'ZONES REV'!$C$2:$C$8</c15:sqref>
                        </c15:formulaRef>
                      </c:ext>
                    </c:extLst>
                    <c:numCache>
                      <c:formatCode>General</c:formatCode>
                      <c:ptCount val="6"/>
                      <c:pt idx="0">
                        <c:v>90</c:v>
                      </c:pt>
                      <c:pt idx="1">
                        <c:v>10</c:v>
                      </c:pt>
                      <c:pt idx="2">
                        <c:v>11</c:v>
                      </c:pt>
                      <c:pt idx="3">
                        <c:v>2</c:v>
                      </c:pt>
                      <c:pt idx="4">
                        <c:v>0</c:v>
                      </c:pt>
                      <c:pt idx="5">
                        <c:v>0</c:v>
                      </c:pt>
                    </c:numCache>
                  </c:numRef>
                </c:val>
                <c:extLst xmlns:c15="http://schemas.microsoft.com/office/drawing/2012/chart">
                  <c:ext xmlns:c16="http://schemas.microsoft.com/office/drawing/2014/chart" uri="{C3380CC4-5D6E-409C-BE32-E72D297353CC}">
                    <c16:uniqueId val="{00000002-BC5E-4DF2-9462-9432A81A0EC7}"/>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'ZONES REV'!$D$1</c15:sqref>
                        </c15:formulaRef>
                      </c:ext>
                    </c:extLst>
                    <c:strCache>
                      <c:ptCount val="1"/>
                      <c:pt idx="0">
                        <c:v>60K to  less than 80K</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'ZONES REV'!$A$2:$A$8</c15:sqref>
                        </c15:formulaRef>
                      </c:ext>
                    </c:extLst>
                    <c:strCache>
                      <c:ptCount val="6"/>
                      <c:pt idx="0">
                        <c:v>Residential Single Family</c:v>
                      </c:pt>
                      <c:pt idx="1">
                        <c:v>Commercial Zones</c:v>
                      </c:pt>
                      <c:pt idx="2">
                        <c:v>Industrial Zones</c:v>
                      </c:pt>
                      <c:pt idx="3">
                        <c:v>Multi Family Zones</c:v>
                      </c:pt>
                      <c:pt idx="4">
                        <c:v>Overlay Zones</c:v>
                      </c:pt>
                      <c:pt idx="5">
                        <c:v>Govt &amp; Park Zones</c:v>
                      </c:pt>
                    </c:strCache>
                  </c:strRef>
                </c:cat>
                <c:val>
                  <c:numRef>
                    <c:extLst xmlns:c15="http://schemas.microsoft.com/office/drawing/2012/chart">
                      <c:ext xmlns:c15="http://schemas.microsoft.com/office/drawing/2012/chart" uri="{02D57815-91ED-43cb-92C2-25804820EDAC}">
                        <c15:formulaRef>
                          <c15:sqref>'ZONES REV'!$D$2:$D$8</c15:sqref>
                        </c15:formulaRef>
                      </c:ext>
                    </c:extLst>
                    <c:numCache>
                      <c:formatCode>General</c:formatCode>
                      <c:ptCount val="6"/>
                      <c:pt idx="0">
                        <c:v>23</c:v>
                      </c:pt>
                      <c:pt idx="1">
                        <c:v>5</c:v>
                      </c:pt>
                      <c:pt idx="2">
                        <c:v>1</c:v>
                      </c:pt>
                      <c:pt idx="3">
                        <c:v>0</c:v>
                      </c:pt>
                      <c:pt idx="4">
                        <c:v>0</c:v>
                      </c:pt>
                      <c:pt idx="5">
                        <c:v>0</c:v>
                      </c:pt>
                    </c:numCache>
                  </c:numRef>
                </c:val>
                <c:extLst xmlns:c15="http://schemas.microsoft.com/office/drawing/2012/chart">
                  <c:ext xmlns:c16="http://schemas.microsoft.com/office/drawing/2014/chart" uri="{C3380CC4-5D6E-409C-BE32-E72D297353CC}">
                    <c16:uniqueId val="{00000003-BC5E-4DF2-9462-9432A81A0EC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'ZONES REV'!$E$1</c15:sqref>
                        </c15:formulaRef>
                      </c:ext>
                    </c:extLst>
                    <c:strCache>
                      <c:ptCount val="1"/>
                      <c:pt idx="0">
                        <c:v>40K to less than 60K</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'ZONES REV'!$A$2:$A$8</c15:sqref>
                        </c15:formulaRef>
                      </c:ext>
                    </c:extLst>
                    <c:strCache>
                      <c:ptCount val="6"/>
                      <c:pt idx="0">
                        <c:v>Residential Single Family</c:v>
                      </c:pt>
                      <c:pt idx="1">
                        <c:v>Commercial Zones</c:v>
                      </c:pt>
                      <c:pt idx="2">
                        <c:v>Industrial Zones</c:v>
                      </c:pt>
                      <c:pt idx="3">
                        <c:v>Multi Family Zones</c:v>
                      </c:pt>
                      <c:pt idx="4">
                        <c:v>Overlay Zones</c:v>
                      </c:pt>
                      <c:pt idx="5">
                        <c:v>Govt &amp; Park Zones</c:v>
                      </c:pt>
                    </c:strCache>
                  </c:strRef>
                </c:cat>
                <c:val>
                  <c:numRef>
                    <c:extLst xmlns:c15="http://schemas.microsoft.com/office/drawing/2012/chart">
                      <c:ext xmlns:c15="http://schemas.microsoft.com/office/drawing/2012/chart" uri="{02D57815-91ED-43cb-92C2-25804820EDAC}">
                        <c15:formulaRef>
                          <c15:sqref>'ZONES REV'!$E$2:$E$8</c15:sqref>
                        </c15:formulaRef>
                      </c:ext>
                    </c:extLst>
                    <c:numCache>
                      <c:formatCode>General</c:formatCode>
                      <c:ptCount val="6"/>
                      <c:pt idx="0">
                        <c:v>60</c:v>
                      </c:pt>
                      <c:pt idx="1">
                        <c:v>22</c:v>
                      </c:pt>
                      <c:pt idx="2">
                        <c:v>14</c:v>
                      </c:pt>
                      <c:pt idx="3">
                        <c:v>3</c:v>
                      </c:pt>
                      <c:pt idx="4">
                        <c:v>0</c:v>
                      </c:pt>
                      <c:pt idx="5">
                        <c:v>0</c:v>
                      </c:pt>
                    </c:numCache>
                  </c:numRef>
                </c:val>
                <c:extLst xmlns:c15="http://schemas.microsoft.com/office/drawing/2012/chart">
                  <c:ext xmlns:c16="http://schemas.microsoft.com/office/drawing/2014/chart" uri="{C3380CC4-5D6E-409C-BE32-E72D297353CC}">
                    <c16:uniqueId val="{00000004-BC5E-4DF2-9462-9432A81A0EC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'ZONES REV'!$F$1</c15:sqref>
                        </c15:formulaRef>
                      </c:ext>
                    </c:extLst>
                    <c:strCache>
                      <c:ptCount val="1"/>
                      <c:pt idx="0">
                        <c:v>20K to less than 40K</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'ZONES REV'!$A$2:$A$8</c15:sqref>
                        </c15:formulaRef>
                      </c:ext>
                    </c:extLst>
                    <c:strCache>
                      <c:ptCount val="6"/>
                      <c:pt idx="0">
                        <c:v>Residential Single Family</c:v>
                      </c:pt>
                      <c:pt idx="1">
                        <c:v>Commercial Zones</c:v>
                      </c:pt>
                      <c:pt idx="2">
                        <c:v>Industrial Zones</c:v>
                      </c:pt>
                      <c:pt idx="3">
                        <c:v>Multi Family Zones</c:v>
                      </c:pt>
                      <c:pt idx="4">
                        <c:v>Overlay Zones</c:v>
                      </c:pt>
                      <c:pt idx="5">
                        <c:v>Govt &amp; Park Zones</c:v>
                      </c:pt>
                    </c:strCache>
                  </c:strRef>
                </c:cat>
                <c:val>
                  <c:numRef>
                    <c:extLst xmlns:c15="http://schemas.microsoft.com/office/drawing/2012/chart">
                      <c:ext xmlns:c15="http://schemas.microsoft.com/office/drawing/2012/chart" uri="{02D57815-91ED-43cb-92C2-25804820EDAC}">
                        <c15:formulaRef>
                          <c15:sqref>'ZONES REV'!$F$2:$F$8</c15:sqref>
                        </c15:formulaRef>
                      </c:ext>
                    </c:extLst>
                    <c:numCache>
                      <c:formatCode>General</c:formatCode>
                      <c:ptCount val="6"/>
                      <c:pt idx="0">
                        <c:v>28</c:v>
                      </c:pt>
                      <c:pt idx="1">
                        <c:v>13</c:v>
                      </c:pt>
                      <c:pt idx="2">
                        <c:v>1</c:v>
                      </c:pt>
                      <c:pt idx="3">
                        <c:v>1</c:v>
                      </c:pt>
                      <c:pt idx="4">
                        <c:v>0</c:v>
                      </c:pt>
                      <c:pt idx="5">
                        <c:v>0</c:v>
                      </c:pt>
                    </c:numCache>
                  </c:numRef>
                </c:val>
                <c:extLst xmlns:c15="http://schemas.microsoft.com/office/drawing/2012/chart">
                  <c:ext xmlns:c16="http://schemas.microsoft.com/office/drawing/2014/chart" uri="{C3380CC4-5D6E-409C-BE32-E72D297353CC}">
                    <c16:uniqueId val="{00000005-BC5E-4DF2-9462-9432A81A0EC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'ZONES REV'!$G$1</c15:sqref>
                        </c15:formulaRef>
                      </c:ext>
                    </c:extLst>
                    <c:strCache>
                      <c:ptCount val="1"/>
                      <c:pt idx="0">
                        <c:v>5K to less than 20K</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'ZONES REV'!$A$2:$A$8</c15:sqref>
                        </c15:formulaRef>
                      </c:ext>
                    </c:extLst>
                    <c:strCache>
                      <c:ptCount val="6"/>
                      <c:pt idx="0">
                        <c:v>Residential Single Family</c:v>
                      </c:pt>
                      <c:pt idx="1">
                        <c:v>Commercial Zones</c:v>
                      </c:pt>
                      <c:pt idx="2">
                        <c:v>Industrial Zones</c:v>
                      </c:pt>
                      <c:pt idx="3">
                        <c:v>Multi Family Zones</c:v>
                      </c:pt>
                      <c:pt idx="4">
                        <c:v>Overlay Zones</c:v>
                      </c:pt>
                      <c:pt idx="5">
                        <c:v>Govt &amp; Park Zones</c:v>
                      </c:pt>
                    </c:strCache>
                  </c:strRef>
                </c:cat>
                <c:val>
                  <c:numRef>
                    <c:extLst xmlns:c15="http://schemas.microsoft.com/office/drawing/2012/chart">
                      <c:ext xmlns:c15="http://schemas.microsoft.com/office/drawing/2012/chart" uri="{02D57815-91ED-43cb-92C2-25804820EDAC}">
                        <c15:formulaRef>
                          <c15:sqref>'ZONES REV'!$G$2:$G$8</c15:sqref>
                        </c15:formulaRef>
                      </c:ext>
                    </c:extLst>
                    <c:numCache>
                      <c:formatCode>General</c:formatCode>
                      <c:ptCount val="6"/>
                      <c:pt idx="0">
                        <c:v>31</c:v>
                      </c:pt>
                      <c:pt idx="1">
                        <c:v>8</c:v>
                      </c:pt>
                      <c:pt idx="2">
                        <c:v>0</c:v>
                      </c:pt>
                      <c:pt idx="3">
                        <c:v>6</c:v>
                      </c:pt>
                      <c:pt idx="4">
                        <c:v>0</c:v>
                      </c:pt>
                      <c:pt idx="5">
                        <c:v>0</c:v>
                      </c:pt>
                    </c:numCache>
                  </c:numRef>
                </c:val>
                <c:extLst xmlns:c15="http://schemas.microsoft.com/office/drawing/2012/chart">
                  <c:ext xmlns:c16="http://schemas.microsoft.com/office/drawing/2014/chart" uri="{C3380CC4-5D6E-409C-BE32-E72D297353CC}">
                    <c16:uniqueId val="{00000006-BC5E-4DF2-9462-9432A81A0EC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'ZONES REV'!$H$1</c15:sqref>
                        </c15:formulaRef>
                      </c:ext>
                    </c:extLst>
                    <c:strCache>
                      <c:ptCount val="1"/>
                      <c:pt idx="0">
                        <c:v>1k to less than 5K</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'ZONES REV'!$A$2:$A$8</c15:sqref>
                        </c15:formulaRef>
                      </c:ext>
                    </c:extLst>
                    <c:strCache>
                      <c:ptCount val="6"/>
                      <c:pt idx="0">
                        <c:v>Residential Single Family</c:v>
                      </c:pt>
                      <c:pt idx="1">
                        <c:v>Commercial Zones</c:v>
                      </c:pt>
                      <c:pt idx="2">
                        <c:v>Industrial Zones</c:v>
                      </c:pt>
                      <c:pt idx="3">
                        <c:v>Multi Family Zones</c:v>
                      </c:pt>
                      <c:pt idx="4">
                        <c:v>Overlay Zones</c:v>
                      </c:pt>
                      <c:pt idx="5">
                        <c:v>Govt &amp; Park Zones</c:v>
                      </c:pt>
                    </c:strCache>
                  </c:strRef>
                </c:cat>
                <c:val>
                  <c:numRef>
                    <c:extLst xmlns:c15="http://schemas.microsoft.com/office/drawing/2012/chart">
                      <c:ext xmlns:c15="http://schemas.microsoft.com/office/drawing/2012/chart" uri="{02D57815-91ED-43cb-92C2-25804820EDAC}">
                        <c15:formulaRef>
                          <c15:sqref>'ZONES REV'!$H$2:$H$8</c15:sqref>
                        </c15:formulaRef>
                      </c:ext>
                    </c:extLst>
                    <c:numCache>
                      <c:formatCode>General</c:formatCode>
                      <c:ptCount val="6"/>
                      <c:pt idx="0">
                        <c:v>0</c:v>
                      </c:pt>
                      <c:pt idx="1">
                        <c:v>0</c:v>
                      </c:pt>
                      <c:pt idx="2">
                        <c:v>0</c:v>
                      </c:pt>
                      <c:pt idx="3">
                        <c:v>3</c:v>
                      </c:pt>
                      <c:pt idx="4">
                        <c:v>0</c:v>
                      </c:pt>
                      <c:pt idx="5">
                        <c:v>0</c:v>
                      </c:pt>
                    </c:numCache>
                  </c:numRef>
                </c:val>
                <c:extLst xmlns:c15="http://schemas.microsoft.com/office/drawing/2012/chart">
                  <c:ext xmlns:c16="http://schemas.microsoft.com/office/drawing/2014/chart" uri="{C3380CC4-5D6E-409C-BE32-E72D297353CC}">
                    <c16:uniqueId val="{00000007-BC5E-4DF2-9462-9432A81A0EC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'ZONES REV'!$I$1</c15:sqref>
                        </c15:formulaRef>
                      </c:ext>
                    </c:extLst>
                    <c:strCache>
                      <c:ptCount val="1"/>
                      <c:pt idx="0">
                        <c:v>Lot Size Not Specified</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'ZONES REV'!$A$2:$A$8</c15:sqref>
                        </c15:formulaRef>
                      </c:ext>
                    </c:extLst>
                    <c:strCache>
                      <c:ptCount val="6"/>
                      <c:pt idx="0">
                        <c:v>Residential Single Family</c:v>
                      </c:pt>
                      <c:pt idx="1">
                        <c:v>Commercial Zones</c:v>
                      </c:pt>
                      <c:pt idx="2">
                        <c:v>Industrial Zones</c:v>
                      </c:pt>
                      <c:pt idx="3">
                        <c:v>Multi Family Zones</c:v>
                      </c:pt>
                      <c:pt idx="4">
                        <c:v>Overlay Zones</c:v>
                      </c:pt>
                      <c:pt idx="5">
                        <c:v>Govt &amp; Park Zones</c:v>
                      </c:pt>
                    </c:strCache>
                  </c:strRef>
                </c:cat>
                <c:val>
                  <c:numRef>
                    <c:extLst xmlns:c15="http://schemas.microsoft.com/office/drawing/2012/chart">
                      <c:ext xmlns:c15="http://schemas.microsoft.com/office/drawing/2012/chart" uri="{02D57815-91ED-43cb-92C2-25804820EDAC}">
                        <c15:formulaRef>
                          <c15:sqref>'ZONES REV'!$I$2:$I$8</c15:sqref>
                        </c15:formulaRef>
                      </c:ext>
                    </c:extLst>
                    <c:numCache>
                      <c:formatCode>General</c:formatCode>
                      <c:ptCount val="6"/>
                      <c:pt idx="0">
                        <c:v>7</c:v>
                      </c:pt>
                      <c:pt idx="1">
                        <c:v>10</c:v>
                      </c:pt>
                      <c:pt idx="2">
                        <c:v>7</c:v>
                      </c:pt>
                      <c:pt idx="3">
                        <c:v>1</c:v>
                      </c:pt>
                      <c:pt idx="4">
                        <c:v>10</c:v>
                      </c:pt>
                      <c:pt idx="5">
                        <c:v>8</c:v>
                      </c:pt>
                    </c:numCache>
                  </c:numRef>
                </c:val>
                <c:extLst xmlns:c15="http://schemas.microsoft.com/office/drawing/2012/chart">
                  <c:ext xmlns:c16="http://schemas.microsoft.com/office/drawing/2014/chart" uri="{C3380CC4-5D6E-409C-BE32-E72D297353CC}">
                    <c16:uniqueId val="{00000008-BC5E-4DF2-9462-9432A81A0EC7}"/>
                  </c:ext>
                </c:extLst>
              </c15:ser>
            </c15:filteredBarSeries>
          </c:ext>
        </c:extLst>
      </c:barChart>
      <c:catAx>
        <c:axId val="369194384"/>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Types of Zones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69195168"/>
        <c:crosses val="autoZero"/>
        <c:auto val="1"/>
        <c:lblAlgn val="ctr"/>
        <c:lblOffset val="100"/>
        <c:noMultiLvlLbl val="0"/>
      </c:catAx>
      <c:valAx>
        <c:axId val="369195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Number of Zones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69194384"/>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C00000"/>
      </a:solid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Types of Zoning Applied</a:t>
            </a:r>
            <a:r>
              <a:rPr lang="en-US" b="1" baseline="0"/>
              <a:t> to 129 Municipalities with Public Water Supply  Lands: Breakout by Watershed Protection Regulations</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Sheet9!$B$10</c:f>
              <c:strCache>
                <c:ptCount val="1"/>
                <c:pt idx="0">
                  <c:v># of Zones for 63 Muncipalites with Regs.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Sheet9!$A$11:$A$16</c:f>
              <c:strCache>
                <c:ptCount val="6"/>
                <c:pt idx="0">
                  <c:v>Residential Single Family</c:v>
                </c:pt>
                <c:pt idx="1">
                  <c:v>Commercial Zones</c:v>
                </c:pt>
                <c:pt idx="2">
                  <c:v>Industrial Zones</c:v>
                </c:pt>
                <c:pt idx="3">
                  <c:v>Multi-Family Zones</c:v>
                </c:pt>
                <c:pt idx="4">
                  <c:v>Overlay Zones</c:v>
                </c:pt>
                <c:pt idx="5">
                  <c:v>Govt &amp; Park Zones</c:v>
                </c:pt>
              </c:strCache>
            </c:strRef>
          </c:cat>
          <c:val>
            <c:numRef>
              <c:f>Sheet9!$B$11:$B$16</c:f>
              <c:numCache>
                <c:formatCode>General</c:formatCode>
                <c:ptCount val="6"/>
                <c:pt idx="0">
                  <c:v>156</c:v>
                </c:pt>
                <c:pt idx="1">
                  <c:v>44</c:v>
                </c:pt>
                <c:pt idx="2">
                  <c:v>29</c:v>
                </c:pt>
                <c:pt idx="3">
                  <c:v>9</c:v>
                </c:pt>
                <c:pt idx="4">
                  <c:v>10</c:v>
                </c:pt>
                <c:pt idx="5">
                  <c:v>3</c:v>
                </c:pt>
              </c:numCache>
            </c:numRef>
          </c:val>
          <c:extLst>
            <c:ext xmlns:c16="http://schemas.microsoft.com/office/drawing/2014/chart" uri="{C3380CC4-5D6E-409C-BE32-E72D297353CC}">
              <c16:uniqueId val="{00000000-9A3F-4400-B0DC-67E4A177309E}"/>
            </c:ext>
          </c:extLst>
        </c:ser>
        <c:ser>
          <c:idx val="1"/>
          <c:order val="1"/>
          <c:tx>
            <c:strRef>
              <c:f>Sheet9!$C$10</c:f>
              <c:strCache>
                <c:ptCount val="1"/>
                <c:pt idx="0">
                  <c:v># of Zones for 66 Municipalities without Regs.</c:v>
                </c:pt>
              </c:strCache>
            </c:strRef>
          </c:tx>
          <c:spPr>
            <a:solidFill>
              <a:schemeClr val="accent2"/>
            </a:solidFill>
            <a:ln>
              <a:noFill/>
            </a:ln>
            <a:effectLst/>
          </c:spPr>
          <c:invertIfNegative val="0"/>
          <c:dLbls>
            <c:dLbl>
              <c:idx val="4"/>
              <c:layout>
                <c:manualLayout>
                  <c:x val="1.173333321014873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3F-4400-B0DC-67E4A17730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Sheet9!$A$11:$A$16</c:f>
              <c:strCache>
                <c:ptCount val="6"/>
                <c:pt idx="0">
                  <c:v>Residential Single Family</c:v>
                </c:pt>
                <c:pt idx="1">
                  <c:v>Commercial Zones</c:v>
                </c:pt>
                <c:pt idx="2">
                  <c:v>Industrial Zones</c:v>
                </c:pt>
                <c:pt idx="3">
                  <c:v>Multi-Family Zones</c:v>
                </c:pt>
                <c:pt idx="4">
                  <c:v>Overlay Zones</c:v>
                </c:pt>
                <c:pt idx="5">
                  <c:v>Govt &amp; Park Zones</c:v>
                </c:pt>
              </c:strCache>
            </c:strRef>
          </c:cat>
          <c:val>
            <c:numRef>
              <c:f>Sheet9!$C$11:$C$16</c:f>
              <c:numCache>
                <c:formatCode>General</c:formatCode>
                <c:ptCount val="6"/>
                <c:pt idx="0">
                  <c:v>118</c:v>
                </c:pt>
                <c:pt idx="1">
                  <c:v>27</c:v>
                </c:pt>
                <c:pt idx="2">
                  <c:v>11</c:v>
                </c:pt>
                <c:pt idx="3">
                  <c:v>7</c:v>
                </c:pt>
                <c:pt idx="4">
                  <c:v>0</c:v>
                </c:pt>
                <c:pt idx="5">
                  <c:v>5</c:v>
                </c:pt>
              </c:numCache>
            </c:numRef>
          </c:val>
          <c:extLst>
            <c:ext xmlns:c16="http://schemas.microsoft.com/office/drawing/2014/chart" uri="{C3380CC4-5D6E-409C-BE32-E72D297353CC}">
              <c16:uniqueId val="{00000002-9A3F-4400-B0DC-67E4A177309E}"/>
            </c:ext>
          </c:extLst>
        </c:ser>
        <c:dLbls>
          <c:showLegendKey val="0"/>
          <c:showVal val="0"/>
          <c:showCatName val="0"/>
          <c:showSerName val="0"/>
          <c:showPercent val="0"/>
          <c:showBubbleSize val="0"/>
        </c:dLbls>
        <c:gapWidth val="50"/>
        <c:overlap val="100"/>
        <c:axId val="309968232"/>
        <c:axId val="309970584"/>
        <c:extLst>
          <c:ext xmlns:c15="http://schemas.microsoft.com/office/drawing/2012/chart" uri="{02D57815-91ED-43cb-92C2-25804820EDAC}">
            <c15:filteredBarSeries>
              <c15:ser>
                <c:idx val="2"/>
                <c:order val="2"/>
                <c:tx>
                  <c:strRef>
                    <c:extLst>
                      <c:ext uri="{02D57815-91ED-43cb-92C2-25804820EDAC}">
                        <c15:formulaRef>
                          <c15:sqref>Sheet9!$D$10</c15:sqref>
                        </c15:formulaRef>
                      </c:ext>
                    </c:extLst>
                    <c:strCache>
                      <c:ptCount val="1"/>
                      <c:pt idx="0">
                        <c:v>Total PWSW Zones 129 Municipalities</c:v>
                      </c:pt>
                    </c:strCache>
                  </c:strRef>
                </c:tx>
                <c:spPr>
                  <a:solidFill>
                    <a:schemeClr val="accent3"/>
                  </a:solidFill>
                  <a:ln>
                    <a:noFill/>
                  </a:ln>
                  <a:effectLst/>
                </c:spPr>
                <c:invertIfNegative val="0"/>
                <c:cat>
                  <c:strRef>
                    <c:extLst>
                      <c:ext uri="{02D57815-91ED-43cb-92C2-25804820EDAC}">
                        <c15:formulaRef>
                          <c15:sqref>Sheet9!$A$11:$A$16</c15:sqref>
                        </c15:formulaRef>
                      </c:ext>
                    </c:extLst>
                    <c:strCache>
                      <c:ptCount val="6"/>
                      <c:pt idx="0">
                        <c:v>Residential Single Family</c:v>
                      </c:pt>
                      <c:pt idx="1">
                        <c:v>Commercial Zones</c:v>
                      </c:pt>
                      <c:pt idx="2">
                        <c:v>Industrial Zones</c:v>
                      </c:pt>
                      <c:pt idx="3">
                        <c:v>Multi-Family Zones</c:v>
                      </c:pt>
                      <c:pt idx="4">
                        <c:v>Overlay Zones</c:v>
                      </c:pt>
                      <c:pt idx="5">
                        <c:v>Govt &amp; Park Zones</c:v>
                      </c:pt>
                    </c:strCache>
                  </c:strRef>
                </c:cat>
                <c:val>
                  <c:numRef>
                    <c:extLst>
                      <c:ext uri="{02D57815-91ED-43cb-92C2-25804820EDAC}">
                        <c15:formulaRef>
                          <c15:sqref>Sheet9!$D$11:$D$16</c15:sqref>
                        </c15:formulaRef>
                      </c:ext>
                    </c:extLst>
                    <c:numCache>
                      <c:formatCode>General</c:formatCode>
                      <c:ptCount val="6"/>
                      <c:pt idx="0">
                        <c:v>274</c:v>
                      </c:pt>
                      <c:pt idx="1">
                        <c:v>71</c:v>
                      </c:pt>
                      <c:pt idx="2">
                        <c:v>40</c:v>
                      </c:pt>
                      <c:pt idx="3">
                        <c:v>16</c:v>
                      </c:pt>
                      <c:pt idx="4">
                        <c:v>10</c:v>
                      </c:pt>
                      <c:pt idx="5">
                        <c:v>8</c:v>
                      </c:pt>
                    </c:numCache>
                  </c:numRef>
                </c:val>
                <c:extLst>
                  <c:ext xmlns:c16="http://schemas.microsoft.com/office/drawing/2014/chart" uri="{C3380CC4-5D6E-409C-BE32-E72D297353CC}">
                    <c16:uniqueId val="{00000003-9A3F-4400-B0DC-67E4A177309E}"/>
                  </c:ext>
                </c:extLst>
              </c15:ser>
            </c15:filteredBarSeries>
          </c:ext>
        </c:extLst>
      </c:barChart>
      <c:catAx>
        <c:axId val="309968232"/>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u="none"/>
                  <a:t>Types of Zones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09970584"/>
        <c:crosses val="autoZero"/>
        <c:auto val="1"/>
        <c:lblAlgn val="ctr"/>
        <c:lblOffset val="100"/>
        <c:noMultiLvlLbl val="0"/>
      </c:catAx>
      <c:valAx>
        <c:axId val="3099705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Number of Zones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099682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rgbClr val="C00000"/>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ata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0C5714-0868-4287-90D8-28FB7BF6BD2C}" type="doc">
      <dgm:prSet loTypeId="urn:microsoft.com/office/officeart/2017/3/layout/DropPinTimeline#2" loCatId="other" qsTypeId="urn:microsoft.com/office/officeart/2005/8/quickstyle/3d4" qsCatId="3D" csTypeId="urn:microsoft.com/office/officeart/2005/8/colors/accent1_2" csCatId="accent1" phldr="1"/>
      <dgm:spPr/>
      <dgm:t>
        <a:bodyPr/>
        <a:lstStyle/>
        <a:p>
          <a:endParaRPr lang="en-US"/>
        </a:p>
      </dgm:t>
    </dgm:pt>
    <dgm:pt modelId="{E40F4386-8831-418F-B705-2EF711FB0638}">
      <dgm:prSet phldrT="[Text]" custT="1"/>
      <dgm:spPr>
        <a:xfrm>
          <a:off x="628146" y="435133"/>
          <a:ext cx="1010573" cy="452539"/>
        </a:xfrm>
      </dgm:spPr>
      <dgm:t>
        <a:bodyPr/>
        <a:lstStyle/>
        <a:p>
          <a:r>
            <a:rPr lang="en-US" sz="1800" dirty="0"/>
            <a:t>1971</a:t>
          </a:r>
        </a:p>
      </dgm:t>
    </dgm:pt>
    <dgm:pt modelId="{BA5DB78F-0BD1-45CF-9B96-46A70AB3D9A2}" type="parTrans" cxnId="{6DB8FFBA-487B-4E87-9D41-FD7AF2F69CF4}">
      <dgm:prSet/>
      <dgm:spPr/>
      <dgm:t>
        <a:bodyPr/>
        <a:lstStyle/>
        <a:p>
          <a:endParaRPr lang="en-US" sz="1600"/>
        </a:p>
      </dgm:t>
    </dgm:pt>
    <dgm:pt modelId="{D0CAE994-5783-41EC-9711-4E1D519F3834}" type="sibTrans" cxnId="{6DB8FFBA-487B-4E87-9D41-FD7AF2F69CF4}">
      <dgm:prSet/>
      <dgm:spPr/>
      <dgm:t>
        <a:bodyPr/>
        <a:lstStyle/>
        <a:p>
          <a:endParaRPr lang="en-US" sz="1600"/>
        </a:p>
      </dgm:t>
    </dgm:pt>
    <dgm:pt modelId="{9D775CEA-FB87-47C4-9A33-B679A4F91D5A}">
      <dgm:prSet phldrT="[Text]" custT="1"/>
      <dgm:spPr>
        <a:xfrm>
          <a:off x="628146" y="887672"/>
          <a:ext cx="1010573" cy="1287996"/>
        </a:xfrm>
      </dgm:spPr>
      <dgm:t>
        <a:bodyPr/>
        <a:lstStyle/>
        <a:p>
          <a:r>
            <a:rPr lang="en-US" sz="1400" dirty="0"/>
            <a:t>Public Trust for water, and natural resource Protection  Public Act 96</a:t>
          </a:r>
        </a:p>
      </dgm:t>
    </dgm:pt>
    <dgm:pt modelId="{C3B4CFE3-1417-4427-AA54-FBDCAAFFE651}" type="parTrans" cxnId="{7FD8009C-0CEB-41DE-B0CC-709282B25D15}">
      <dgm:prSet/>
      <dgm:spPr/>
      <dgm:t>
        <a:bodyPr/>
        <a:lstStyle/>
        <a:p>
          <a:endParaRPr lang="en-US" sz="1600"/>
        </a:p>
      </dgm:t>
    </dgm:pt>
    <dgm:pt modelId="{DCB568C9-3C02-42D5-BA11-189A5C3024AA}" type="sibTrans" cxnId="{7FD8009C-0CEB-41DE-B0CC-709282B25D15}">
      <dgm:prSet/>
      <dgm:spPr/>
      <dgm:t>
        <a:bodyPr/>
        <a:lstStyle/>
        <a:p>
          <a:endParaRPr lang="en-US" sz="1600"/>
        </a:p>
      </dgm:t>
    </dgm:pt>
    <dgm:pt modelId="{7C246739-132B-41AD-8DFA-A108B89D138D}">
      <dgm:prSet phldrT="[Text]" custT="1"/>
      <dgm:spPr>
        <a:xfrm>
          <a:off x="1983796" y="887672"/>
          <a:ext cx="1010573" cy="1287996"/>
        </a:xfrm>
      </dgm:spPr>
      <dgm:t>
        <a:bodyPr/>
        <a:lstStyle/>
        <a:p>
          <a:r>
            <a:rPr lang="en-US" sz="1400" dirty="0"/>
            <a:t>Protection of existing &amp; potential drinking water supplies,     PA 85-279</a:t>
          </a:r>
        </a:p>
      </dgm:t>
    </dgm:pt>
    <dgm:pt modelId="{6DC6AB27-331E-4C02-81E1-D2DC0951F94A}" type="parTrans" cxnId="{21F68C21-0932-40ED-B3AD-15446DF383C2}">
      <dgm:prSet/>
      <dgm:spPr/>
      <dgm:t>
        <a:bodyPr/>
        <a:lstStyle/>
        <a:p>
          <a:endParaRPr lang="en-US" sz="1600"/>
        </a:p>
      </dgm:t>
    </dgm:pt>
    <dgm:pt modelId="{ABE6CE27-78DF-4DFE-AE98-C519395C0138}" type="sibTrans" cxnId="{21F68C21-0932-40ED-B3AD-15446DF383C2}">
      <dgm:prSet/>
      <dgm:spPr/>
      <dgm:t>
        <a:bodyPr/>
        <a:lstStyle/>
        <a:p>
          <a:endParaRPr lang="en-US" sz="1600"/>
        </a:p>
      </dgm:t>
    </dgm:pt>
    <dgm:pt modelId="{BEE02D24-05EF-4D27-8F54-9D012A71A2D0}">
      <dgm:prSet phldrT="[Text]" custT="1"/>
      <dgm:spPr>
        <a:xfrm>
          <a:off x="4017272" y="2175669"/>
          <a:ext cx="1010573" cy="1287996"/>
        </a:xfrm>
      </dgm:spPr>
      <dgm:t>
        <a:bodyPr/>
        <a:lstStyle/>
        <a:p>
          <a:r>
            <a:rPr lang="en-US" sz="1400" dirty="0"/>
            <a:t>State legislature approves the State’s First Water Plan</a:t>
          </a:r>
        </a:p>
      </dgm:t>
    </dgm:pt>
    <dgm:pt modelId="{65AC98EB-E698-4D11-9BD6-E03AFE6F9D06}" type="parTrans" cxnId="{80FEA677-716F-439C-B751-1307A04E78C8}">
      <dgm:prSet/>
      <dgm:spPr/>
      <dgm:t>
        <a:bodyPr/>
        <a:lstStyle/>
        <a:p>
          <a:endParaRPr lang="en-US" sz="1600"/>
        </a:p>
      </dgm:t>
    </dgm:pt>
    <dgm:pt modelId="{0BD26D4E-A061-4AD2-A565-FBD0B3E19374}" type="sibTrans" cxnId="{80FEA677-716F-439C-B751-1307A04E78C8}">
      <dgm:prSet/>
      <dgm:spPr/>
      <dgm:t>
        <a:bodyPr/>
        <a:lstStyle/>
        <a:p>
          <a:endParaRPr lang="en-US" sz="1600"/>
        </a:p>
      </dgm:t>
    </dgm:pt>
    <dgm:pt modelId="{2E4172F4-70C7-4649-8261-032BDA9B3DB8}">
      <dgm:prSet phldrT="[Text]" custT="1"/>
      <dgm:spPr>
        <a:xfrm>
          <a:off x="4695097" y="435133"/>
          <a:ext cx="1010573" cy="452539"/>
        </a:xfrm>
      </dgm:spPr>
      <dgm:t>
        <a:bodyPr/>
        <a:lstStyle/>
        <a:p>
          <a:r>
            <a:rPr lang="en-US" sz="1800" dirty="0"/>
            <a:t>2021</a:t>
          </a:r>
        </a:p>
      </dgm:t>
    </dgm:pt>
    <dgm:pt modelId="{A1EF8EEB-551D-40C4-BEA6-44C616367C97}" type="parTrans" cxnId="{0E1AD133-CA64-4F8D-9E7D-FE6159F73172}">
      <dgm:prSet/>
      <dgm:spPr/>
      <dgm:t>
        <a:bodyPr/>
        <a:lstStyle/>
        <a:p>
          <a:endParaRPr lang="en-US" sz="1600"/>
        </a:p>
      </dgm:t>
    </dgm:pt>
    <dgm:pt modelId="{E6104497-41BD-47D6-99B0-4D3C56D5B89F}" type="sibTrans" cxnId="{0E1AD133-CA64-4F8D-9E7D-FE6159F73172}">
      <dgm:prSet/>
      <dgm:spPr/>
      <dgm:t>
        <a:bodyPr/>
        <a:lstStyle/>
        <a:p>
          <a:endParaRPr lang="en-US" sz="1600"/>
        </a:p>
      </dgm:t>
    </dgm:pt>
    <dgm:pt modelId="{A1D1163B-AC8E-4D8F-8E79-45702290700B}">
      <dgm:prSet phldrT="[Text]" custT="1"/>
      <dgm:spPr>
        <a:xfrm>
          <a:off x="6728572" y="2175669"/>
          <a:ext cx="1010573" cy="1287996"/>
        </a:xfrm>
      </dgm:spPr>
      <dgm:t>
        <a:bodyPr/>
        <a:lstStyle/>
        <a:p>
          <a:r>
            <a:rPr lang="en-US" sz="1400" dirty="0"/>
            <a:t>Ten Zoning  commissions use overlay zones to  protect watersheds </a:t>
          </a:r>
        </a:p>
      </dgm:t>
    </dgm:pt>
    <dgm:pt modelId="{C6766853-0D72-43E6-AF40-A282347BD95B}" type="parTrans" cxnId="{A4AB6EDB-CDF0-4105-8FEA-A1AEFF94D4A6}">
      <dgm:prSet/>
      <dgm:spPr/>
      <dgm:t>
        <a:bodyPr/>
        <a:lstStyle/>
        <a:p>
          <a:endParaRPr lang="en-US" sz="1600"/>
        </a:p>
      </dgm:t>
    </dgm:pt>
    <dgm:pt modelId="{CAF83C04-1815-4933-B3E1-3DFD7CEAAECF}" type="sibTrans" cxnId="{A4AB6EDB-CDF0-4105-8FEA-A1AEFF94D4A6}">
      <dgm:prSet/>
      <dgm:spPr/>
      <dgm:t>
        <a:bodyPr/>
        <a:lstStyle/>
        <a:p>
          <a:endParaRPr lang="en-US" sz="1600"/>
        </a:p>
      </dgm:t>
    </dgm:pt>
    <dgm:pt modelId="{09CF5F19-0BA9-4408-852F-A8526E81833F}">
      <dgm:prSet phldrT="[Text]" custT="1"/>
      <dgm:spPr>
        <a:xfrm>
          <a:off x="7406397" y="435133"/>
          <a:ext cx="1010573" cy="452539"/>
        </a:xfrm>
      </dgm:spPr>
      <dgm:t>
        <a:bodyPr/>
        <a:lstStyle/>
        <a:p>
          <a:r>
            <a:rPr lang="en-US" sz="1800" dirty="0"/>
            <a:t>2023</a:t>
          </a:r>
        </a:p>
      </dgm:t>
    </dgm:pt>
    <dgm:pt modelId="{6BD1236F-20CF-4E21-9072-26454DE63ED6}" type="parTrans" cxnId="{3B14866C-69D6-4FD2-B3D7-89CF63A762B4}">
      <dgm:prSet/>
      <dgm:spPr/>
      <dgm:t>
        <a:bodyPr/>
        <a:lstStyle/>
        <a:p>
          <a:endParaRPr lang="en-US" sz="1600"/>
        </a:p>
      </dgm:t>
    </dgm:pt>
    <dgm:pt modelId="{2D78CACD-0C6A-46B2-BF5C-D9394A114BB3}" type="sibTrans" cxnId="{3B14866C-69D6-4FD2-B3D7-89CF63A762B4}">
      <dgm:prSet/>
      <dgm:spPr/>
      <dgm:t>
        <a:bodyPr/>
        <a:lstStyle/>
        <a:p>
          <a:endParaRPr lang="en-US" sz="1600"/>
        </a:p>
      </dgm:t>
    </dgm:pt>
    <dgm:pt modelId="{136AE955-C862-4DE2-BEB5-B08173AE3E65}">
      <dgm:prSet phldrT="[Text]" custT="1"/>
      <dgm:spPr>
        <a:xfrm>
          <a:off x="7406397" y="887672"/>
          <a:ext cx="1010573" cy="1287996"/>
        </a:xfrm>
      </dgm:spPr>
      <dgm:t>
        <a:bodyPr/>
        <a:lstStyle/>
        <a:p>
          <a:r>
            <a:rPr lang="en-US" sz="1400" dirty="0"/>
            <a:t>NPDES permit  for MS4 program requires low impact development   </a:t>
          </a:r>
        </a:p>
      </dgm:t>
    </dgm:pt>
    <dgm:pt modelId="{E8E80575-016C-4B6F-BFD8-CEB3A6610F3A}" type="parTrans" cxnId="{E3EF4073-625B-46CE-BC65-F89D734EBC60}">
      <dgm:prSet/>
      <dgm:spPr/>
      <dgm:t>
        <a:bodyPr/>
        <a:lstStyle/>
        <a:p>
          <a:endParaRPr lang="en-US" sz="1600"/>
        </a:p>
      </dgm:t>
    </dgm:pt>
    <dgm:pt modelId="{0B37259F-19AC-4388-ABB3-B1B927C12B3F}" type="sibTrans" cxnId="{E3EF4073-625B-46CE-BC65-F89D734EBC60}">
      <dgm:prSet/>
      <dgm:spPr/>
      <dgm:t>
        <a:bodyPr/>
        <a:lstStyle/>
        <a:p>
          <a:endParaRPr lang="en-US" sz="1600"/>
        </a:p>
      </dgm:t>
    </dgm:pt>
    <dgm:pt modelId="{60A9C439-6079-4066-972B-626E5469BAC8}">
      <dgm:prSet phldrT="[Text]" custT="1"/>
      <dgm:spPr>
        <a:xfrm>
          <a:off x="8084223" y="3463665"/>
          <a:ext cx="1010573" cy="452539"/>
        </a:xfrm>
      </dgm:spPr>
      <dgm:t>
        <a:bodyPr/>
        <a:lstStyle/>
        <a:p>
          <a:r>
            <a:rPr lang="en-US" sz="1800"/>
            <a:t>2024</a:t>
          </a:r>
        </a:p>
      </dgm:t>
    </dgm:pt>
    <dgm:pt modelId="{942CF79F-E626-4BC2-83A8-B779868D4B5B}" type="parTrans" cxnId="{3F4101B5-5516-49A3-812B-7DAAD0FA12BB}">
      <dgm:prSet/>
      <dgm:spPr/>
      <dgm:t>
        <a:bodyPr/>
        <a:lstStyle/>
        <a:p>
          <a:endParaRPr lang="en-US" sz="1600"/>
        </a:p>
      </dgm:t>
    </dgm:pt>
    <dgm:pt modelId="{A457F644-E687-4DE9-8772-AF94D6A5EC54}" type="sibTrans" cxnId="{3F4101B5-5516-49A3-812B-7DAAD0FA12BB}">
      <dgm:prSet/>
      <dgm:spPr/>
      <dgm:t>
        <a:bodyPr/>
        <a:lstStyle/>
        <a:p>
          <a:endParaRPr lang="en-US" sz="1600"/>
        </a:p>
      </dgm:t>
    </dgm:pt>
    <dgm:pt modelId="{8AF0620D-5451-475C-9704-A5E8BA8E37FA}">
      <dgm:prSet phldrT="[Text]" custT="1"/>
      <dgm:spPr>
        <a:xfrm>
          <a:off x="8084223" y="2175669"/>
          <a:ext cx="1010573" cy="1287996"/>
        </a:xfrm>
      </dgm:spPr>
      <dgm:t>
        <a:bodyPr/>
        <a:lstStyle/>
        <a:p>
          <a:r>
            <a:rPr lang="en-US" sz="1400" dirty="0"/>
            <a:t>WestCOG finds only 63 of 129 towns have water supply  watershed protections</a:t>
          </a:r>
          <a:endParaRPr lang="en-US" sz="1200" dirty="0"/>
        </a:p>
      </dgm:t>
    </dgm:pt>
    <dgm:pt modelId="{007EEA9B-77C9-4ECB-BAC7-9B8938B46FF8}" type="parTrans" cxnId="{84D5DBDA-7C14-4601-BBD3-32CD613EC4DA}">
      <dgm:prSet/>
      <dgm:spPr/>
      <dgm:t>
        <a:bodyPr/>
        <a:lstStyle/>
        <a:p>
          <a:endParaRPr lang="en-US" sz="1600"/>
        </a:p>
      </dgm:t>
    </dgm:pt>
    <dgm:pt modelId="{B3566147-4AE3-41BB-940E-BD0530CB2CA1}" type="sibTrans" cxnId="{84D5DBDA-7C14-4601-BBD3-32CD613EC4DA}">
      <dgm:prSet/>
      <dgm:spPr/>
      <dgm:t>
        <a:bodyPr/>
        <a:lstStyle/>
        <a:p>
          <a:endParaRPr lang="en-US" sz="1600"/>
        </a:p>
      </dgm:t>
    </dgm:pt>
    <dgm:pt modelId="{C9D54AD6-2B46-4A5C-8B15-6EB605017506}">
      <dgm:prSet phldrT="[Text]" custT="1"/>
      <dgm:spPr>
        <a:xfrm>
          <a:off x="1305971" y="2175669"/>
          <a:ext cx="1010573" cy="1287996"/>
        </a:xfrm>
      </dgm:spPr>
      <dgm:t>
        <a:bodyPr/>
        <a:lstStyle/>
        <a:p>
          <a:r>
            <a:rPr lang="en-US" sz="1400" dirty="0"/>
            <a:t>Erosion &amp; Sediment control regulations required for zoning PA 83-388</a:t>
          </a:r>
        </a:p>
      </dgm:t>
    </dgm:pt>
    <dgm:pt modelId="{BF7E5694-37A7-4053-9E35-03119E673100}" type="sibTrans" cxnId="{792B05C2-5166-497A-B522-DD33ED15AE00}">
      <dgm:prSet/>
      <dgm:spPr/>
      <dgm:t>
        <a:bodyPr/>
        <a:lstStyle/>
        <a:p>
          <a:endParaRPr lang="en-US" sz="1600"/>
        </a:p>
      </dgm:t>
    </dgm:pt>
    <dgm:pt modelId="{F129E4C2-7904-46D3-A1B6-3961A818C015}" type="parTrans" cxnId="{792B05C2-5166-497A-B522-DD33ED15AE00}">
      <dgm:prSet/>
      <dgm:spPr/>
      <dgm:t>
        <a:bodyPr/>
        <a:lstStyle/>
        <a:p>
          <a:endParaRPr lang="en-US" sz="1600"/>
        </a:p>
      </dgm:t>
    </dgm:pt>
    <dgm:pt modelId="{4F9B2EF8-B879-4971-AD26-E1222F6755FA}">
      <dgm:prSet phldrT="[Text]" custT="1"/>
      <dgm:spPr>
        <a:xfrm>
          <a:off x="4017272" y="3463665"/>
          <a:ext cx="1010573" cy="452539"/>
        </a:xfrm>
      </dgm:spPr>
      <dgm:t>
        <a:bodyPr/>
        <a:lstStyle/>
        <a:p>
          <a:r>
            <a:rPr lang="en-US" sz="1800" dirty="0"/>
            <a:t>2019</a:t>
          </a:r>
        </a:p>
      </dgm:t>
    </dgm:pt>
    <dgm:pt modelId="{B6F740C8-21BF-4DBC-B60F-043BDD839301}" type="sibTrans" cxnId="{C6E55F93-FC03-4B26-AC49-665DA0FC19A8}">
      <dgm:prSet/>
      <dgm:spPr/>
      <dgm:t>
        <a:bodyPr/>
        <a:lstStyle/>
        <a:p>
          <a:endParaRPr lang="en-US" sz="1600"/>
        </a:p>
      </dgm:t>
    </dgm:pt>
    <dgm:pt modelId="{0751F5C6-F725-46DA-88CC-2B7305A69EA1}" type="parTrans" cxnId="{C6E55F93-FC03-4B26-AC49-665DA0FC19A8}">
      <dgm:prSet/>
      <dgm:spPr/>
      <dgm:t>
        <a:bodyPr/>
        <a:lstStyle/>
        <a:p>
          <a:endParaRPr lang="en-US" sz="1600"/>
        </a:p>
      </dgm:t>
    </dgm:pt>
    <dgm:pt modelId="{518B7C48-60E5-41B1-814F-6BCCBD0D31BD}">
      <dgm:prSet phldrT="[Text]" custT="1"/>
      <dgm:spPr>
        <a:xfrm>
          <a:off x="7406397" y="435133"/>
          <a:ext cx="1010573" cy="452539"/>
        </a:xfrm>
      </dgm:spPr>
      <dgm:t>
        <a:bodyPr/>
        <a:lstStyle/>
        <a:p>
          <a:r>
            <a:rPr lang="en-US" sz="1800" dirty="0"/>
            <a:t>2025</a:t>
          </a:r>
        </a:p>
      </dgm:t>
    </dgm:pt>
    <dgm:pt modelId="{CA818D2C-16B5-4CCD-ADF1-7BDF49FD2C4C}" type="parTrans" cxnId="{CE40417A-7AB8-49FC-B473-725CF9885682}">
      <dgm:prSet/>
      <dgm:spPr/>
      <dgm:t>
        <a:bodyPr/>
        <a:lstStyle/>
        <a:p>
          <a:endParaRPr lang="en-US" sz="1600"/>
        </a:p>
      </dgm:t>
    </dgm:pt>
    <dgm:pt modelId="{F812D9C7-3E85-408F-AF07-477F18048BBE}" type="sibTrans" cxnId="{CE40417A-7AB8-49FC-B473-725CF9885682}">
      <dgm:prSet/>
      <dgm:spPr/>
      <dgm:t>
        <a:bodyPr/>
        <a:lstStyle/>
        <a:p>
          <a:endParaRPr lang="en-US" sz="1600"/>
        </a:p>
      </dgm:t>
    </dgm:pt>
    <dgm:pt modelId="{E88DD040-4366-4373-B9F3-E1AAEF056925}">
      <dgm:prSet phldrT="[Text]" custT="1"/>
      <dgm:spPr>
        <a:xfrm>
          <a:off x="7406397" y="887672"/>
          <a:ext cx="1010573" cy="1287996"/>
        </a:xfrm>
      </dgm:spPr>
      <dgm:t>
        <a:bodyPr/>
        <a:lstStyle/>
        <a:p>
          <a:r>
            <a:rPr lang="en-US" sz="1400" dirty="0"/>
            <a:t>WestCOG releases “Safeguards for Public Water Supply Watersheds</a:t>
          </a:r>
          <a:r>
            <a:rPr lang="en-US" sz="1200" dirty="0"/>
            <a:t>”</a:t>
          </a:r>
        </a:p>
      </dgm:t>
    </dgm:pt>
    <dgm:pt modelId="{E55FB0D9-FD17-4FE8-9356-EC74877CA411}" type="parTrans" cxnId="{995649CF-0DC0-4A8B-B2FB-0D2EEDE9C724}">
      <dgm:prSet/>
      <dgm:spPr/>
      <dgm:t>
        <a:bodyPr/>
        <a:lstStyle/>
        <a:p>
          <a:endParaRPr lang="en-US" sz="1600"/>
        </a:p>
      </dgm:t>
    </dgm:pt>
    <dgm:pt modelId="{2AB06019-9183-40CE-A038-BADD80B693DC}" type="sibTrans" cxnId="{995649CF-0DC0-4A8B-B2FB-0D2EEDE9C724}">
      <dgm:prSet/>
      <dgm:spPr/>
      <dgm:t>
        <a:bodyPr/>
        <a:lstStyle/>
        <a:p>
          <a:endParaRPr lang="en-US" sz="1600"/>
        </a:p>
      </dgm:t>
    </dgm:pt>
    <dgm:pt modelId="{37DBBEDD-4242-4451-AA49-BB8353460E85}">
      <dgm:prSet phldrT="[Text]" custT="1"/>
      <dgm:spPr>
        <a:xfrm>
          <a:off x="2661621" y="3463665"/>
          <a:ext cx="1010573" cy="452539"/>
        </a:xfrm>
      </dgm:spPr>
      <dgm:t>
        <a:bodyPr/>
        <a:lstStyle/>
        <a:p>
          <a:r>
            <a:rPr lang="en-US" sz="1800" dirty="0"/>
            <a:t>2001</a:t>
          </a:r>
        </a:p>
      </dgm:t>
    </dgm:pt>
    <dgm:pt modelId="{53F9FA8D-F827-4DAE-B045-F132B826C4D5}" type="parTrans" cxnId="{12380254-9DF2-4353-B7B6-94C971BD13FC}">
      <dgm:prSet/>
      <dgm:spPr/>
      <dgm:t>
        <a:bodyPr/>
        <a:lstStyle/>
        <a:p>
          <a:endParaRPr lang="en-US" sz="1600"/>
        </a:p>
      </dgm:t>
    </dgm:pt>
    <dgm:pt modelId="{7A77FF49-7F2F-4EBB-A30E-09ECD173881A}" type="sibTrans" cxnId="{12380254-9DF2-4353-B7B6-94C971BD13FC}">
      <dgm:prSet/>
      <dgm:spPr/>
      <dgm:t>
        <a:bodyPr/>
        <a:lstStyle/>
        <a:p>
          <a:endParaRPr lang="en-US" sz="1600"/>
        </a:p>
      </dgm:t>
    </dgm:pt>
    <dgm:pt modelId="{12238493-27B4-4B37-97C4-97CD03D50F04}">
      <dgm:prSet phldrT="[Text]" custT="1"/>
      <dgm:spPr>
        <a:xfrm>
          <a:off x="2661621" y="2175669"/>
          <a:ext cx="1010573" cy="1287996"/>
        </a:xfrm>
      </dgm:spPr>
      <dgm:t>
        <a:bodyPr/>
        <a:lstStyle/>
        <a:p>
          <a:r>
            <a:rPr lang="en-US" sz="1400" dirty="0"/>
            <a:t>EPA approves Nitrogen TMDL  for Long Island Sound </a:t>
          </a:r>
        </a:p>
      </dgm:t>
    </dgm:pt>
    <dgm:pt modelId="{9709E6A0-33C9-4426-8462-948ABB0FF5CC}" type="parTrans" cxnId="{522501D7-9FF9-42AE-907A-9913832E9AFE}">
      <dgm:prSet/>
      <dgm:spPr/>
      <dgm:t>
        <a:bodyPr/>
        <a:lstStyle/>
        <a:p>
          <a:endParaRPr lang="en-US" sz="1600"/>
        </a:p>
      </dgm:t>
    </dgm:pt>
    <dgm:pt modelId="{55774B16-FC9D-4744-9A95-1446752482D0}" type="sibTrans" cxnId="{522501D7-9FF9-42AE-907A-9913832E9AFE}">
      <dgm:prSet/>
      <dgm:spPr/>
      <dgm:t>
        <a:bodyPr/>
        <a:lstStyle/>
        <a:p>
          <a:endParaRPr lang="en-US" sz="1600"/>
        </a:p>
      </dgm:t>
    </dgm:pt>
    <dgm:pt modelId="{8BE58971-9A8F-4E94-B344-D6769BAB1032}">
      <dgm:prSet phldrT="[Text]" custT="1"/>
      <dgm:spPr>
        <a:xfrm>
          <a:off x="3339447" y="887672"/>
          <a:ext cx="1010573" cy="1287996"/>
        </a:xfrm>
      </dgm:spPr>
      <dgm:t>
        <a:bodyPr/>
        <a:lstStyle/>
        <a:p>
          <a:r>
            <a:rPr lang="en-US" sz="1400" dirty="0"/>
            <a:t>Fertilizer limited within 20 feet of water bodies,       PA 12-155</a:t>
          </a:r>
        </a:p>
      </dgm:t>
    </dgm:pt>
    <dgm:pt modelId="{EC3C20FE-8750-4F90-9A33-0894EFFD612F}" type="parTrans" cxnId="{6418E6A5-9A43-4097-8405-9DB9C7860AAA}">
      <dgm:prSet/>
      <dgm:spPr/>
      <dgm:t>
        <a:bodyPr/>
        <a:lstStyle/>
        <a:p>
          <a:endParaRPr lang="en-US" sz="1600"/>
        </a:p>
      </dgm:t>
    </dgm:pt>
    <dgm:pt modelId="{3982CB9B-EF8A-4570-93DB-86D394813307}" type="sibTrans" cxnId="{6418E6A5-9A43-4097-8405-9DB9C7860AAA}">
      <dgm:prSet/>
      <dgm:spPr/>
      <dgm:t>
        <a:bodyPr/>
        <a:lstStyle/>
        <a:p>
          <a:endParaRPr lang="en-US" sz="1600"/>
        </a:p>
      </dgm:t>
    </dgm:pt>
    <dgm:pt modelId="{5C47BA33-031C-4CC0-9BCF-6601320557BD}">
      <dgm:prSet phldrT="[Text]" custT="1"/>
      <dgm:spPr>
        <a:xfrm>
          <a:off x="1983796" y="887672"/>
          <a:ext cx="1010573" cy="1287996"/>
        </a:xfrm>
      </dgm:spPr>
      <dgm:t>
        <a:bodyPr/>
        <a:lstStyle/>
        <a:p>
          <a:r>
            <a:rPr lang="en-US" sz="1800" dirty="0"/>
            <a:t>1998</a:t>
          </a:r>
        </a:p>
      </dgm:t>
    </dgm:pt>
    <dgm:pt modelId="{CFDC5786-9CA5-4974-8F56-44F2C47F2575}" type="parTrans" cxnId="{F2FEC82F-6ED6-4947-A6B9-787C681215F2}">
      <dgm:prSet/>
      <dgm:spPr/>
      <dgm:t>
        <a:bodyPr/>
        <a:lstStyle/>
        <a:p>
          <a:endParaRPr lang="en-US" sz="1600"/>
        </a:p>
      </dgm:t>
    </dgm:pt>
    <dgm:pt modelId="{D32BEACC-0113-44B2-8152-DDDBED834B7E}" type="sibTrans" cxnId="{F2FEC82F-6ED6-4947-A6B9-787C681215F2}">
      <dgm:prSet/>
      <dgm:spPr/>
      <dgm:t>
        <a:bodyPr/>
        <a:lstStyle/>
        <a:p>
          <a:endParaRPr lang="en-US" sz="1600"/>
        </a:p>
      </dgm:t>
    </dgm:pt>
    <dgm:pt modelId="{80A5DDE0-50ED-4BE6-88E2-7749B5346982}">
      <dgm:prSet phldrT="[Text]" custT="1"/>
      <dgm:spPr>
        <a:xfrm>
          <a:off x="1983796" y="887672"/>
          <a:ext cx="1010573" cy="1287996"/>
        </a:xfrm>
      </dgm:spPr>
      <dgm:t>
        <a:bodyPr/>
        <a:lstStyle/>
        <a:p>
          <a:r>
            <a:rPr lang="en-US" sz="1400" dirty="0"/>
            <a:t>Authorizes zoning agent to determine adverse affects on watershed PA 98 115 </a:t>
          </a:r>
        </a:p>
      </dgm:t>
    </dgm:pt>
    <dgm:pt modelId="{99980031-DA0A-4CF5-9969-9242053039D6}" type="parTrans" cxnId="{00D3E256-9DED-407C-BC28-07E428E9E46E}">
      <dgm:prSet/>
      <dgm:spPr/>
      <dgm:t>
        <a:bodyPr/>
        <a:lstStyle/>
        <a:p>
          <a:endParaRPr lang="en-US" sz="1600"/>
        </a:p>
      </dgm:t>
    </dgm:pt>
    <dgm:pt modelId="{54B35F28-11C2-4E13-831E-8C1CA60EA7F0}" type="sibTrans" cxnId="{00D3E256-9DED-407C-BC28-07E428E9E46E}">
      <dgm:prSet/>
      <dgm:spPr/>
      <dgm:t>
        <a:bodyPr/>
        <a:lstStyle/>
        <a:p>
          <a:endParaRPr lang="en-US" sz="1600"/>
        </a:p>
      </dgm:t>
    </dgm:pt>
    <dgm:pt modelId="{E783135B-F46D-41C1-916F-3C49AA34D52B}">
      <dgm:prSet phldrT="[Text]" custT="1"/>
      <dgm:spPr>
        <a:xfrm>
          <a:off x="6050747" y="435133"/>
          <a:ext cx="1010573" cy="452539"/>
        </a:xfrm>
      </dgm:spPr>
      <dgm:t>
        <a:bodyPr/>
        <a:lstStyle/>
        <a:p>
          <a:r>
            <a:rPr lang="en-US" sz="1800" dirty="0"/>
            <a:t>2017</a:t>
          </a:r>
        </a:p>
      </dgm:t>
    </dgm:pt>
    <dgm:pt modelId="{38B0CE2D-C46F-4146-990F-8D1F0EFE4375}" type="parTrans" cxnId="{77CDAA19-6A3E-4B2F-B286-C45A6FEE8EC7}">
      <dgm:prSet/>
      <dgm:spPr/>
      <dgm:t>
        <a:bodyPr/>
        <a:lstStyle/>
        <a:p>
          <a:endParaRPr lang="en-US" sz="1600"/>
        </a:p>
      </dgm:t>
    </dgm:pt>
    <dgm:pt modelId="{E5F6D01E-37F1-4D01-9F81-08EA28704CBD}" type="sibTrans" cxnId="{77CDAA19-6A3E-4B2F-B286-C45A6FEE8EC7}">
      <dgm:prSet/>
      <dgm:spPr/>
      <dgm:t>
        <a:bodyPr/>
        <a:lstStyle/>
        <a:p>
          <a:endParaRPr lang="en-US" sz="1600"/>
        </a:p>
      </dgm:t>
    </dgm:pt>
    <dgm:pt modelId="{951552F7-E885-4E24-AB6B-DC17BD2FB999}">
      <dgm:prSet phldrT="[Text]" custT="1"/>
      <dgm:spPr>
        <a:xfrm>
          <a:off x="6050747" y="435133"/>
          <a:ext cx="1010573" cy="452539"/>
        </a:xfrm>
      </dgm:spPr>
      <dgm:t>
        <a:bodyPr/>
        <a:lstStyle/>
        <a:p>
          <a:r>
            <a:rPr lang="en-US" sz="1400" dirty="0"/>
            <a:t>Phosphorus reduction strategy released by Legislative committee</a:t>
          </a:r>
        </a:p>
      </dgm:t>
    </dgm:pt>
    <dgm:pt modelId="{B8552D67-186A-401F-9F70-5B94CD614C40}" type="parTrans" cxnId="{430BDEBF-B83A-4811-9234-758C88C4FB67}">
      <dgm:prSet/>
      <dgm:spPr/>
      <dgm:t>
        <a:bodyPr/>
        <a:lstStyle/>
        <a:p>
          <a:endParaRPr lang="en-US" sz="1600"/>
        </a:p>
      </dgm:t>
    </dgm:pt>
    <dgm:pt modelId="{CBF97122-DEA6-4824-A996-C25169C101C1}" type="sibTrans" cxnId="{430BDEBF-B83A-4811-9234-758C88C4FB67}">
      <dgm:prSet/>
      <dgm:spPr/>
      <dgm:t>
        <a:bodyPr/>
        <a:lstStyle/>
        <a:p>
          <a:endParaRPr lang="en-US" sz="1600"/>
        </a:p>
      </dgm:t>
    </dgm:pt>
    <dgm:pt modelId="{86FE4C95-F2A6-4528-AF4D-4E5CC9178F2A}">
      <dgm:prSet phldrT="[Text]" custT="1"/>
      <dgm:spPr>
        <a:xfrm>
          <a:off x="8762048" y="435133"/>
          <a:ext cx="1010573" cy="452539"/>
        </a:xfrm>
      </dgm:spPr>
      <dgm:t>
        <a:bodyPr/>
        <a:lstStyle/>
        <a:p>
          <a:r>
            <a:rPr lang="en-US" sz="1800" dirty="0"/>
            <a:t>2021</a:t>
          </a:r>
        </a:p>
      </dgm:t>
    </dgm:pt>
    <dgm:pt modelId="{396A53D6-053C-42BD-8FB1-416D3B5EBF4D}" type="parTrans" cxnId="{80B65E1E-7EA8-40D8-8DEA-DD33C3C1AA2A}">
      <dgm:prSet/>
      <dgm:spPr/>
      <dgm:t>
        <a:bodyPr/>
        <a:lstStyle/>
        <a:p>
          <a:endParaRPr lang="en-US" sz="1600"/>
        </a:p>
      </dgm:t>
    </dgm:pt>
    <dgm:pt modelId="{DBECDCE6-B1DE-420E-91B2-411892D125E9}" type="sibTrans" cxnId="{80B65E1E-7EA8-40D8-8DEA-DD33C3C1AA2A}">
      <dgm:prSet/>
      <dgm:spPr/>
      <dgm:t>
        <a:bodyPr/>
        <a:lstStyle/>
        <a:p>
          <a:endParaRPr lang="en-US" sz="1600"/>
        </a:p>
      </dgm:t>
    </dgm:pt>
    <dgm:pt modelId="{702F8837-4072-46B4-BE01-3DF1661A02B7}">
      <dgm:prSet phldrT="[Text]" custT="1"/>
      <dgm:spPr>
        <a:xfrm>
          <a:off x="8762048" y="887672"/>
          <a:ext cx="1010573" cy="1287996"/>
        </a:xfrm>
      </dgm:spPr>
      <dgm:t>
        <a:bodyPr/>
        <a:lstStyle/>
        <a:p>
          <a:r>
            <a:rPr lang="en-US" sz="1400" dirty="0"/>
            <a:t>Municipality discharging to Long Island Sound must reduce hypoxia,      PA 21-29</a:t>
          </a:r>
        </a:p>
      </dgm:t>
    </dgm:pt>
    <dgm:pt modelId="{5B9D0AB4-0D25-4854-871B-461827F03255}" type="parTrans" cxnId="{379D9D5D-A684-4D84-BC5C-9093BF1371DE}">
      <dgm:prSet/>
      <dgm:spPr/>
      <dgm:t>
        <a:bodyPr/>
        <a:lstStyle/>
        <a:p>
          <a:endParaRPr lang="en-US" sz="1600"/>
        </a:p>
      </dgm:t>
    </dgm:pt>
    <dgm:pt modelId="{E645F078-BF30-4277-A064-FADCEA445BC5}" type="sibTrans" cxnId="{379D9D5D-A684-4D84-BC5C-9093BF1371DE}">
      <dgm:prSet/>
      <dgm:spPr/>
      <dgm:t>
        <a:bodyPr/>
        <a:lstStyle/>
        <a:p>
          <a:endParaRPr lang="en-US" sz="1600"/>
        </a:p>
      </dgm:t>
    </dgm:pt>
    <dgm:pt modelId="{12500FBD-A1C7-4C46-B8AC-65A9BD21ECCA}">
      <dgm:prSet phldrT="[Text]" custT="1"/>
      <dgm:spPr>
        <a:xfrm>
          <a:off x="9439873" y="3463665"/>
          <a:ext cx="1010573" cy="452539"/>
        </a:xfrm>
      </dgm:spPr>
      <dgm:t>
        <a:bodyPr/>
        <a:lstStyle/>
        <a:p>
          <a:r>
            <a:rPr lang="en-US" sz="1800" dirty="0"/>
            <a:t>2025</a:t>
          </a:r>
        </a:p>
      </dgm:t>
    </dgm:pt>
    <dgm:pt modelId="{201AF3F8-A246-4304-96AD-6952B6C0E9A1}" type="parTrans" cxnId="{6EAC13B4-9F1A-47CE-999F-5877652F4D42}">
      <dgm:prSet/>
      <dgm:spPr/>
      <dgm:t>
        <a:bodyPr/>
        <a:lstStyle/>
        <a:p>
          <a:endParaRPr lang="en-US" sz="1600"/>
        </a:p>
      </dgm:t>
    </dgm:pt>
    <dgm:pt modelId="{CB9D4588-8BD2-4AA1-918D-3973A4A5E35E}" type="sibTrans" cxnId="{6EAC13B4-9F1A-47CE-999F-5877652F4D42}">
      <dgm:prSet/>
      <dgm:spPr/>
      <dgm:t>
        <a:bodyPr/>
        <a:lstStyle/>
        <a:p>
          <a:endParaRPr lang="en-US" sz="1600"/>
        </a:p>
      </dgm:t>
    </dgm:pt>
    <dgm:pt modelId="{37BFFE68-4C4D-43DA-A0EA-4C12D9CEC884}">
      <dgm:prSet phldrT="[Text]" custT="1"/>
      <dgm:spPr>
        <a:xfrm>
          <a:off x="9439873" y="2175669"/>
          <a:ext cx="1010573" cy="1287996"/>
        </a:xfrm>
      </dgm:spPr>
      <dgm:t>
        <a:bodyPr/>
        <a:lstStyle/>
        <a:p>
          <a:r>
            <a:rPr lang="en-US" sz="1400" dirty="0"/>
            <a:t>Legislature establishes a working group to develop riparian buffer protections,        PA 25-12</a:t>
          </a:r>
        </a:p>
      </dgm:t>
    </dgm:pt>
    <dgm:pt modelId="{F0190BAD-C56E-416C-85F5-A7881FB164C1}" type="parTrans" cxnId="{56B9978C-82AC-40E5-AE56-CFCE420BD542}">
      <dgm:prSet/>
      <dgm:spPr/>
      <dgm:t>
        <a:bodyPr/>
        <a:lstStyle/>
        <a:p>
          <a:endParaRPr lang="en-US" sz="1600"/>
        </a:p>
      </dgm:t>
    </dgm:pt>
    <dgm:pt modelId="{7C51D814-AD2B-4720-B730-CB67F65406FB}" type="sibTrans" cxnId="{56B9978C-82AC-40E5-AE56-CFCE420BD542}">
      <dgm:prSet/>
      <dgm:spPr/>
      <dgm:t>
        <a:bodyPr/>
        <a:lstStyle/>
        <a:p>
          <a:endParaRPr lang="en-US" sz="1600"/>
        </a:p>
      </dgm:t>
    </dgm:pt>
    <dgm:pt modelId="{216BC4CD-18EE-4F27-8680-F1299126CE77}">
      <dgm:prSet phldrT="[Text]" custT="1"/>
      <dgm:spPr>
        <a:xfrm>
          <a:off x="1305971" y="3463665"/>
          <a:ext cx="1010573" cy="452539"/>
        </a:xfrm>
      </dgm:spPr>
      <dgm:t>
        <a:bodyPr/>
        <a:lstStyle/>
        <a:p>
          <a:r>
            <a:rPr lang="en-US" sz="1800" dirty="0"/>
            <a:t>1983</a:t>
          </a:r>
        </a:p>
      </dgm:t>
    </dgm:pt>
    <dgm:pt modelId="{53BD166D-91E5-487C-BD55-AC4B1FA9AFAB}" type="sibTrans" cxnId="{0A3B7C5F-7735-4608-8242-E6F73844D071}">
      <dgm:prSet/>
      <dgm:spPr/>
      <dgm:t>
        <a:bodyPr/>
        <a:lstStyle/>
        <a:p>
          <a:endParaRPr lang="en-US" sz="1600"/>
        </a:p>
      </dgm:t>
    </dgm:pt>
    <dgm:pt modelId="{9035202F-34B7-4FD2-ABEC-FBF9181D08E7}" type="parTrans" cxnId="{0A3B7C5F-7735-4608-8242-E6F73844D071}">
      <dgm:prSet/>
      <dgm:spPr/>
      <dgm:t>
        <a:bodyPr/>
        <a:lstStyle/>
        <a:p>
          <a:endParaRPr lang="en-US" sz="1600"/>
        </a:p>
      </dgm:t>
    </dgm:pt>
    <dgm:pt modelId="{93FF5F9D-AAFA-4950-8546-6AECA4470D48}">
      <dgm:prSet phldrT="[Text]" custT="1"/>
      <dgm:spPr>
        <a:xfrm>
          <a:off x="1983796" y="435133"/>
          <a:ext cx="1010573" cy="452539"/>
        </a:xfrm>
      </dgm:spPr>
      <dgm:t>
        <a:bodyPr/>
        <a:lstStyle/>
        <a:p>
          <a:r>
            <a:rPr lang="en-US" sz="1800" dirty="0"/>
            <a:t>1985</a:t>
          </a:r>
        </a:p>
      </dgm:t>
    </dgm:pt>
    <dgm:pt modelId="{38F0A00F-2CCF-46E9-AA53-7C6F7D500B84}" type="sibTrans" cxnId="{06A2C4EF-834F-43FD-B45A-1554E6A68EBB}">
      <dgm:prSet/>
      <dgm:spPr/>
      <dgm:t>
        <a:bodyPr/>
        <a:lstStyle/>
        <a:p>
          <a:endParaRPr lang="en-US" sz="1600"/>
        </a:p>
      </dgm:t>
    </dgm:pt>
    <dgm:pt modelId="{3D298734-E7B7-4677-BE81-F586C8D97438}" type="parTrans" cxnId="{06A2C4EF-834F-43FD-B45A-1554E6A68EBB}">
      <dgm:prSet/>
      <dgm:spPr/>
      <dgm:t>
        <a:bodyPr/>
        <a:lstStyle/>
        <a:p>
          <a:endParaRPr lang="en-US" sz="1600"/>
        </a:p>
      </dgm:t>
    </dgm:pt>
    <dgm:pt modelId="{EDA42953-987D-407E-BFBF-5CDC903BECDB}">
      <dgm:prSet phldrT="[Text]" custT="1"/>
      <dgm:spPr>
        <a:xfrm>
          <a:off x="3339447" y="435133"/>
          <a:ext cx="1010573" cy="452539"/>
        </a:xfrm>
      </dgm:spPr>
      <dgm:t>
        <a:bodyPr/>
        <a:lstStyle/>
        <a:p>
          <a:r>
            <a:rPr lang="en-US" sz="1800" dirty="0"/>
            <a:t>2012</a:t>
          </a:r>
        </a:p>
      </dgm:t>
    </dgm:pt>
    <dgm:pt modelId="{2A2CCEA7-1758-4560-9455-166F46C77AD0}" type="sibTrans" cxnId="{62F33D39-22AC-42D2-9B7E-EA11FBF85B6F}">
      <dgm:prSet/>
      <dgm:spPr/>
      <dgm:t>
        <a:bodyPr/>
        <a:lstStyle/>
        <a:p>
          <a:endParaRPr lang="en-US" sz="1600"/>
        </a:p>
      </dgm:t>
    </dgm:pt>
    <dgm:pt modelId="{AFB1C871-6849-4BB1-8DD5-4D71FAC90B72}" type="parTrans" cxnId="{62F33D39-22AC-42D2-9B7E-EA11FBF85B6F}">
      <dgm:prSet/>
      <dgm:spPr/>
      <dgm:t>
        <a:bodyPr/>
        <a:lstStyle/>
        <a:p>
          <a:endParaRPr lang="en-US" sz="1600"/>
        </a:p>
      </dgm:t>
    </dgm:pt>
    <dgm:pt modelId="{EA9CFDAC-1C40-4B49-A7A7-BC982C70618B}">
      <dgm:prSet phldrT="[Text]" custT="1"/>
      <dgm:spPr>
        <a:xfrm>
          <a:off x="4695097" y="887672"/>
          <a:ext cx="1010573" cy="1287996"/>
        </a:xfrm>
      </dgm:spPr>
      <dgm:t>
        <a:bodyPr/>
        <a:lstStyle/>
        <a:p>
          <a:r>
            <a:rPr lang="en-US" sz="1400" dirty="0"/>
            <a:t>WestCOG releases “The Case for Riparian Corridor Protections”</a:t>
          </a:r>
        </a:p>
      </dgm:t>
    </dgm:pt>
    <dgm:pt modelId="{E2EF1679-2A17-483A-9E33-AC0D0F8C3325}" type="sibTrans" cxnId="{340AC415-507A-400D-9A26-66FF5876A8A4}">
      <dgm:prSet/>
      <dgm:spPr/>
      <dgm:t>
        <a:bodyPr/>
        <a:lstStyle/>
        <a:p>
          <a:endParaRPr lang="en-US" sz="1600"/>
        </a:p>
      </dgm:t>
    </dgm:pt>
    <dgm:pt modelId="{C7F4812B-5CB1-4DE2-BCEA-F5680BBCFDB9}" type="parTrans" cxnId="{340AC415-507A-400D-9A26-66FF5876A8A4}">
      <dgm:prSet/>
      <dgm:spPr/>
      <dgm:t>
        <a:bodyPr/>
        <a:lstStyle/>
        <a:p>
          <a:endParaRPr lang="en-US" sz="1600"/>
        </a:p>
      </dgm:t>
    </dgm:pt>
    <dgm:pt modelId="{CF2E71AA-F066-42B1-9923-8305DF3CD338}">
      <dgm:prSet phldrT="[Text]" custT="1"/>
      <dgm:spPr>
        <a:xfrm>
          <a:off x="6728572" y="3463665"/>
          <a:ext cx="1010573" cy="452539"/>
        </a:xfrm>
      </dgm:spPr>
      <dgm:t>
        <a:bodyPr/>
        <a:lstStyle/>
        <a:p>
          <a:r>
            <a:rPr lang="en-US" sz="1800" dirty="0"/>
            <a:t>2022</a:t>
          </a:r>
        </a:p>
      </dgm:t>
    </dgm:pt>
    <dgm:pt modelId="{BF45E620-B155-4F5B-88D9-E1C7EF9D053F}" type="sibTrans" cxnId="{BFD4C7FC-100B-4FE1-9B2E-53E2901014F9}">
      <dgm:prSet/>
      <dgm:spPr/>
      <dgm:t>
        <a:bodyPr/>
        <a:lstStyle/>
        <a:p>
          <a:endParaRPr lang="en-US" sz="1600"/>
        </a:p>
      </dgm:t>
    </dgm:pt>
    <dgm:pt modelId="{4F733196-BE65-4EA4-8190-1C4008608336}" type="parTrans" cxnId="{BFD4C7FC-100B-4FE1-9B2E-53E2901014F9}">
      <dgm:prSet/>
      <dgm:spPr/>
      <dgm:t>
        <a:bodyPr/>
        <a:lstStyle/>
        <a:p>
          <a:endParaRPr lang="en-US" sz="1600"/>
        </a:p>
      </dgm:t>
    </dgm:pt>
    <dgm:pt modelId="{407671DE-689A-4402-8922-08873E63480D}" type="pres">
      <dgm:prSet presAssocID="{160C5714-0868-4287-90D8-28FB7BF6BD2C}" presName="root" presStyleCnt="0">
        <dgm:presLayoutVars>
          <dgm:chMax/>
          <dgm:chPref/>
          <dgm:dir/>
          <dgm:animLvl val="lvl"/>
        </dgm:presLayoutVars>
      </dgm:prSet>
      <dgm:spPr/>
    </dgm:pt>
    <dgm:pt modelId="{1E8C53CE-312B-400D-8E6A-4635CB4CE270}" type="pres">
      <dgm:prSet presAssocID="{160C5714-0868-4287-90D8-28FB7BF6BD2C}" presName="divider" presStyleLbl="fgAcc1" presStyleIdx="0" presStyleCnt="16"/>
      <dgm:spPr>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tailEnd type="triangle" w="lg" len="lg"/>
        </a:ln>
        <a:effectLst/>
      </dgm:spPr>
    </dgm:pt>
    <dgm:pt modelId="{46D0A0B6-99C1-4C93-9D07-D394FCD06FBC}" type="pres">
      <dgm:prSet presAssocID="{160C5714-0868-4287-90D8-28FB7BF6BD2C}" presName="nodes" presStyleCnt="0">
        <dgm:presLayoutVars>
          <dgm:chMax/>
          <dgm:chPref/>
          <dgm:animLvl val="lvl"/>
        </dgm:presLayoutVars>
      </dgm:prSet>
      <dgm:spPr/>
    </dgm:pt>
    <dgm:pt modelId="{54FA9F05-68DF-4858-B50D-DCEC408D98A0}" type="pres">
      <dgm:prSet presAssocID="{E40F4386-8831-418F-B705-2EF711FB0638}" presName="composite" presStyleCnt="0"/>
      <dgm:spPr/>
    </dgm:pt>
    <dgm:pt modelId="{CDDE1E5C-76D1-411D-97D4-8F1977E9842D}" type="pres">
      <dgm:prSet presAssocID="{E40F4386-8831-418F-B705-2EF711FB0638}" presName="ConnectorPoint" presStyleLbl="lnNode1" presStyleIdx="0" presStyleCnt="15"/>
      <dgm:spPr>
        <a:xfrm>
          <a:off x="400882" y="2134940"/>
          <a:ext cx="69334" cy="81457"/>
        </a:xfrm>
      </dgm:spPr>
    </dgm:pt>
    <dgm:pt modelId="{A3C084F2-0093-4679-BE5F-A72847C99793}" type="pres">
      <dgm:prSet presAssocID="{E40F4386-8831-418F-B705-2EF711FB0638}" presName="DropPinPlaceHolder" presStyleCnt="0"/>
      <dgm:spPr/>
    </dgm:pt>
    <dgm:pt modelId="{0A69E26B-610A-460B-8DC9-F49A37B64039}" type="pres">
      <dgm:prSet presAssocID="{E40F4386-8831-418F-B705-2EF711FB0638}" presName="DropPin" presStyleLbl="alignNode1" presStyleIdx="0" presStyleCnt="15"/>
      <dgm:spPr>
        <a:xfrm rot="8100000">
          <a:off x="299363" y="509305"/>
          <a:ext cx="272372" cy="272372"/>
        </a:xfrm>
      </dgm:spPr>
    </dgm:pt>
    <dgm:pt modelId="{0D47F3AA-634C-409F-BD69-E4BACD9CCCFA}" type="pres">
      <dgm:prSet presAssocID="{E40F4386-8831-418F-B705-2EF711FB0638}" presName="Ellipse" presStyleLbl="fgAcc1" presStyleIdx="1" presStyleCnt="16"/>
      <dgm:spPr>
        <a:solidFill>
          <a:schemeClr val="lt1">
            <a:alpha val="90000"/>
            <a:hueOff val="0"/>
            <a:satOff val="0"/>
            <a:lumOff val="0"/>
            <a:alphaOff val="0"/>
          </a:schemeClr>
        </a:solidFill>
        <a:ln w="6350" cap="flat" cmpd="sng" algn="ctr">
          <a:noFill/>
          <a:prstDash val="solid"/>
          <a:miter lim="800000"/>
        </a:ln>
        <a:effectLst/>
      </dgm:spPr>
    </dgm:pt>
    <dgm:pt modelId="{A292B0A5-8BE5-4E84-8618-26EA28CFF4A3}" type="pres">
      <dgm:prSet presAssocID="{E40F4386-8831-418F-B705-2EF711FB0638}" presName="L2TextContainer" presStyleLbl="revTx" presStyleIdx="0" presStyleCnt="30">
        <dgm:presLayoutVars>
          <dgm:bulletEnabled val="1"/>
        </dgm:presLayoutVars>
      </dgm:prSet>
      <dgm:spPr/>
    </dgm:pt>
    <dgm:pt modelId="{AA393DB5-4DAB-4AB9-875A-4BE9E87DA2BF}" type="pres">
      <dgm:prSet presAssocID="{E40F4386-8831-418F-B705-2EF711FB0638}" presName="L1TextContainer" presStyleLbl="revTx" presStyleIdx="1" presStyleCnt="30">
        <dgm:presLayoutVars>
          <dgm:chMax val="1"/>
          <dgm:chPref val="1"/>
          <dgm:bulletEnabled val="1"/>
        </dgm:presLayoutVars>
      </dgm:prSet>
      <dgm:spPr/>
    </dgm:pt>
    <dgm:pt modelId="{D10F2BCE-B77B-4F05-95FD-A65109E5DEA0}" type="pres">
      <dgm:prSet presAssocID="{E40F4386-8831-418F-B705-2EF711FB0638}" presName="ConnectLine" presStyleLbl="sibTrans1D1" presStyleIdx="0" presStyleCnt="15"/>
      <dgm:spPr>
        <a:noFill/>
        <a:ln w="6350" cap="flat" cmpd="sng" algn="ctr">
          <a:solidFill>
            <a:schemeClr val="accent1">
              <a:hueOff val="0"/>
              <a:satOff val="0"/>
              <a:lumOff val="0"/>
              <a:alphaOff val="0"/>
            </a:schemeClr>
          </a:solidFill>
          <a:prstDash val="dash"/>
          <a:miter lim="800000"/>
        </a:ln>
        <a:effectLst/>
      </dgm:spPr>
    </dgm:pt>
    <dgm:pt modelId="{7842451D-72E5-4EF0-B35E-DA20F99FD31B}" type="pres">
      <dgm:prSet presAssocID="{E40F4386-8831-418F-B705-2EF711FB0638}" presName="EmptyPlaceHolder" presStyleCnt="0"/>
      <dgm:spPr/>
    </dgm:pt>
    <dgm:pt modelId="{B17D2C92-48C0-4F3D-88BD-E2B451D76F57}" type="pres">
      <dgm:prSet presAssocID="{D0CAE994-5783-41EC-9711-4E1D519F3834}" presName="spaceBetweenRectangles" presStyleCnt="0"/>
      <dgm:spPr/>
    </dgm:pt>
    <dgm:pt modelId="{FBE92DF5-B8E0-497C-B190-87AC73E45970}" type="pres">
      <dgm:prSet presAssocID="{216BC4CD-18EE-4F27-8680-F1299126CE77}" presName="composite" presStyleCnt="0"/>
      <dgm:spPr/>
    </dgm:pt>
    <dgm:pt modelId="{94B71067-EBEC-4112-A9D1-8B8A7A437FC8}" type="pres">
      <dgm:prSet presAssocID="{216BC4CD-18EE-4F27-8680-F1299126CE77}" presName="ConnectorPoint" presStyleLbl="lnNode1" presStyleIdx="1" presStyleCnt="15"/>
      <dgm:spPr>
        <a:xfrm>
          <a:off x="1078707" y="2134940"/>
          <a:ext cx="69334" cy="81457"/>
        </a:xfrm>
      </dgm:spPr>
    </dgm:pt>
    <dgm:pt modelId="{7514FAA3-F485-4827-B6A2-FC89911A0BB4}" type="pres">
      <dgm:prSet presAssocID="{216BC4CD-18EE-4F27-8680-F1299126CE77}" presName="DropPinPlaceHolder" presStyleCnt="0"/>
      <dgm:spPr/>
    </dgm:pt>
    <dgm:pt modelId="{11AAD205-8152-4363-B661-3C3A26A103FF}" type="pres">
      <dgm:prSet presAssocID="{216BC4CD-18EE-4F27-8680-F1299126CE77}" presName="DropPin" presStyleLbl="alignNode1" presStyleIdx="1" presStyleCnt="15"/>
      <dgm:spPr>
        <a:xfrm rot="18900000">
          <a:off x="977188" y="3569659"/>
          <a:ext cx="272372" cy="272372"/>
        </a:xfrm>
      </dgm:spPr>
    </dgm:pt>
    <dgm:pt modelId="{2E4364CD-3B8A-4A42-AB11-744F4277900A}" type="pres">
      <dgm:prSet presAssocID="{216BC4CD-18EE-4F27-8680-F1299126CE77}" presName="Ellipse" presStyleLbl="fgAcc1" presStyleIdx="2" presStyleCnt="16"/>
      <dgm:spPr>
        <a:solidFill>
          <a:schemeClr val="lt1">
            <a:alpha val="90000"/>
            <a:hueOff val="0"/>
            <a:satOff val="0"/>
            <a:lumOff val="0"/>
            <a:alphaOff val="0"/>
          </a:schemeClr>
        </a:solidFill>
        <a:ln w="6350" cap="flat" cmpd="sng" algn="ctr">
          <a:noFill/>
          <a:prstDash val="solid"/>
          <a:miter lim="800000"/>
        </a:ln>
        <a:effectLst/>
      </dgm:spPr>
    </dgm:pt>
    <dgm:pt modelId="{07310A89-F151-435B-963F-FD9908E8C694}" type="pres">
      <dgm:prSet presAssocID="{216BC4CD-18EE-4F27-8680-F1299126CE77}" presName="L2TextContainer" presStyleLbl="revTx" presStyleIdx="2" presStyleCnt="30">
        <dgm:presLayoutVars>
          <dgm:bulletEnabled val="1"/>
        </dgm:presLayoutVars>
      </dgm:prSet>
      <dgm:spPr/>
    </dgm:pt>
    <dgm:pt modelId="{6386BA6E-453A-41E1-ADAD-7626B92BD1BF}" type="pres">
      <dgm:prSet presAssocID="{216BC4CD-18EE-4F27-8680-F1299126CE77}" presName="L1TextContainer" presStyleLbl="revTx" presStyleIdx="3" presStyleCnt="30" custLinFactNeighborX="-17259" custLinFactNeighborY="3978">
        <dgm:presLayoutVars>
          <dgm:chMax val="1"/>
          <dgm:chPref val="1"/>
          <dgm:bulletEnabled val="1"/>
        </dgm:presLayoutVars>
      </dgm:prSet>
      <dgm:spPr/>
    </dgm:pt>
    <dgm:pt modelId="{DB95D829-80DF-4ADA-B04C-CE92ADFB6606}" type="pres">
      <dgm:prSet presAssocID="{216BC4CD-18EE-4F27-8680-F1299126CE77}" presName="ConnectLine" presStyleLbl="sibTrans1D1" presStyleIdx="1" presStyleCnt="15"/>
      <dgm:spPr>
        <a:noFill/>
        <a:ln w="6350" cap="flat" cmpd="sng" algn="ctr">
          <a:solidFill>
            <a:schemeClr val="accent1">
              <a:hueOff val="0"/>
              <a:satOff val="0"/>
              <a:lumOff val="0"/>
              <a:alphaOff val="0"/>
            </a:schemeClr>
          </a:solidFill>
          <a:prstDash val="dash"/>
          <a:miter lim="800000"/>
        </a:ln>
        <a:effectLst/>
      </dgm:spPr>
    </dgm:pt>
    <dgm:pt modelId="{CDFB6879-D0D6-43FC-BC0B-D27687D992EB}" type="pres">
      <dgm:prSet presAssocID="{216BC4CD-18EE-4F27-8680-F1299126CE77}" presName="EmptyPlaceHolder" presStyleCnt="0"/>
      <dgm:spPr/>
    </dgm:pt>
    <dgm:pt modelId="{73F94D99-690C-4CBF-869A-EF5DD70CF6B4}" type="pres">
      <dgm:prSet presAssocID="{53BD166D-91E5-487C-BD55-AC4B1FA9AFAB}" presName="spaceBetweenRectangles" presStyleCnt="0"/>
      <dgm:spPr/>
    </dgm:pt>
    <dgm:pt modelId="{CEDC3BDA-322C-4005-A3A5-77E148865242}" type="pres">
      <dgm:prSet presAssocID="{93FF5F9D-AAFA-4950-8546-6AECA4470D48}" presName="composite" presStyleCnt="0"/>
      <dgm:spPr/>
    </dgm:pt>
    <dgm:pt modelId="{83D4573F-3CB1-4541-8BEE-E8224A8ED015}" type="pres">
      <dgm:prSet presAssocID="{93FF5F9D-AAFA-4950-8546-6AECA4470D48}" presName="ConnectorPoint" presStyleLbl="lnNode1" presStyleIdx="2" presStyleCnt="15"/>
      <dgm:spPr>
        <a:xfrm>
          <a:off x="1756532" y="2134940"/>
          <a:ext cx="69334" cy="81457"/>
        </a:xfrm>
      </dgm:spPr>
    </dgm:pt>
    <dgm:pt modelId="{192BBF61-2B64-4E18-92EE-EF8B6030201C}" type="pres">
      <dgm:prSet presAssocID="{93FF5F9D-AAFA-4950-8546-6AECA4470D48}" presName="DropPinPlaceHolder" presStyleCnt="0"/>
      <dgm:spPr/>
    </dgm:pt>
    <dgm:pt modelId="{63CCDBCC-C40A-41AF-BB40-B20A9AB919D8}" type="pres">
      <dgm:prSet presAssocID="{93FF5F9D-AAFA-4950-8546-6AECA4470D48}" presName="DropPin" presStyleLbl="alignNode1" presStyleIdx="2" presStyleCnt="15"/>
      <dgm:spPr>
        <a:xfrm rot="8100000">
          <a:off x="1655014" y="509305"/>
          <a:ext cx="272372" cy="272372"/>
        </a:xfrm>
      </dgm:spPr>
    </dgm:pt>
    <dgm:pt modelId="{C25D9000-2762-4B6C-BFD6-7B6C2D0122B9}" type="pres">
      <dgm:prSet presAssocID="{93FF5F9D-AAFA-4950-8546-6AECA4470D48}" presName="Ellipse" presStyleLbl="fgAcc1" presStyleIdx="3" presStyleCnt="16"/>
      <dgm:spPr>
        <a:solidFill>
          <a:schemeClr val="lt1">
            <a:alpha val="90000"/>
            <a:hueOff val="0"/>
            <a:satOff val="0"/>
            <a:lumOff val="0"/>
            <a:alphaOff val="0"/>
          </a:schemeClr>
        </a:solidFill>
        <a:ln w="6350" cap="flat" cmpd="sng" algn="ctr">
          <a:noFill/>
          <a:prstDash val="solid"/>
          <a:miter lim="800000"/>
        </a:ln>
        <a:effectLst/>
      </dgm:spPr>
    </dgm:pt>
    <dgm:pt modelId="{C08C98A3-4322-425C-8260-4319044AFBF1}" type="pres">
      <dgm:prSet presAssocID="{93FF5F9D-AAFA-4950-8546-6AECA4470D48}" presName="L2TextContainer" presStyleLbl="revTx" presStyleIdx="4" presStyleCnt="30">
        <dgm:presLayoutVars>
          <dgm:bulletEnabled val="1"/>
        </dgm:presLayoutVars>
      </dgm:prSet>
      <dgm:spPr/>
    </dgm:pt>
    <dgm:pt modelId="{52F3B4A2-8EDD-4B40-B5F3-A1CECB56D29F}" type="pres">
      <dgm:prSet presAssocID="{93FF5F9D-AAFA-4950-8546-6AECA4470D48}" presName="L1TextContainer" presStyleLbl="revTx" presStyleIdx="5" presStyleCnt="30">
        <dgm:presLayoutVars>
          <dgm:chMax val="1"/>
          <dgm:chPref val="1"/>
          <dgm:bulletEnabled val="1"/>
        </dgm:presLayoutVars>
      </dgm:prSet>
      <dgm:spPr/>
    </dgm:pt>
    <dgm:pt modelId="{4A2B3FB7-F9B6-43D5-A931-C70A3750EA87}" type="pres">
      <dgm:prSet presAssocID="{93FF5F9D-AAFA-4950-8546-6AECA4470D48}" presName="ConnectLine" presStyleLbl="sibTrans1D1" presStyleIdx="2" presStyleCnt="15"/>
      <dgm:spPr>
        <a:noFill/>
        <a:ln w="6350" cap="flat" cmpd="sng" algn="ctr">
          <a:solidFill>
            <a:schemeClr val="accent1">
              <a:hueOff val="0"/>
              <a:satOff val="0"/>
              <a:lumOff val="0"/>
              <a:alphaOff val="0"/>
            </a:schemeClr>
          </a:solidFill>
          <a:prstDash val="dash"/>
          <a:miter lim="800000"/>
        </a:ln>
        <a:effectLst/>
      </dgm:spPr>
    </dgm:pt>
    <dgm:pt modelId="{BA1A1A8C-A776-4D01-B097-263B42C05CD4}" type="pres">
      <dgm:prSet presAssocID="{93FF5F9D-AAFA-4950-8546-6AECA4470D48}" presName="EmptyPlaceHolder" presStyleCnt="0"/>
      <dgm:spPr/>
    </dgm:pt>
    <dgm:pt modelId="{06E0E481-BB98-4161-9BDE-A1547F63DD20}" type="pres">
      <dgm:prSet presAssocID="{38F0A00F-2CCF-46E9-AA53-7C6F7D500B84}" presName="spaceBetweenRectangles" presStyleCnt="0"/>
      <dgm:spPr/>
    </dgm:pt>
    <dgm:pt modelId="{E5DAE1C7-5EE6-4912-A563-09461F42D62A}" type="pres">
      <dgm:prSet presAssocID="{5C47BA33-031C-4CC0-9BCF-6601320557BD}" presName="composite" presStyleCnt="0"/>
      <dgm:spPr/>
    </dgm:pt>
    <dgm:pt modelId="{32D5EBAD-28FA-433F-8FFB-2BD24A55CA87}" type="pres">
      <dgm:prSet presAssocID="{5C47BA33-031C-4CC0-9BCF-6601320557BD}" presName="ConnectorPoint" presStyleLbl="lnNode1" presStyleIdx="3" presStyleCnt="15"/>
      <dgm:spPr/>
    </dgm:pt>
    <dgm:pt modelId="{DDFCF923-B1B1-4384-870D-1A2AB2EE7DD9}" type="pres">
      <dgm:prSet presAssocID="{5C47BA33-031C-4CC0-9BCF-6601320557BD}" presName="DropPinPlaceHolder" presStyleCnt="0"/>
      <dgm:spPr/>
    </dgm:pt>
    <dgm:pt modelId="{C2A10E59-9AE2-4DF3-96DD-EDCD8C4E8AB4}" type="pres">
      <dgm:prSet presAssocID="{5C47BA33-031C-4CC0-9BCF-6601320557BD}" presName="DropPin" presStyleLbl="alignNode1" presStyleIdx="3" presStyleCnt="15"/>
      <dgm:spPr/>
    </dgm:pt>
    <dgm:pt modelId="{B5FADE15-D8CD-4574-8110-FF5852D1CA0E}" type="pres">
      <dgm:prSet presAssocID="{5C47BA33-031C-4CC0-9BCF-6601320557BD}" presName="Ellipse" presStyleLbl="fgAcc1" presStyleIdx="4" presStyleCnt="16"/>
      <dgm:spPr>
        <a:solidFill>
          <a:schemeClr val="lt1">
            <a:alpha val="90000"/>
            <a:hueOff val="0"/>
            <a:satOff val="0"/>
            <a:lumOff val="0"/>
            <a:alphaOff val="0"/>
          </a:schemeClr>
        </a:solidFill>
        <a:ln w="6350" cap="flat" cmpd="sng" algn="ctr">
          <a:noFill/>
          <a:prstDash val="solid"/>
          <a:miter lim="800000"/>
        </a:ln>
        <a:effectLst/>
      </dgm:spPr>
    </dgm:pt>
    <dgm:pt modelId="{45E51A1E-350C-4C54-A95D-AF8C0185BE53}" type="pres">
      <dgm:prSet presAssocID="{5C47BA33-031C-4CC0-9BCF-6601320557BD}" presName="L2TextContainer" presStyleLbl="revTx" presStyleIdx="6" presStyleCnt="30">
        <dgm:presLayoutVars>
          <dgm:bulletEnabled val="1"/>
        </dgm:presLayoutVars>
      </dgm:prSet>
      <dgm:spPr/>
    </dgm:pt>
    <dgm:pt modelId="{4D733DDC-52FE-4EF8-9F1E-9D68AF5C4AAC}" type="pres">
      <dgm:prSet presAssocID="{5C47BA33-031C-4CC0-9BCF-6601320557BD}" presName="L1TextContainer" presStyleLbl="revTx" presStyleIdx="7" presStyleCnt="30" custLinFactNeighborX="-12183" custLinFactNeighborY="5966">
        <dgm:presLayoutVars>
          <dgm:chMax val="1"/>
          <dgm:chPref val="1"/>
          <dgm:bulletEnabled val="1"/>
        </dgm:presLayoutVars>
      </dgm:prSet>
      <dgm:spPr/>
    </dgm:pt>
    <dgm:pt modelId="{545CEC4B-3407-46AF-B442-9369796AE17B}" type="pres">
      <dgm:prSet presAssocID="{5C47BA33-031C-4CC0-9BCF-6601320557BD}" presName="ConnectLine" presStyleLbl="sibTrans1D1" presStyleIdx="3" presStyleCnt="15"/>
      <dgm:spPr>
        <a:noFill/>
        <a:ln w="6350" cap="flat" cmpd="sng" algn="ctr">
          <a:solidFill>
            <a:schemeClr val="accent1">
              <a:hueOff val="0"/>
              <a:satOff val="0"/>
              <a:lumOff val="0"/>
              <a:alphaOff val="0"/>
            </a:schemeClr>
          </a:solidFill>
          <a:prstDash val="dash"/>
          <a:miter lim="800000"/>
        </a:ln>
        <a:effectLst/>
      </dgm:spPr>
    </dgm:pt>
    <dgm:pt modelId="{12B18705-ED4D-4CEB-A78F-70F0C3BE658F}" type="pres">
      <dgm:prSet presAssocID="{5C47BA33-031C-4CC0-9BCF-6601320557BD}" presName="EmptyPlaceHolder" presStyleCnt="0"/>
      <dgm:spPr/>
    </dgm:pt>
    <dgm:pt modelId="{AF9BCEB7-DDBB-4C2F-BB24-4480185C225C}" type="pres">
      <dgm:prSet presAssocID="{D32BEACC-0113-44B2-8152-DDDBED834B7E}" presName="spaceBetweenRectangles" presStyleCnt="0"/>
      <dgm:spPr/>
    </dgm:pt>
    <dgm:pt modelId="{E398C27E-AC62-4E71-B804-DFB977180D4B}" type="pres">
      <dgm:prSet presAssocID="{37DBBEDD-4242-4451-AA49-BB8353460E85}" presName="composite" presStyleCnt="0"/>
      <dgm:spPr/>
    </dgm:pt>
    <dgm:pt modelId="{9044C62D-5736-4918-BEA6-979249616921}" type="pres">
      <dgm:prSet presAssocID="{37DBBEDD-4242-4451-AA49-BB8353460E85}" presName="ConnectorPoint" presStyleLbl="lnNode1" presStyleIdx="4" presStyleCnt="15"/>
      <dgm:spPr/>
    </dgm:pt>
    <dgm:pt modelId="{F483C197-438A-445F-9DF2-3F74CBB0933D}" type="pres">
      <dgm:prSet presAssocID="{37DBBEDD-4242-4451-AA49-BB8353460E85}" presName="DropPinPlaceHolder" presStyleCnt="0"/>
      <dgm:spPr/>
    </dgm:pt>
    <dgm:pt modelId="{62ADE0A1-5A96-4EC9-A072-6B7D27E21A40}" type="pres">
      <dgm:prSet presAssocID="{37DBBEDD-4242-4451-AA49-BB8353460E85}" presName="DropPin" presStyleLbl="alignNode1" presStyleIdx="4" presStyleCnt="15"/>
      <dgm:spPr/>
    </dgm:pt>
    <dgm:pt modelId="{76A622F5-DA0B-40BE-9ECF-F90062F2C4A8}" type="pres">
      <dgm:prSet presAssocID="{37DBBEDD-4242-4451-AA49-BB8353460E85}" presName="Ellipse" presStyleLbl="fgAcc1" presStyleIdx="5" presStyleCnt="16"/>
      <dgm:spPr>
        <a:solidFill>
          <a:schemeClr val="lt1">
            <a:alpha val="90000"/>
            <a:hueOff val="0"/>
            <a:satOff val="0"/>
            <a:lumOff val="0"/>
            <a:alphaOff val="0"/>
          </a:schemeClr>
        </a:solidFill>
        <a:ln w="6350" cap="flat" cmpd="sng" algn="ctr">
          <a:noFill/>
          <a:prstDash val="solid"/>
          <a:miter lim="800000"/>
        </a:ln>
        <a:effectLst/>
      </dgm:spPr>
    </dgm:pt>
    <dgm:pt modelId="{0C3872F7-BED3-48C7-9E1F-9181A69EEA42}" type="pres">
      <dgm:prSet presAssocID="{37DBBEDD-4242-4451-AA49-BB8353460E85}" presName="L2TextContainer" presStyleLbl="revTx" presStyleIdx="8" presStyleCnt="30">
        <dgm:presLayoutVars>
          <dgm:bulletEnabled val="1"/>
        </dgm:presLayoutVars>
      </dgm:prSet>
      <dgm:spPr/>
    </dgm:pt>
    <dgm:pt modelId="{AB7575DE-D4B0-429E-A9C3-D5B62FD65975}" type="pres">
      <dgm:prSet presAssocID="{37DBBEDD-4242-4451-AA49-BB8353460E85}" presName="L1TextContainer" presStyleLbl="revTx" presStyleIdx="9" presStyleCnt="30">
        <dgm:presLayoutVars>
          <dgm:chMax val="1"/>
          <dgm:chPref val="1"/>
          <dgm:bulletEnabled val="1"/>
        </dgm:presLayoutVars>
      </dgm:prSet>
      <dgm:spPr/>
    </dgm:pt>
    <dgm:pt modelId="{FBE7581B-2DD0-428B-BC70-6879FC1D49F9}" type="pres">
      <dgm:prSet presAssocID="{37DBBEDD-4242-4451-AA49-BB8353460E85}" presName="ConnectLine" presStyleLbl="sibTrans1D1" presStyleIdx="4" presStyleCnt="15"/>
      <dgm:spPr>
        <a:noFill/>
        <a:ln w="6350" cap="flat" cmpd="sng" algn="ctr">
          <a:solidFill>
            <a:schemeClr val="accent1">
              <a:hueOff val="0"/>
              <a:satOff val="0"/>
              <a:lumOff val="0"/>
              <a:alphaOff val="0"/>
            </a:schemeClr>
          </a:solidFill>
          <a:prstDash val="dash"/>
          <a:miter lim="800000"/>
        </a:ln>
        <a:effectLst/>
      </dgm:spPr>
    </dgm:pt>
    <dgm:pt modelId="{5AB3A22A-1F09-4D10-8B9A-4312EC97DD39}" type="pres">
      <dgm:prSet presAssocID="{37DBBEDD-4242-4451-AA49-BB8353460E85}" presName="EmptyPlaceHolder" presStyleCnt="0"/>
      <dgm:spPr/>
    </dgm:pt>
    <dgm:pt modelId="{07EEC5B9-E8AF-4A06-B479-D165311ACAC5}" type="pres">
      <dgm:prSet presAssocID="{7A77FF49-7F2F-4EBB-A30E-09ECD173881A}" presName="spaceBetweenRectangles" presStyleCnt="0"/>
      <dgm:spPr/>
    </dgm:pt>
    <dgm:pt modelId="{C4916ADA-CE8A-4EB8-981A-A61CCDF3C818}" type="pres">
      <dgm:prSet presAssocID="{EDA42953-987D-407E-BFBF-5CDC903BECDB}" presName="composite" presStyleCnt="0"/>
      <dgm:spPr/>
    </dgm:pt>
    <dgm:pt modelId="{DD729234-455E-4196-84A6-4E90376DB8AA}" type="pres">
      <dgm:prSet presAssocID="{EDA42953-987D-407E-BFBF-5CDC903BECDB}" presName="ConnectorPoint" presStyleLbl="lnNode1" presStyleIdx="5" presStyleCnt="15"/>
      <dgm:spPr/>
    </dgm:pt>
    <dgm:pt modelId="{A03AEBDA-732E-409B-B4BD-46AB83A517E1}" type="pres">
      <dgm:prSet presAssocID="{EDA42953-987D-407E-BFBF-5CDC903BECDB}" presName="DropPinPlaceHolder" presStyleCnt="0"/>
      <dgm:spPr/>
    </dgm:pt>
    <dgm:pt modelId="{A4B00C1B-68D7-4826-8BF1-A98B1376B337}" type="pres">
      <dgm:prSet presAssocID="{EDA42953-987D-407E-BFBF-5CDC903BECDB}" presName="DropPin" presStyleLbl="alignNode1" presStyleIdx="5" presStyleCnt="15"/>
      <dgm:spPr/>
    </dgm:pt>
    <dgm:pt modelId="{4E0D9077-E872-4303-9D8D-6A10B15A93FF}" type="pres">
      <dgm:prSet presAssocID="{EDA42953-987D-407E-BFBF-5CDC903BECDB}" presName="Ellipse" presStyleLbl="fgAcc1" presStyleIdx="6" presStyleCnt="16"/>
      <dgm:spPr>
        <a:solidFill>
          <a:schemeClr val="lt1">
            <a:alpha val="90000"/>
            <a:hueOff val="0"/>
            <a:satOff val="0"/>
            <a:lumOff val="0"/>
            <a:alphaOff val="0"/>
          </a:schemeClr>
        </a:solidFill>
        <a:ln w="6350" cap="flat" cmpd="sng" algn="ctr">
          <a:noFill/>
          <a:prstDash val="solid"/>
          <a:miter lim="800000"/>
        </a:ln>
        <a:effectLst/>
      </dgm:spPr>
    </dgm:pt>
    <dgm:pt modelId="{DE4D695E-46B9-4E32-85C7-617B8F870CCE}" type="pres">
      <dgm:prSet presAssocID="{EDA42953-987D-407E-BFBF-5CDC903BECDB}" presName="L2TextContainer" presStyleLbl="revTx" presStyleIdx="10" presStyleCnt="30">
        <dgm:presLayoutVars>
          <dgm:bulletEnabled val="1"/>
        </dgm:presLayoutVars>
      </dgm:prSet>
      <dgm:spPr/>
    </dgm:pt>
    <dgm:pt modelId="{ED46B7E9-79D9-4321-9290-C73C926812DC}" type="pres">
      <dgm:prSet presAssocID="{EDA42953-987D-407E-BFBF-5CDC903BECDB}" presName="L1TextContainer" presStyleLbl="revTx" presStyleIdx="11" presStyleCnt="30">
        <dgm:presLayoutVars>
          <dgm:chMax val="1"/>
          <dgm:chPref val="1"/>
          <dgm:bulletEnabled val="1"/>
        </dgm:presLayoutVars>
      </dgm:prSet>
      <dgm:spPr/>
    </dgm:pt>
    <dgm:pt modelId="{02A82035-3485-42A0-A46F-5103764DADEA}" type="pres">
      <dgm:prSet presAssocID="{EDA42953-987D-407E-BFBF-5CDC903BECDB}" presName="ConnectLine" presStyleLbl="sibTrans1D1" presStyleIdx="5" presStyleCnt="15"/>
      <dgm:spPr>
        <a:noFill/>
        <a:ln w="6350" cap="flat" cmpd="sng" algn="ctr">
          <a:solidFill>
            <a:schemeClr val="accent1">
              <a:hueOff val="0"/>
              <a:satOff val="0"/>
              <a:lumOff val="0"/>
              <a:alphaOff val="0"/>
            </a:schemeClr>
          </a:solidFill>
          <a:prstDash val="dash"/>
          <a:miter lim="800000"/>
        </a:ln>
        <a:effectLst/>
      </dgm:spPr>
    </dgm:pt>
    <dgm:pt modelId="{ABE20E9D-E8C7-4BE7-A25C-55516390A374}" type="pres">
      <dgm:prSet presAssocID="{EDA42953-987D-407E-BFBF-5CDC903BECDB}" presName="EmptyPlaceHolder" presStyleCnt="0"/>
      <dgm:spPr/>
    </dgm:pt>
    <dgm:pt modelId="{681E0409-1BD3-4B40-9D0B-A28B89D584CE}" type="pres">
      <dgm:prSet presAssocID="{2A2CCEA7-1758-4560-9455-166F46C77AD0}" presName="spaceBetweenRectangles" presStyleCnt="0"/>
      <dgm:spPr/>
    </dgm:pt>
    <dgm:pt modelId="{DCD0AC65-403F-4742-B14B-7012AFD2A0D3}" type="pres">
      <dgm:prSet presAssocID="{E783135B-F46D-41C1-916F-3C49AA34D52B}" presName="composite" presStyleCnt="0"/>
      <dgm:spPr/>
    </dgm:pt>
    <dgm:pt modelId="{25605CDD-A690-4151-A04D-061B4EFBEECB}" type="pres">
      <dgm:prSet presAssocID="{E783135B-F46D-41C1-916F-3C49AA34D52B}" presName="ConnectorPoint" presStyleLbl="lnNode1" presStyleIdx="6" presStyleCnt="15"/>
      <dgm:spPr/>
    </dgm:pt>
    <dgm:pt modelId="{B2B134B1-35EB-4C9E-8971-9984FBAC3F8A}" type="pres">
      <dgm:prSet presAssocID="{E783135B-F46D-41C1-916F-3C49AA34D52B}" presName="DropPinPlaceHolder" presStyleCnt="0"/>
      <dgm:spPr/>
    </dgm:pt>
    <dgm:pt modelId="{45CEDE2E-B759-4DAB-B35E-CAE0A0FAFEBF}" type="pres">
      <dgm:prSet presAssocID="{E783135B-F46D-41C1-916F-3C49AA34D52B}" presName="DropPin" presStyleLbl="alignNode1" presStyleIdx="6" presStyleCnt="15"/>
      <dgm:spPr/>
    </dgm:pt>
    <dgm:pt modelId="{D9E57991-D825-40A1-AF27-6245C5CDF161}" type="pres">
      <dgm:prSet presAssocID="{E783135B-F46D-41C1-916F-3C49AA34D52B}" presName="Ellipse" presStyleLbl="fgAcc1" presStyleIdx="7" presStyleCnt="16"/>
      <dgm:spPr>
        <a:solidFill>
          <a:schemeClr val="lt1">
            <a:alpha val="90000"/>
            <a:hueOff val="0"/>
            <a:satOff val="0"/>
            <a:lumOff val="0"/>
            <a:alphaOff val="0"/>
          </a:schemeClr>
        </a:solidFill>
        <a:ln w="6350" cap="flat" cmpd="sng" algn="ctr">
          <a:noFill/>
          <a:prstDash val="solid"/>
          <a:miter lim="800000"/>
        </a:ln>
        <a:effectLst/>
      </dgm:spPr>
    </dgm:pt>
    <dgm:pt modelId="{160702AF-5F6D-49D6-A7C1-C6F928E795E9}" type="pres">
      <dgm:prSet presAssocID="{E783135B-F46D-41C1-916F-3C49AA34D52B}" presName="L2TextContainer" presStyleLbl="revTx" presStyleIdx="12" presStyleCnt="30">
        <dgm:presLayoutVars>
          <dgm:bulletEnabled val="1"/>
        </dgm:presLayoutVars>
      </dgm:prSet>
      <dgm:spPr/>
    </dgm:pt>
    <dgm:pt modelId="{36EAF7F9-5AC6-4478-A931-8A5E17EC7EDA}" type="pres">
      <dgm:prSet presAssocID="{E783135B-F46D-41C1-916F-3C49AA34D52B}" presName="L1TextContainer" presStyleLbl="revTx" presStyleIdx="13" presStyleCnt="30">
        <dgm:presLayoutVars>
          <dgm:chMax val="1"/>
          <dgm:chPref val="1"/>
          <dgm:bulletEnabled val="1"/>
        </dgm:presLayoutVars>
      </dgm:prSet>
      <dgm:spPr/>
    </dgm:pt>
    <dgm:pt modelId="{D628E339-EFB8-49B3-B183-490B2A9F19A2}" type="pres">
      <dgm:prSet presAssocID="{E783135B-F46D-41C1-916F-3C49AA34D52B}" presName="ConnectLine" presStyleLbl="sibTrans1D1" presStyleIdx="6" presStyleCnt="15"/>
      <dgm:spPr>
        <a:noFill/>
        <a:ln w="6350" cap="flat" cmpd="sng" algn="ctr">
          <a:solidFill>
            <a:schemeClr val="accent1">
              <a:hueOff val="0"/>
              <a:satOff val="0"/>
              <a:lumOff val="0"/>
              <a:alphaOff val="0"/>
            </a:schemeClr>
          </a:solidFill>
          <a:prstDash val="dash"/>
          <a:miter lim="800000"/>
        </a:ln>
        <a:effectLst/>
      </dgm:spPr>
    </dgm:pt>
    <dgm:pt modelId="{904A3FD7-23FE-46E5-B3C1-3520BE5AF0A8}" type="pres">
      <dgm:prSet presAssocID="{E783135B-F46D-41C1-916F-3C49AA34D52B}" presName="EmptyPlaceHolder" presStyleCnt="0"/>
      <dgm:spPr/>
    </dgm:pt>
    <dgm:pt modelId="{D51B2AE1-D0BA-407D-81F6-0A46BDCC2ACC}" type="pres">
      <dgm:prSet presAssocID="{E5F6D01E-37F1-4D01-9F81-08EA28704CBD}" presName="spaceBetweenRectangles" presStyleCnt="0"/>
      <dgm:spPr/>
    </dgm:pt>
    <dgm:pt modelId="{1F47542D-C02E-4575-8274-E316930C2D87}" type="pres">
      <dgm:prSet presAssocID="{4F9B2EF8-B879-4971-AD26-E1222F6755FA}" presName="composite" presStyleCnt="0"/>
      <dgm:spPr/>
    </dgm:pt>
    <dgm:pt modelId="{05D958D1-23A9-4027-8144-BA74B29CB9C3}" type="pres">
      <dgm:prSet presAssocID="{4F9B2EF8-B879-4971-AD26-E1222F6755FA}" presName="ConnectorPoint" presStyleLbl="lnNode1" presStyleIdx="7" presStyleCnt="15"/>
      <dgm:spPr>
        <a:xfrm>
          <a:off x="3790008" y="2134940"/>
          <a:ext cx="69334" cy="81457"/>
        </a:xfrm>
      </dgm:spPr>
    </dgm:pt>
    <dgm:pt modelId="{9675E6F1-90DE-44E5-8909-04C1363BCACA}" type="pres">
      <dgm:prSet presAssocID="{4F9B2EF8-B879-4971-AD26-E1222F6755FA}" presName="DropPinPlaceHolder" presStyleCnt="0"/>
      <dgm:spPr/>
    </dgm:pt>
    <dgm:pt modelId="{B079CD69-4F3F-4FF3-864C-F535C1B87061}" type="pres">
      <dgm:prSet presAssocID="{4F9B2EF8-B879-4971-AD26-E1222F6755FA}" presName="DropPin" presStyleLbl="alignNode1" presStyleIdx="7" presStyleCnt="15"/>
      <dgm:spPr>
        <a:xfrm rot="18900000">
          <a:off x="3688489" y="3553748"/>
          <a:ext cx="272372" cy="272372"/>
        </a:xfrm>
      </dgm:spPr>
    </dgm:pt>
    <dgm:pt modelId="{56FAC896-F7A9-4B8B-8C01-895188D17985}" type="pres">
      <dgm:prSet presAssocID="{4F9B2EF8-B879-4971-AD26-E1222F6755FA}" presName="Ellipse" presStyleLbl="fgAcc1" presStyleIdx="8" presStyleCnt="16"/>
      <dgm:spPr>
        <a:solidFill>
          <a:schemeClr val="lt1">
            <a:alpha val="90000"/>
            <a:hueOff val="0"/>
            <a:satOff val="0"/>
            <a:lumOff val="0"/>
            <a:alphaOff val="0"/>
          </a:schemeClr>
        </a:solidFill>
        <a:ln w="6350" cap="flat" cmpd="sng" algn="ctr">
          <a:noFill/>
          <a:prstDash val="solid"/>
          <a:miter lim="800000"/>
        </a:ln>
        <a:effectLst/>
      </dgm:spPr>
    </dgm:pt>
    <dgm:pt modelId="{52F0FB37-33DC-4F41-85A1-52D2DC02F205}" type="pres">
      <dgm:prSet presAssocID="{4F9B2EF8-B879-4971-AD26-E1222F6755FA}" presName="L2TextContainer" presStyleLbl="revTx" presStyleIdx="14" presStyleCnt="30">
        <dgm:presLayoutVars>
          <dgm:bulletEnabled val="1"/>
        </dgm:presLayoutVars>
      </dgm:prSet>
      <dgm:spPr/>
    </dgm:pt>
    <dgm:pt modelId="{E3C68463-CA2D-441F-891A-3536F67AC25F}" type="pres">
      <dgm:prSet presAssocID="{4F9B2EF8-B879-4971-AD26-E1222F6755FA}" presName="L1TextContainer" presStyleLbl="revTx" presStyleIdx="15" presStyleCnt="30">
        <dgm:presLayoutVars>
          <dgm:chMax val="1"/>
          <dgm:chPref val="1"/>
          <dgm:bulletEnabled val="1"/>
        </dgm:presLayoutVars>
      </dgm:prSet>
      <dgm:spPr/>
    </dgm:pt>
    <dgm:pt modelId="{2A60B37F-94B7-4830-8F57-3E8D9E067521}" type="pres">
      <dgm:prSet presAssocID="{4F9B2EF8-B879-4971-AD26-E1222F6755FA}" presName="ConnectLine" presStyleLbl="sibTrans1D1" presStyleIdx="7" presStyleCnt="15"/>
      <dgm:spPr>
        <a:noFill/>
        <a:ln w="6350" cap="flat" cmpd="sng" algn="ctr">
          <a:solidFill>
            <a:schemeClr val="accent1">
              <a:hueOff val="0"/>
              <a:satOff val="0"/>
              <a:lumOff val="0"/>
              <a:alphaOff val="0"/>
            </a:schemeClr>
          </a:solidFill>
          <a:prstDash val="dash"/>
          <a:miter lim="800000"/>
        </a:ln>
        <a:effectLst/>
      </dgm:spPr>
    </dgm:pt>
    <dgm:pt modelId="{11614BCE-B997-49E8-BF8D-A859C02480B3}" type="pres">
      <dgm:prSet presAssocID="{4F9B2EF8-B879-4971-AD26-E1222F6755FA}" presName="EmptyPlaceHolder" presStyleCnt="0"/>
      <dgm:spPr/>
    </dgm:pt>
    <dgm:pt modelId="{934C70F0-7755-4601-8448-9B043CA97082}" type="pres">
      <dgm:prSet presAssocID="{B6F740C8-21BF-4DBC-B60F-043BDD839301}" presName="spaceBetweenRectangles" presStyleCnt="0"/>
      <dgm:spPr/>
    </dgm:pt>
    <dgm:pt modelId="{04A88F53-4548-4F75-B727-957747621E79}" type="pres">
      <dgm:prSet presAssocID="{2E4172F4-70C7-4649-8261-032BDA9B3DB8}" presName="composite" presStyleCnt="0"/>
      <dgm:spPr/>
    </dgm:pt>
    <dgm:pt modelId="{E4D67767-A785-49BD-951B-98D8FC4BD487}" type="pres">
      <dgm:prSet presAssocID="{2E4172F4-70C7-4649-8261-032BDA9B3DB8}" presName="ConnectorPoint" presStyleLbl="lnNode1" presStyleIdx="8" presStyleCnt="15"/>
      <dgm:spPr>
        <a:xfrm>
          <a:off x="4467833" y="2134940"/>
          <a:ext cx="69334" cy="81457"/>
        </a:xfrm>
      </dgm:spPr>
    </dgm:pt>
    <dgm:pt modelId="{210001BC-A19C-4AAE-9F25-30515FEC6FC5}" type="pres">
      <dgm:prSet presAssocID="{2E4172F4-70C7-4649-8261-032BDA9B3DB8}" presName="DropPinPlaceHolder" presStyleCnt="0"/>
      <dgm:spPr/>
    </dgm:pt>
    <dgm:pt modelId="{2DCB6F97-B933-48C6-A751-53F8CC8E9F22}" type="pres">
      <dgm:prSet presAssocID="{2E4172F4-70C7-4649-8261-032BDA9B3DB8}" presName="DropPin" presStyleLbl="alignNode1" presStyleIdx="8" presStyleCnt="15"/>
      <dgm:spPr>
        <a:xfrm rot="8100000">
          <a:off x="4366314" y="525217"/>
          <a:ext cx="272372" cy="272372"/>
        </a:xfrm>
      </dgm:spPr>
    </dgm:pt>
    <dgm:pt modelId="{D325B89B-661D-4551-ABFD-D1AC01947E2C}" type="pres">
      <dgm:prSet presAssocID="{2E4172F4-70C7-4649-8261-032BDA9B3DB8}" presName="Ellipse" presStyleLbl="fgAcc1" presStyleIdx="9" presStyleCnt="16"/>
      <dgm:spPr>
        <a:solidFill>
          <a:schemeClr val="lt1">
            <a:alpha val="90000"/>
            <a:hueOff val="0"/>
            <a:satOff val="0"/>
            <a:lumOff val="0"/>
            <a:alphaOff val="0"/>
          </a:schemeClr>
        </a:solidFill>
        <a:ln w="6350" cap="flat" cmpd="sng" algn="ctr">
          <a:noFill/>
          <a:prstDash val="solid"/>
          <a:miter lim="800000"/>
        </a:ln>
        <a:effectLst/>
      </dgm:spPr>
    </dgm:pt>
    <dgm:pt modelId="{158552AD-743B-4AC4-840A-6291CBD9A20D}" type="pres">
      <dgm:prSet presAssocID="{2E4172F4-70C7-4649-8261-032BDA9B3DB8}" presName="L2TextContainer" presStyleLbl="revTx" presStyleIdx="16" presStyleCnt="30">
        <dgm:presLayoutVars>
          <dgm:bulletEnabled val="1"/>
        </dgm:presLayoutVars>
      </dgm:prSet>
      <dgm:spPr/>
    </dgm:pt>
    <dgm:pt modelId="{5AABE0C3-8E74-4143-9DB1-F9B53CAB7BB9}" type="pres">
      <dgm:prSet presAssocID="{2E4172F4-70C7-4649-8261-032BDA9B3DB8}" presName="L1TextContainer" presStyleLbl="revTx" presStyleIdx="17" presStyleCnt="30">
        <dgm:presLayoutVars>
          <dgm:chMax val="1"/>
          <dgm:chPref val="1"/>
          <dgm:bulletEnabled val="1"/>
        </dgm:presLayoutVars>
      </dgm:prSet>
      <dgm:spPr/>
    </dgm:pt>
    <dgm:pt modelId="{B1D1367E-4395-4C49-881C-FF7DBF21DB19}" type="pres">
      <dgm:prSet presAssocID="{2E4172F4-70C7-4649-8261-032BDA9B3DB8}" presName="ConnectLine" presStyleLbl="sibTrans1D1" presStyleIdx="8" presStyleCnt="15"/>
      <dgm:spPr>
        <a:noFill/>
        <a:ln w="6350" cap="flat" cmpd="sng" algn="ctr">
          <a:solidFill>
            <a:schemeClr val="accent1">
              <a:hueOff val="0"/>
              <a:satOff val="0"/>
              <a:lumOff val="0"/>
              <a:alphaOff val="0"/>
            </a:schemeClr>
          </a:solidFill>
          <a:prstDash val="dash"/>
          <a:miter lim="800000"/>
        </a:ln>
        <a:effectLst/>
      </dgm:spPr>
    </dgm:pt>
    <dgm:pt modelId="{12DFF0F9-3FC1-484F-A6E4-6B7CA58A980D}" type="pres">
      <dgm:prSet presAssocID="{2E4172F4-70C7-4649-8261-032BDA9B3DB8}" presName="EmptyPlaceHolder" presStyleCnt="0"/>
      <dgm:spPr/>
    </dgm:pt>
    <dgm:pt modelId="{60D58F41-2158-41C2-97C4-783478A229FC}" type="pres">
      <dgm:prSet presAssocID="{E6104497-41BD-47D6-99B0-4D3C56D5B89F}" presName="spaceBetweenRectangles" presStyleCnt="0"/>
      <dgm:spPr/>
    </dgm:pt>
    <dgm:pt modelId="{6327E656-C08F-4E7C-8BDF-7E3455399F17}" type="pres">
      <dgm:prSet presAssocID="{86FE4C95-F2A6-4528-AF4D-4E5CC9178F2A}" presName="composite" presStyleCnt="0"/>
      <dgm:spPr/>
    </dgm:pt>
    <dgm:pt modelId="{910E6F5F-7056-4E1F-A55D-38D8E84A7709}" type="pres">
      <dgm:prSet presAssocID="{86FE4C95-F2A6-4528-AF4D-4E5CC9178F2A}" presName="ConnectorPoint" presStyleLbl="lnNode1" presStyleIdx="9" presStyleCnt="15"/>
      <dgm:spPr/>
    </dgm:pt>
    <dgm:pt modelId="{108DEB73-8869-4BFA-BDE0-84ED7A84D7A9}" type="pres">
      <dgm:prSet presAssocID="{86FE4C95-F2A6-4528-AF4D-4E5CC9178F2A}" presName="DropPinPlaceHolder" presStyleCnt="0"/>
      <dgm:spPr/>
    </dgm:pt>
    <dgm:pt modelId="{63A706CA-C7B9-4C49-AEE8-8721810B9B7A}" type="pres">
      <dgm:prSet presAssocID="{86FE4C95-F2A6-4528-AF4D-4E5CC9178F2A}" presName="DropPin" presStyleLbl="alignNode1" presStyleIdx="9" presStyleCnt="15"/>
      <dgm:spPr/>
    </dgm:pt>
    <dgm:pt modelId="{F923C8F8-CBBF-4735-8864-ABDA10A4D169}" type="pres">
      <dgm:prSet presAssocID="{86FE4C95-F2A6-4528-AF4D-4E5CC9178F2A}" presName="Ellipse" presStyleLbl="fgAcc1" presStyleIdx="10" presStyleCnt="16"/>
      <dgm:spPr>
        <a:solidFill>
          <a:schemeClr val="lt1">
            <a:alpha val="90000"/>
            <a:hueOff val="0"/>
            <a:satOff val="0"/>
            <a:lumOff val="0"/>
            <a:alphaOff val="0"/>
          </a:schemeClr>
        </a:solidFill>
        <a:ln w="6350" cap="flat" cmpd="sng" algn="ctr">
          <a:noFill/>
          <a:prstDash val="solid"/>
          <a:miter lim="800000"/>
        </a:ln>
        <a:effectLst/>
      </dgm:spPr>
    </dgm:pt>
    <dgm:pt modelId="{DD4C55BD-7F1D-44AB-8645-498827C6691D}" type="pres">
      <dgm:prSet presAssocID="{86FE4C95-F2A6-4528-AF4D-4E5CC9178F2A}" presName="L2TextContainer" presStyleLbl="revTx" presStyleIdx="18" presStyleCnt="30">
        <dgm:presLayoutVars>
          <dgm:bulletEnabled val="1"/>
        </dgm:presLayoutVars>
      </dgm:prSet>
      <dgm:spPr/>
    </dgm:pt>
    <dgm:pt modelId="{56FDDE67-3B5A-4C0F-AAC7-0B4364D21032}" type="pres">
      <dgm:prSet presAssocID="{86FE4C95-F2A6-4528-AF4D-4E5CC9178F2A}" presName="L1TextContainer" presStyleLbl="revTx" presStyleIdx="19" presStyleCnt="30">
        <dgm:presLayoutVars>
          <dgm:chMax val="1"/>
          <dgm:chPref val="1"/>
          <dgm:bulletEnabled val="1"/>
        </dgm:presLayoutVars>
      </dgm:prSet>
      <dgm:spPr/>
    </dgm:pt>
    <dgm:pt modelId="{9AB53359-407E-49DD-BC18-32D7DE556218}" type="pres">
      <dgm:prSet presAssocID="{86FE4C95-F2A6-4528-AF4D-4E5CC9178F2A}" presName="ConnectLine" presStyleLbl="sibTrans1D1" presStyleIdx="9" presStyleCnt="15"/>
      <dgm:spPr>
        <a:noFill/>
        <a:ln w="6350" cap="flat" cmpd="sng" algn="ctr">
          <a:solidFill>
            <a:schemeClr val="accent1">
              <a:hueOff val="0"/>
              <a:satOff val="0"/>
              <a:lumOff val="0"/>
              <a:alphaOff val="0"/>
            </a:schemeClr>
          </a:solidFill>
          <a:prstDash val="dash"/>
          <a:miter lim="800000"/>
        </a:ln>
        <a:effectLst/>
      </dgm:spPr>
    </dgm:pt>
    <dgm:pt modelId="{56F966B0-E641-46D8-8973-48696AE93443}" type="pres">
      <dgm:prSet presAssocID="{86FE4C95-F2A6-4528-AF4D-4E5CC9178F2A}" presName="EmptyPlaceHolder" presStyleCnt="0"/>
      <dgm:spPr/>
    </dgm:pt>
    <dgm:pt modelId="{737E889E-11AA-47F0-BBE9-28A7DA37AE48}" type="pres">
      <dgm:prSet presAssocID="{DBECDCE6-B1DE-420E-91B2-411892D125E9}" presName="spaceBetweenRectangles" presStyleCnt="0"/>
      <dgm:spPr/>
    </dgm:pt>
    <dgm:pt modelId="{B360A638-157F-4CA4-A280-3933FA1397F4}" type="pres">
      <dgm:prSet presAssocID="{CF2E71AA-F066-42B1-9923-8305DF3CD338}" presName="composite" presStyleCnt="0"/>
      <dgm:spPr/>
    </dgm:pt>
    <dgm:pt modelId="{C94F2F29-B3C0-4AA3-8CA9-D3491CCF4334}" type="pres">
      <dgm:prSet presAssocID="{CF2E71AA-F066-42B1-9923-8305DF3CD338}" presName="ConnectorPoint" presStyleLbl="lnNode1" presStyleIdx="10" presStyleCnt="15"/>
      <dgm:spPr>
        <a:xfrm>
          <a:off x="6501309" y="2134940"/>
          <a:ext cx="69334" cy="81457"/>
        </a:xfrm>
      </dgm:spPr>
    </dgm:pt>
    <dgm:pt modelId="{75A1928A-9A2E-4976-8B8F-609FDBB140AF}" type="pres">
      <dgm:prSet presAssocID="{CF2E71AA-F066-42B1-9923-8305DF3CD338}" presName="DropPinPlaceHolder" presStyleCnt="0"/>
      <dgm:spPr/>
    </dgm:pt>
    <dgm:pt modelId="{08A72031-FE10-49A1-9564-439E47509A61}" type="pres">
      <dgm:prSet presAssocID="{CF2E71AA-F066-42B1-9923-8305DF3CD338}" presName="DropPin" presStyleLbl="alignNode1" presStyleIdx="10" presStyleCnt="15"/>
      <dgm:spPr>
        <a:xfrm rot="18900000">
          <a:off x="6399790" y="3553748"/>
          <a:ext cx="272372" cy="272372"/>
        </a:xfrm>
      </dgm:spPr>
    </dgm:pt>
    <dgm:pt modelId="{0A8A79EE-2057-49C7-A21F-C4CC9BB57E24}" type="pres">
      <dgm:prSet presAssocID="{CF2E71AA-F066-42B1-9923-8305DF3CD338}" presName="Ellipse" presStyleLbl="fgAcc1" presStyleIdx="11" presStyleCnt="16"/>
      <dgm:spPr>
        <a:solidFill>
          <a:schemeClr val="lt1">
            <a:alpha val="90000"/>
            <a:hueOff val="0"/>
            <a:satOff val="0"/>
            <a:lumOff val="0"/>
            <a:alphaOff val="0"/>
          </a:schemeClr>
        </a:solidFill>
        <a:ln w="6350" cap="flat" cmpd="sng" algn="ctr">
          <a:noFill/>
          <a:prstDash val="solid"/>
          <a:miter lim="800000"/>
        </a:ln>
        <a:effectLst/>
      </dgm:spPr>
    </dgm:pt>
    <dgm:pt modelId="{6570B502-D2DE-4DA6-910E-11F4CC04BE5D}" type="pres">
      <dgm:prSet presAssocID="{CF2E71AA-F066-42B1-9923-8305DF3CD338}" presName="L2TextContainer" presStyleLbl="revTx" presStyleIdx="20" presStyleCnt="30">
        <dgm:presLayoutVars>
          <dgm:bulletEnabled val="1"/>
        </dgm:presLayoutVars>
      </dgm:prSet>
      <dgm:spPr/>
    </dgm:pt>
    <dgm:pt modelId="{3A1D35CA-4FC7-4DA1-8237-7B3406B814AB}" type="pres">
      <dgm:prSet presAssocID="{CF2E71AA-F066-42B1-9923-8305DF3CD338}" presName="L1TextContainer" presStyleLbl="revTx" presStyleIdx="21" presStyleCnt="30">
        <dgm:presLayoutVars>
          <dgm:chMax val="1"/>
          <dgm:chPref val="1"/>
          <dgm:bulletEnabled val="1"/>
        </dgm:presLayoutVars>
      </dgm:prSet>
      <dgm:spPr/>
    </dgm:pt>
    <dgm:pt modelId="{D7515E2B-1A6A-4263-9CEE-48279B427672}" type="pres">
      <dgm:prSet presAssocID="{CF2E71AA-F066-42B1-9923-8305DF3CD338}" presName="ConnectLine" presStyleLbl="sibTrans1D1" presStyleIdx="10" presStyleCnt="15"/>
      <dgm:spPr>
        <a:noFill/>
        <a:ln w="6350" cap="flat" cmpd="sng" algn="ctr">
          <a:solidFill>
            <a:schemeClr val="accent1">
              <a:hueOff val="0"/>
              <a:satOff val="0"/>
              <a:lumOff val="0"/>
              <a:alphaOff val="0"/>
            </a:schemeClr>
          </a:solidFill>
          <a:prstDash val="dash"/>
          <a:miter lim="800000"/>
        </a:ln>
        <a:effectLst/>
      </dgm:spPr>
    </dgm:pt>
    <dgm:pt modelId="{B45042CD-28C6-4AD2-9853-09DD56522237}" type="pres">
      <dgm:prSet presAssocID="{CF2E71AA-F066-42B1-9923-8305DF3CD338}" presName="EmptyPlaceHolder" presStyleCnt="0"/>
      <dgm:spPr/>
    </dgm:pt>
    <dgm:pt modelId="{35A74B71-A714-47F0-8597-133F4B81C62C}" type="pres">
      <dgm:prSet presAssocID="{BF45E620-B155-4F5B-88D9-E1C7EF9D053F}" presName="spaceBetweenRectangles" presStyleCnt="0"/>
      <dgm:spPr/>
    </dgm:pt>
    <dgm:pt modelId="{040C87CD-3957-4216-9FE9-616BECE30589}" type="pres">
      <dgm:prSet presAssocID="{09CF5F19-0BA9-4408-852F-A8526E81833F}" presName="composite" presStyleCnt="0"/>
      <dgm:spPr/>
    </dgm:pt>
    <dgm:pt modelId="{DE22486F-742B-4241-A99D-B9DA12108A21}" type="pres">
      <dgm:prSet presAssocID="{09CF5F19-0BA9-4408-852F-A8526E81833F}" presName="ConnectorPoint" presStyleLbl="lnNode1" presStyleIdx="11" presStyleCnt="15"/>
      <dgm:spPr>
        <a:xfrm>
          <a:off x="7179134" y="2134940"/>
          <a:ext cx="69334" cy="81457"/>
        </a:xfrm>
      </dgm:spPr>
    </dgm:pt>
    <dgm:pt modelId="{81941111-E017-4DC5-B4E9-DE008181DE79}" type="pres">
      <dgm:prSet presAssocID="{09CF5F19-0BA9-4408-852F-A8526E81833F}" presName="DropPinPlaceHolder" presStyleCnt="0"/>
      <dgm:spPr/>
    </dgm:pt>
    <dgm:pt modelId="{D84A1859-08EF-45DE-98E9-6183ABC70357}" type="pres">
      <dgm:prSet presAssocID="{09CF5F19-0BA9-4408-852F-A8526E81833F}" presName="DropPin" presStyleLbl="alignNode1" presStyleIdx="11" presStyleCnt="15"/>
      <dgm:spPr>
        <a:xfrm rot="8100000">
          <a:off x="7077615" y="525217"/>
          <a:ext cx="272372" cy="272372"/>
        </a:xfrm>
      </dgm:spPr>
    </dgm:pt>
    <dgm:pt modelId="{572076ED-E979-44DD-AA73-0D718DA7DE29}" type="pres">
      <dgm:prSet presAssocID="{09CF5F19-0BA9-4408-852F-A8526E81833F}" presName="Ellipse" presStyleLbl="fgAcc1" presStyleIdx="12" presStyleCnt="16"/>
      <dgm:spPr>
        <a:solidFill>
          <a:schemeClr val="lt1">
            <a:alpha val="90000"/>
            <a:hueOff val="0"/>
            <a:satOff val="0"/>
            <a:lumOff val="0"/>
            <a:alphaOff val="0"/>
          </a:schemeClr>
        </a:solidFill>
        <a:ln w="6350" cap="flat" cmpd="sng" algn="ctr">
          <a:noFill/>
          <a:prstDash val="solid"/>
          <a:miter lim="800000"/>
        </a:ln>
        <a:effectLst/>
      </dgm:spPr>
    </dgm:pt>
    <dgm:pt modelId="{5FCAF842-424B-4185-A937-9FEF21D4AE1C}" type="pres">
      <dgm:prSet presAssocID="{09CF5F19-0BA9-4408-852F-A8526E81833F}" presName="L2TextContainer" presStyleLbl="revTx" presStyleIdx="22" presStyleCnt="30">
        <dgm:presLayoutVars>
          <dgm:bulletEnabled val="1"/>
        </dgm:presLayoutVars>
      </dgm:prSet>
      <dgm:spPr/>
    </dgm:pt>
    <dgm:pt modelId="{D17B12A1-1347-47E9-ABCC-106F4097A6D3}" type="pres">
      <dgm:prSet presAssocID="{09CF5F19-0BA9-4408-852F-A8526E81833F}" presName="L1TextContainer" presStyleLbl="revTx" presStyleIdx="23" presStyleCnt="30">
        <dgm:presLayoutVars>
          <dgm:chMax val="1"/>
          <dgm:chPref val="1"/>
          <dgm:bulletEnabled val="1"/>
        </dgm:presLayoutVars>
      </dgm:prSet>
      <dgm:spPr/>
    </dgm:pt>
    <dgm:pt modelId="{893887EA-D17A-4C02-9DC8-EDF4E8A6A94C}" type="pres">
      <dgm:prSet presAssocID="{09CF5F19-0BA9-4408-852F-A8526E81833F}" presName="ConnectLine" presStyleLbl="sibTrans1D1" presStyleIdx="11" presStyleCnt="15"/>
      <dgm:spPr>
        <a:noFill/>
        <a:ln w="6350" cap="flat" cmpd="sng" algn="ctr">
          <a:solidFill>
            <a:schemeClr val="accent1">
              <a:hueOff val="0"/>
              <a:satOff val="0"/>
              <a:lumOff val="0"/>
              <a:alphaOff val="0"/>
            </a:schemeClr>
          </a:solidFill>
          <a:prstDash val="dash"/>
          <a:miter lim="800000"/>
        </a:ln>
        <a:effectLst/>
      </dgm:spPr>
    </dgm:pt>
    <dgm:pt modelId="{FFC81F10-A039-458E-BD37-395B7C36E59D}" type="pres">
      <dgm:prSet presAssocID="{09CF5F19-0BA9-4408-852F-A8526E81833F}" presName="EmptyPlaceHolder" presStyleCnt="0"/>
      <dgm:spPr/>
    </dgm:pt>
    <dgm:pt modelId="{D8AE8F8B-C04E-4DDC-BD6E-877B4DAD514F}" type="pres">
      <dgm:prSet presAssocID="{2D78CACD-0C6A-46B2-BF5C-D9394A114BB3}" presName="spaceBetweenRectangles" presStyleCnt="0"/>
      <dgm:spPr/>
    </dgm:pt>
    <dgm:pt modelId="{27563DE8-1CB0-4DD0-A342-1E66AAE8B498}" type="pres">
      <dgm:prSet presAssocID="{60A9C439-6079-4066-972B-626E5469BAC8}" presName="composite" presStyleCnt="0"/>
      <dgm:spPr/>
    </dgm:pt>
    <dgm:pt modelId="{22A755A7-80B8-452F-A42C-2AD6B8707287}" type="pres">
      <dgm:prSet presAssocID="{60A9C439-6079-4066-972B-626E5469BAC8}" presName="ConnectorPoint" presStyleLbl="lnNode1" presStyleIdx="12" presStyleCnt="15"/>
      <dgm:spPr>
        <a:xfrm>
          <a:off x="7856959" y="2134940"/>
          <a:ext cx="69334" cy="81457"/>
        </a:xfrm>
      </dgm:spPr>
    </dgm:pt>
    <dgm:pt modelId="{3ABA8852-391A-4625-BFE9-4EB3881CD2A4}" type="pres">
      <dgm:prSet presAssocID="{60A9C439-6079-4066-972B-626E5469BAC8}" presName="DropPinPlaceHolder" presStyleCnt="0"/>
      <dgm:spPr/>
    </dgm:pt>
    <dgm:pt modelId="{79178804-E255-4464-BC5C-0AA58A5A4D45}" type="pres">
      <dgm:prSet presAssocID="{60A9C439-6079-4066-972B-626E5469BAC8}" presName="DropPin" presStyleLbl="alignNode1" presStyleIdx="12" presStyleCnt="15"/>
      <dgm:spPr>
        <a:xfrm rot="18900000">
          <a:off x="7755440" y="3553748"/>
          <a:ext cx="272372" cy="272372"/>
        </a:xfrm>
      </dgm:spPr>
    </dgm:pt>
    <dgm:pt modelId="{E922B7E0-B57C-4551-B96D-2F2C0719A5B6}" type="pres">
      <dgm:prSet presAssocID="{60A9C439-6079-4066-972B-626E5469BAC8}" presName="Ellipse" presStyleLbl="fgAcc1" presStyleIdx="13" presStyleCnt="16"/>
      <dgm:spPr>
        <a:solidFill>
          <a:schemeClr val="lt1">
            <a:alpha val="90000"/>
            <a:hueOff val="0"/>
            <a:satOff val="0"/>
            <a:lumOff val="0"/>
            <a:alphaOff val="0"/>
          </a:schemeClr>
        </a:solidFill>
        <a:ln w="6350" cap="flat" cmpd="sng" algn="ctr">
          <a:noFill/>
          <a:prstDash val="solid"/>
          <a:miter lim="800000"/>
        </a:ln>
        <a:effectLst/>
      </dgm:spPr>
    </dgm:pt>
    <dgm:pt modelId="{615904AA-D252-46F1-BDC9-1517767556E0}" type="pres">
      <dgm:prSet presAssocID="{60A9C439-6079-4066-972B-626E5469BAC8}" presName="L2TextContainer" presStyleLbl="revTx" presStyleIdx="24" presStyleCnt="30">
        <dgm:presLayoutVars>
          <dgm:bulletEnabled val="1"/>
        </dgm:presLayoutVars>
      </dgm:prSet>
      <dgm:spPr/>
    </dgm:pt>
    <dgm:pt modelId="{C493F16A-BD38-4B56-B63A-9E27F9E41A77}" type="pres">
      <dgm:prSet presAssocID="{60A9C439-6079-4066-972B-626E5469BAC8}" presName="L1TextContainer" presStyleLbl="revTx" presStyleIdx="25" presStyleCnt="30">
        <dgm:presLayoutVars>
          <dgm:chMax val="1"/>
          <dgm:chPref val="1"/>
          <dgm:bulletEnabled val="1"/>
        </dgm:presLayoutVars>
      </dgm:prSet>
      <dgm:spPr/>
    </dgm:pt>
    <dgm:pt modelId="{0B991AE1-03DF-45FD-8BBF-94703686A06D}" type="pres">
      <dgm:prSet presAssocID="{60A9C439-6079-4066-972B-626E5469BAC8}" presName="ConnectLine" presStyleLbl="sibTrans1D1" presStyleIdx="12" presStyleCnt="15"/>
      <dgm:spPr>
        <a:noFill/>
        <a:ln w="6350" cap="flat" cmpd="sng" algn="ctr">
          <a:solidFill>
            <a:schemeClr val="accent1">
              <a:hueOff val="0"/>
              <a:satOff val="0"/>
              <a:lumOff val="0"/>
              <a:alphaOff val="0"/>
            </a:schemeClr>
          </a:solidFill>
          <a:prstDash val="dash"/>
          <a:miter lim="800000"/>
        </a:ln>
        <a:effectLst/>
      </dgm:spPr>
    </dgm:pt>
    <dgm:pt modelId="{7A75F465-4F11-4781-9394-90BABF1664C3}" type="pres">
      <dgm:prSet presAssocID="{60A9C439-6079-4066-972B-626E5469BAC8}" presName="EmptyPlaceHolder" presStyleCnt="0"/>
      <dgm:spPr/>
    </dgm:pt>
    <dgm:pt modelId="{95A1C704-98AF-4B59-AE57-4AD27E28BD2D}" type="pres">
      <dgm:prSet presAssocID="{A457F644-E687-4DE9-8772-AF94D6A5EC54}" presName="spaceBetweenRectangles" presStyleCnt="0"/>
      <dgm:spPr/>
    </dgm:pt>
    <dgm:pt modelId="{FE1DC94F-965B-424A-9E32-7F74823B6C3F}" type="pres">
      <dgm:prSet presAssocID="{12500FBD-A1C7-4C46-B8AC-65A9BD21ECCA}" presName="composite" presStyleCnt="0"/>
      <dgm:spPr/>
    </dgm:pt>
    <dgm:pt modelId="{382ED007-0EBF-493C-A920-2DE1ED25AA6D}" type="pres">
      <dgm:prSet presAssocID="{12500FBD-A1C7-4C46-B8AC-65A9BD21ECCA}" presName="ConnectorPoint" presStyleLbl="lnNode1" presStyleIdx="13" presStyleCnt="15"/>
      <dgm:spPr/>
    </dgm:pt>
    <dgm:pt modelId="{99044375-959B-44E6-8B93-54ADBB6E2725}" type="pres">
      <dgm:prSet presAssocID="{12500FBD-A1C7-4C46-B8AC-65A9BD21ECCA}" presName="DropPinPlaceHolder" presStyleCnt="0"/>
      <dgm:spPr/>
    </dgm:pt>
    <dgm:pt modelId="{118570BE-901A-49B6-ABA2-E0E0361A153E}" type="pres">
      <dgm:prSet presAssocID="{12500FBD-A1C7-4C46-B8AC-65A9BD21ECCA}" presName="DropPin" presStyleLbl="alignNode1" presStyleIdx="13" presStyleCnt="15"/>
      <dgm:spPr/>
    </dgm:pt>
    <dgm:pt modelId="{3E84BAAC-54BB-4993-B47E-7130ABC83718}" type="pres">
      <dgm:prSet presAssocID="{12500FBD-A1C7-4C46-B8AC-65A9BD21ECCA}" presName="Ellipse" presStyleLbl="fgAcc1" presStyleIdx="14" presStyleCnt="16"/>
      <dgm:spPr>
        <a:solidFill>
          <a:schemeClr val="lt1">
            <a:alpha val="90000"/>
            <a:hueOff val="0"/>
            <a:satOff val="0"/>
            <a:lumOff val="0"/>
            <a:alphaOff val="0"/>
          </a:schemeClr>
        </a:solidFill>
        <a:ln w="6350" cap="flat" cmpd="sng" algn="ctr">
          <a:noFill/>
          <a:prstDash val="solid"/>
          <a:miter lim="800000"/>
        </a:ln>
        <a:effectLst/>
      </dgm:spPr>
    </dgm:pt>
    <dgm:pt modelId="{90630412-5EC1-4D5D-9312-A2E7B83CCEED}" type="pres">
      <dgm:prSet presAssocID="{12500FBD-A1C7-4C46-B8AC-65A9BD21ECCA}" presName="L2TextContainer" presStyleLbl="revTx" presStyleIdx="26" presStyleCnt="30">
        <dgm:presLayoutVars>
          <dgm:bulletEnabled val="1"/>
        </dgm:presLayoutVars>
      </dgm:prSet>
      <dgm:spPr/>
    </dgm:pt>
    <dgm:pt modelId="{3E21965E-0128-4381-A564-413BB05AED4B}" type="pres">
      <dgm:prSet presAssocID="{12500FBD-A1C7-4C46-B8AC-65A9BD21ECCA}" presName="L1TextContainer" presStyleLbl="revTx" presStyleIdx="27" presStyleCnt="30" custScaleX="134542" custLinFactNeighborX="18727" custLinFactNeighborY="12359">
        <dgm:presLayoutVars>
          <dgm:chMax val="1"/>
          <dgm:chPref val="1"/>
          <dgm:bulletEnabled val="1"/>
        </dgm:presLayoutVars>
      </dgm:prSet>
      <dgm:spPr/>
    </dgm:pt>
    <dgm:pt modelId="{7240623C-9E59-48ED-BDEB-017165276E05}" type="pres">
      <dgm:prSet presAssocID="{12500FBD-A1C7-4C46-B8AC-65A9BD21ECCA}" presName="ConnectLine" presStyleLbl="sibTrans1D1" presStyleIdx="13" presStyleCnt="15"/>
      <dgm:spPr>
        <a:noFill/>
        <a:ln w="6350" cap="flat" cmpd="sng" algn="ctr">
          <a:solidFill>
            <a:schemeClr val="accent1">
              <a:hueOff val="0"/>
              <a:satOff val="0"/>
              <a:lumOff val="0"/>
              <a:alphaOff val="0"/>
            </a:schemeClr>
          </a:solidFill>
          <a:prstDash val="dash"/>
          <a:miter lim="800000"/>
        </a:ln>
        <a:effectLst/>
      </dgm:spPr>
    </dgm:pt>
    <dgm:pt modelId="{04F3D6FE-8E63-442B-BB50-CCF0D81B1788}" type="pres">
      <dgm:prSet presAssocID="{12500FBD-A1C7-4C46-B8AC-65A9BD21ECCA}" presName="EmptyPlaceHolder" presStyleCnt="0"/>
      <dgm:spPr/>
    </dgm:pt>
    <dgm:pt modelId="{59FE3D67-DF5A-4CC8-98A4-28C4DDACED3E}" type="pres">
      <dgm:prSet presAssocID="{CB9D4588-8BD2-4AA1-918D-3973A4A5E35E}" presName="spaceBetweenRectangles" presStyleCnt="0"/>
      <dgm:spPr/>
    </dgm:pt>
    <dgm:pt modelId="{F40D49BF-13BB-4D14-8716-5BCC99D32EC9}" type="pres">
      <dgm:prSet presAssocID="{518B7C48-60E5-41B1-814F-6BCCBD0D31BD}" presName="composite" presStyleCnt="0"/>
      <dgm:spPr/>
    </dgm:pt>
    <dgm:pt modelId="{468870A9-601E-4832-872F-36BEA47BA1B3}" type="pres">
      <dgm:prSet presAssocID="{518B7C48-60E5-41B1-814F-6BCCBD0D31BD}" presName="ConnectorPoint" presStyleLbl="lnNode1" presStyleIdx="14" presStyleCnt="15"/>
      <dgm:spPr/>
    </dgm:pt>
    <dgm:pt modelId="{630E75E6-AD1C-4D78-AD01-5AF50B8CD62D}" type="pres">
      <dgm:prSet presAssocID="{518B7C48-60E5-41B1-814F-6BCCBD0D31BD}" presName="DropPinPlaceHolder" presStyleCnt="0"/>
      <dgm:spPr/>
    </dgm:pt>
    <dgm:pt modelId="{D7C17183-039E-45A0-8DAC-024E3F6324AB}" type="pres">
      <dgm:prSet presAssocID="{518B7C48-60E5-41B1-814F-6BCCBD0D31BD}" presName="DropPin" presStyleLbl="alignNode1" presStyleIdx="14" presStyleCnt="15"/>
      <dgm:spPr/>
    </dgm:pt>
    <dgm:pt modelId="{A74D2C83-0513-43A6-A8FE-6014392E1EBF}" type="pres">
      <dgm:prSet presAssocID="{518B7C48-60E5-41B1-814F-6BCCBD0D31BD}" presName="Ellipse" presStyleLbl="fgAcc1" presStyleIdx="15" presStyleCnt="16"/>
      <dgm:spPr>
        <a:solidFill>
          <a:schemeClr val="lt1">
            <a:alpha val="90000"/>
            <a:hueOff val="0"/>
            <a:satOff val="0"/>
            <a:lumOff val="0"/>
            <a:alphaOff val="0"/>
          </a:schemeClr>
        </a:solidFill>
        <a:ln w="6350" cap="flat" cmpd="sng" algn="ctr">
          <a:noFill/>
          <a:prstDash val="solid"/>
          <a:miter lim="800000"/>
        </a:ln>
        <a:effectLst/>
      </dgm:spPr>
    </dgm:pt>
    <dgm:pt modelId="{0F78C5CC-ECAC-497D-88A6-5E4DEDD8FE6C}" type="pres">
      <dgm:prSet presAssocID="{518B7C48-60E5-41B1-814F-6BCCBD0D31BD}" presName="L2TextContainer" presStyleLbl="revTx" presStyleIdx="28" presStyleCnt="30">
        <dgm:presLayoutVars>
          <dgm:bulletEnabled val="1"/>
        </dgm:presLayoutVars>
      </dgm:prSet>
      <dgm:spPr/>
    </dgm:pt>
    <dgm:pt modelId="{BFC6E0C0-1335-4C5C-8288-FB3AD8962580}" type="pres">
      <dgm:prSet presAssocID="{518B7C48-60E5-41B1-814F-6BCCBD0D31BD}" presName="L1TextContainer" presStyleLbl="revTx" presStyleIdx="29" presStyleCnt="30">
        <dgm:presLayoutVars>
          <dgm:chMax val="1"/>
          <dgm:chPref val="1"/>
          <dgm:bulletEnabled val="1"/>
        </dgm:presLayoutVars>
      </dgm:prSet>
      <dgm:spPr/>
    </dgm:pt>
    <dgm:pt modelId="{99930C4E-FFE6-4C81-8FC1-5B9DA5CD88F7}" type="pres">
      <dgm:prSet presAssocID="{518B7C48-60E5-41B1-814F-6BCCBD0D31BD}" presName="ConnectLine" presStyleLbl="sibTrans1D1" presStyleIdx="14" presStyleCnt="15"/>
      <dgm:spPr>
        <a:noFill/>
        <a:ln w="6350" cap="flat" cmpd="sng" algn="ctr">
          <a:solidFill>
            <a:schemeClr val="accent1">
              <a:hueOff val="0"/>
              <a:satOff val="0"/>
              <a:lumOff val="0"/>
              <a:alphaOff val="0"/>
            </a:schemeClr>
          </a:solidFill>
          <a:prstDash val="dash"/>
          <a:miter lim="800000"/>
        </a:ln>
        <a:effectLst/>
      </dgm:spPr>
    </dgm:pt>
    <dgm:pt modelId="{0812276A-4AB3-45FA-ABEC-EDBFC530FA41}" type="pres">
      <dgm:prSet presAssocID="{518B7C48-60E5-41B1-814F-6BCCBD0D31BD}" presName="EmptyPlaceHolder" presStyleCnt="0"/>
      <dgm:spPr/>
    </dgm:pt>
  </dgm:ptLst>
  <dgm:cxnLst>
    <dgm:cxn modelId="{8B1B6302-E646-413A-95F1-9ADE71EE42C1}" type="presOf" srcId="{E783135B-F46D-41C1-916F-3C49AA34D52B}" destId="{36EAF7F9-5AC6-4478-A931-8A5E17EC7EDA}" srcOrd="0" destOrd="0" presId="urn:microsoft.com/office/officeart/2017/3/layout/DropPinTimeline#2"/>
    <dgm:cxn modelId="{962FB90E-A130-4878-960D-28C5FE333CEC}" type="presOf" srcId="{136AE955-C862-4DE2-BEB5-B08173AE3E65}" destId="{5FCAF842-424B-4185-A937-9FEF21D4AE1C}" srcOrd="0" destOrd="0" presId="urn:microsoft.com/office/officeart/2017/3/layout/DropPinTimeline#2"/>
    <dgm:cxn modelId="{C1F4DB12-D1B9-4CC3-96C7-6F11BB5BE7C3}" type="presOf" srcId="{A1D1163B-AC8E-4D8F-8E79-45702290700B}" destId="{6570B502-D2DE-4DA6-910E-11F4CC04BE5D}" srcOrd="0" destOrd="0" presId="urn:microsoft.com/office/officeart/2017/3/layout/DropPinTimeline#2"/>
    <dgm:cxn modelId="{340AC415-507A-400D-9A26-66FF5876A8A4}" srcId="{2E4172F4-70C7-4649-8261-032BDA9B3DB8}" destId="{EA9CFDAC-1C40-4B49-A7A7-BC982C70618B}" srcOrd="0" destOrd="0" parTransId="{C7F4812B-5CB1-4DE2-BCEA-F5680BBCFDB9}" sibTransId="{E2EF1679-2A17-483A-9E33-AC0D0F8C3325}"/>
    <dgm:cxn modelId="{77CDAA19-6A3E-4B2F-B286-C45A6FEE8EC7}" srcId="{160C5714-0868-4287-90D8-28FB7BF6BD2C}" destId="{E783135B-F46D-41C1-916F-3C49AA34D52B}" srcOrd="6" destOrd="0" parTransId="{38B0CE2D-C46F-4146-990F-8D1F0EFE4375}" sibTransId="{E5F6D01E-37F1-4D01-9F81-08EA28704CBD}"/>
    <dgm:cxn modelId="{434C061E-1F0F-4C44-B5A7-C434C5258092}" type="presOf" srcId="{12500FBD-A1C7-4C46-B8AC-65A9BD21ECCA}" destId="{3E21965E-0128-4381-A564-413BB05AED4B}" srcOrd="0" destOrd="0" presId="urn:microsoft.com/office/officeart/2017/3/layout/DropPinTimeline#2"/>
    <dgm:cxn modelId="{013E271E-88FD-44B7-8A7F-669F0204996A}" type="presOf" srcId="{2E4172F4-70C7-4649-8261-032BDA9B3DB8}" destId="{5AABE0C3-8E74-4143-9DB1-F9B53CAB7BB9}" srcOrd="0" destOrd="0" presId="urn:microsoft.com/office/officeart/2017/3/layout/DropPinTimeline#2"/>
    <dgm:cxn modelId="{80B65E1E-7EA8-40D8-8DEA-DD33C3C1AA2A}" srcId="{160C5714-0868-4287-90D8-28FB7BF6BD2C}" destId="{86FE4C95-F2A6-4528-AF4D-4E5CC9178F2A}" srcOrd="9" destOrd="0" parTransId="{396A53D6-053C-42BD-8FB1-416D3B5EBF4D}" sibTransId="{DBECDCE6-B1DE-420E-91B2-411892D125E9}"/>
    <dgm:cxn modelId="{21F68C21-0932-40ED-B3AD-15446DF383C2}" srcId="{93FF5F9D-AAFA-4950-8546-6AECA4470D48}" destId="{7C246739-132B-41AD-8DFA-A108B89D138D}" srcOrd="0" destOrd="0" parTransId="{6DC6AB27-331E-4C02-81E1-D2DC0951F94A}" sibTransId="{ABE6CE27-78DF-4DFE-AE98-C519395C0138}"/>
    <dgm:cxn modelId="{F2FEC82F-6ED6-4947-A6B9-787C681215F2}" srcId="{160C5714-0868-4287-90D8-28FB7BF6BD2C}" destId="{5C47BA33-031C-4CC0-9BCF-6601320557BD}" srcOrd="3" destOrd="0" parTransId="{CFDC5786-9CA5-4974-8F56-44F2C47F2575}" sibTransId="{D32BEACC-0113-44B2-8152-DDDBED834B7E}"/>
    <dgm:cxn modelId="{18A93330-00F3-45D8-9091-E92314CDC301}" type="presOf" srcId="{37BFFE68-4C4D-43DA-A0EA-4C12D9CEC884}" destId="{90630412-5EC1-4D5D-9312-A2E7B83CCEED}" srcOrd="0" destOrd="0" presId="urn:microsoft.com/office/officeart/2017/3/layout/DropPinTimeline#2"/>
    <dgm:cxn modelId="{AB6C0631-47E7-4716-BA1C-E3CB86B375AA}" type="presOf" srcId="{CF2E71AA-F066-42B1-9923-8305DF3CD338}" destId="{3A1D35CA-4FC7-4DA1-8237-7B3406B814AB}" srcOrd="0" destOrd="0" presId="urn:microsoft.com/office/officeart/2017/3/layout/DropPinTimeline#2"/>
    <dgm:cxn modelId="{B5B19F31-9A27-4BFA-9CDE-3B96328AE29D}" type="presOf" srcId="{E40F4386-8831-418F-B705-2EF711FB0638}" destId="{AA393DB5-4DAB-4AB9-875A-4BE9E87DA2BF}" srcOrd="0" destOrd="0" presId="urn:microsoft.com/office/officeart/2017/3/layout/DropPinTimeline#2"/>
    <dgm:cxn modelId="{0E1AD133-CA64-4F8D-9E7D-FE6159F73172}" srcId="{160C5714-0868-4287-90D8-28FB7BF6BD2C}" destId="{2E4172F4-70C7-4649-8261-032BDA9B3DB8}" srcOrd="8" destOrd="0" parTransId="{A1EF8EEB-551D-40C4-BEA6-44C616367C97}" sibTransId="{E6104497-41BD-47D6-99B0-4D3C56D5B89F}"/>
    <dgm:cxn modelId="{C1836F38-4986-463C-A72E-8E7D1B73580E}" type="presOf" srcId="{160C5714-0868-4287-90D8-28FB7BF6BD2C}" destId="{407671DE-689A-4402-8922-08873E63480D}" srcOrd="0" destOrd="0" presId="urn:microsoft.com/office/officeart/2017/3/layout/DropPinTimeline#2"/>
    <dgm:cxn modelId="{62F33D39-22AC-42D2-9B7E-EA11FBF85B6F}" srcId="{160C5714-0868-4287-90D8-28FB7BF6BD2C}" destId="{EDA42953-987D-407E-BFBF-5CDC903BECDB}" srcOrd="5" destOrd="0" parTransId="{AFB1C871-6849-4BB1-8DD5-4D71FAC90B72}" sibTransId="{2A2CCEA7-1758-4560-9455-166F46C77AD0}"/>
    <dgm:cxn modelId="{C5A8445B-4EA5-455D-81D6-C12CA49E7A18}" type="presOf" srcId="{8AF0620D-5451-475C-9704-A5E8BA8E37FA}" destId="{615904AA-D252-46F1-BDC9-1517767556E0}" srcOrd="0" destOrd="0" presId="urn:microsoft.com/office/officeart/2017/3/layout/DropPinTimeline#2"/>
    <dgm:cxn modelId="{379D9D5D-A684-4D84-BC5C-9093BF1371DE}" srcId="{86FE4C95-F2A6-4528-AF4D-4E5CC9178F2A}" destId="{702F8837-4072-46B4-BE01-3DF1661A02B7}" srcOrd="0" destOrd="0" parTransId="{5B9D0AB4-0D25-4854-871B-461827F03255}" sibTransId="{E645F078-BF30-4277-A064-FADCEA445BC5}"/>
    <dgm:cxn modelId="{0A3B7C5F-7735-4608-8242-E6F73844D071}" srcId="{160C5714-0868-4287-90D8-28FB7BF6BD2C}" destId="{216BC4CD-18EE-4F27-8680-F1299126CE77}" srcOrd="1" destOrd="0" parTransId="{9035202F-34B7-4FD2-ABEC-FBF9181D08E7}" sibTransId="{53BD166D-91E5-487C-BD55-AC4B1FA9AFAB}"/>
    <dgm:cxn modelId="{3B14866C-69D6-4FD2-B3D7-89CF63A762B4}" srcId="{160C5714-0868-4287-90D8-28FB7BF6BD2C}" destId="{09CF5F19-0BA9-4408-852F-A8526E81833F}" srcOrd="11" destOrd="0" parTransId="{6BD1236F-20CF-4E21-9072-26454DE63ED6}" sibTransId="{2D78CACD-0C6A-46B2-BF5C-D9394A114BB3}"/>
    <dgm:cxn modelId="{308F046D-626D-4DFC-9F99-9B0789711B9C}" type="presOf" srcId="{9D775CEA-FB87-47C4-9A33-B679A4F91D5A}" destId="{A292B0A5-8BE5-4E84-8618-26EA28CFF4A3}" srcOrd="0" destOrd="0" presId="urn:microsoft.com/office/officeart/2017/3/layout/DropPinTimeline#2"/>
    <dgm:cxn modelId="{E3EF4073-625B-46CE-BC65-F89D734EBC60}" srcId="{09CF5F19-0BA9-4408-852F-A8526E81833F}" destId="{136AE955-C862-4DE2-BEB5-B08173AE3E65}" srcOrd="0" destOrd="0" parTransId="{E8E80575-016C-4B6F-BFD8-CEB3A6610F3A}" sibTransId="{0B37259F-19AC-4388-ABB3-B1B927C12B3F}"/>
    <dgm:cxn modelId="{BFAFE553-43A3-4362-B687-DD5C5913920F}" type="presOf" srcId="{702F8837-4072-46B4-BE01-3DF1661A02B7}" destId="{DD4C55BD-7F1D-44AB-8645-498827C6691D}" srcOrd="0" destOrd="0" presId="urn:microsoft.com/office/officeart/2017/3/layout/DropPinTimeline#2"/>
    <dgm:cxn modelId="{12380254-9DF2-4353-B7B6-94C971BD13FC}" srcId="{160C5714-0868-4287-90D8-28FB7BF6BD2C}" destId="{37DBBEDD-4242-4451-AA49-BB8353460E85}" srcOrd="4" destOrd="0" parTransId="{53F9FA8D-F827-4DAE-B045-F132B826C4D5}" sibTransId="{7A77FF49-7F2F-4EBB-A30E-09ECD173881A}"/>
    <dgm:cxn modelId="{00D3E256-9DED-407C-BC28-07E428E9E46E}" srcId="{5C47BA33-031C-4CC0-9BCF-6601320557BD}" destId="{80A5DDE0-50ED-4BE6-88E2-7749B5346982}" srcOrd="0" destOrd="0" parTransId="{99980031-DA0A-4CF5-9969-9242053039D6}" sibTransId="{54B35F28-11C2-4E13-831E-8C1CA60EA7F0}"/>
    <dgm:cxn modelId="{80FEA677-716F-439C-B751-1307A04E78C8}" srcId="{4F9B2EF8-B879-4971-AD26-E1222F6755FA}" destId="{BEE02D24-05EF-4D27-8F54-9D012A71A2D0}" srcOrd="0" destOrd="0" parTransId="{65AC98EB-E698-4D11-9BD6-E03AFE6F9D06}" sibTransId="{0BD26D4E-A061-4AD2-A565-FBD0B3E19374}"/>
    <dgm:cxn modelId="{1C5BC279-4C1B-4EEE-BA14-4189A686F1B6}" type="presOf" srcId="{86FE4C95-F2A6-4528-AF4D-4E5CC9178F2A}" destId="{56FDDE67-3B5A-4C0F-AAC7-0B4364D21032}" srcOrd="0" destOrd="0" presId="urn:microsoft.com/office/officeart/2017/3/layout/DropPinTimeline#2"/>
    <dgm:cxn modelId="{CE40417A-7AB8-49FC-B473-725CF9885682}" srcId="{160C5714-0868-4287-90D8-28FB7BF6BD2C}" destId="{518B7C48-60E5-41B1-814F-6BCCBD0D31BD}" srcOrd="14" destOrd="0" parTransId="{CA818D2C-16B5-4CCD-ADF1-7BDF49FD2C4C}" sibTransId="{F812D9C7-3E85-408F-AF07-477F18048BBE}"/>
    <dgm:cxn modelId="{3BD9E37A-50C5-4DFA-A8D4-1CAF588E8788}" type="presOf" srcId="{EA9CFDAC-1C40-4B49-A7A7-BC982C70618B}" destId="{158552AD-743B-4AC4-840A-6291CBD9A20D}" srcOrd="0" destOrd="0" presId="urn:microsoft.com/office/officeart/2017/3/layout/DropPinTimeline#2"/>
    <dgm:cxn modelId="{2B77F88B-6D2B-42E4-9226-31DB2A4840E9}" type="presOf" srcId="{951552F7-E885-4E24-AB6B-DC17BD2FB999}" destId="{160702AF-5F6D-49D6-A7C1-C6F928E795E9}" srcOrd="0" destOrd="0" presId="urn:microsoft.com/office/officeart/2017/3/layout/DropPinTimeline#2"/>
    <dgm:cxn modelId="{56B9978C-82AC-40E5-AE56-CFCE420BD542}" srcId="{12500FBD-A1C7-4C46-B8AC-65A9BD21ECCA}" destId="{37BFFE68-4C4D-43DA-A0EA-4C12D9CEC884}" srcOrd="0" destOrd="0" parTransId="{F0190BAD-C56E-416C-85F5-A7881FB164C1}" sibTransId="{7C51D814-AD2B-4720-B730-CB67F65406FB}"/>
    <dgm:cxn modelId="{2E65488E-6786-4D5A-9A51-E92E36C51743}" type="presOf" srcId="{37DBBEDD-4242-4451-AA49-BB8353460E85}" destId="{AB7575DE-D4B0-429E-A9C3-D5B62FD65975}" srcOrd="0" destOrd="0" presId="urn:microsoft.com/office/officeart/2017/3/layout/DropPinTimeline#2"/>
    <dgm:cxn modelId="{4B36B991-2878-4B2C-B41F-CE1AB2BF19CD}" type="presOf" srcId="{8BE58971-9A8F-4E94-B344-D6769BAB1032}" destId="{DE4D695E-46B9-4E32-85C7-617B8F870CCE}" srcOrd="0" destOrd="0" presId="urn:microsoft.com/office/officeart/2017/3/layout/DropPinTimeline#2"/>
    <dgm:cxn modelId="{C6E55F93-FC03-4B26-AC49-665DA0FC19A8}" srcId="{160C5714-0868-4287-90D8-28FB7BF6BD2C}" destId="{4F9B2EF8-B879-4971-AD26-E1222F6755FA}" srcOrd="7" destOrd="0" parTransId="{0751F5C6-F725-46DA-88CC-2B7305A69EA1}" sibTransId="{B6F740C8-21BF-4DBC-B60F-043BDD839301}"/>
    <dgm:cxn modelId="{6EC9A898-DE89-461E-86CC-455E8EE0A88C}" type="presOf" srcId="{E88DD040-4366-4373-B9F3-E1AAEF056925}" destId="{0F78C5CC-ECAC-497D-88A6-5E4DEDD8FE6C}" srcOrd="0" destOrd="0" presId="urn:microsoft.com/office/officeart/2017/3/layout/DropPinTimeline#2"/>
    <dgm:cxn modelId="{7FD8009C-0CEB-41DE-B0CC-709282B25D15}" srcId="{E40F4386-8831-418F-B705-2EF711FB0638}" destId="{9D775CEA-FB87-47C4-9A33-B679A4F91D5A}" srcOrd="0" destOrd="0" parTransId="{C3B4CFE3-1417-4427-AA54-FBDCAAFFE651}" sibTransId="{DCB568C9-3C02-42D5-BA11-189A5C3024AA}"/>
    <dgm:cxn modelId="{6418E6A5-9A43-4097-8405-9DB9C7860AAA}" srcId="{EDA42953-987D-407E-BFBF-5CDC903BECDB}" destId="{8BE58971-9A8F-4E94-B344-D6769BAB1032}" srcOrd="0" destOrd="0" parTransId="{EC3C20FE-8750-4F90-9A33-0894EFFD612F}" sibTransId="{3982CB9B-EF8A-4570-93DB-86D394813307}"/>
    <dgm:cxn modelId="{6EAC13B4-9F1A-47CE-999F-5877652F4D42}" srcId="{160C5714-0868-4287-90D8-28FB7BF6BD2C}" destId="{12500FBD-A1C7-4C46-B8AC-65A9BD21ECCA}" srcOrd="13" destOrd="0" parTransId="{201AF3F8-A246-4304-96AD-6952B6C0E9A1}" sibTransId="{CB9D4588-8BD2-4AA1-918D-3973A4A5E35E}"/>
    <dgm:cxn modelId="{3F4101B5-5516-49A3-812B-7DAAD0FA12BB}" srcId="{160C5714-0868-4287-90D8-28FB7BF6BD2C}" destId="{60A9C439-6079-4066-972B-626E5469BAC8}" srcOrd="12" destOrd="0" parTransId="{942CF79F-E626-4BC2-83A8-B779868D4B5B}" sibTransId="{A457F644-E687-4DE9-8772-AF94D6A5EC54}"/>
    <dgm:cxn modelId="{6DB8FFBA-487B-4E87-9D41-FD7AF2F69CF4}" srcId="{160C5714-0868-4287-90D8-28FB7BF6BD2C}" destId="{E40F4386-8831-418F-B705-2EF711FB0638}" srcOrd="0" destOrd="0" parTransId="{BA5DB78F-0BD1-45CF-9B96-46A70AB3D9A2}" sibTransId="{D0CAE994-5783-41EC-9711-4E1D519F3834}"/>
    <dgm:cxn modelId="{2A5121BE-2239-49D5-9C8F-CD7C9E52E6FC}" type="presOf" srcId="{5C47BA33-031C-4CC0-9BCF-6601320557BD}" destId="{4D733DDC-52FE-4EF8-9F1E-9D68AF5C4AAC}" srcOrd="0" destOrd="0" presId="urn:microsoft.com/office/officeart/2017/3/layout/DropPinTimeline#2"/>
    <dgm:cxn modelId="{430BDEBF-B83A-4811-9234-758C88C4FB67}" srcId="{E783135B-F46D-41C1-916F-3C49AA34D52B}" destId="{951552F7-E885-4E24-AB6B-DC17BD2FB999}" srcOrd="0" destOrd="0" parTransId="{B8552D67-186A-401F-9F70-5B94CD614C40}" sibTransId="{CBF97122-DEA6-4824-A996-C25169C101C1}"/>
    <dgm:cxn modelId="{2B221DC1-6694-4248-AA1E-BC8D4FFA0C95}" type="presOf" srcId="{4F9B2EF8-B879-4971-AD26-E1222F6755FA}" destId="{E3C68463-CA2D-441F-891A-3536F67AC25F}" srcOrd="0" destOrd="0" presId="urn:microsoft.com/office/officeart/2017/3/layout/DropPinTimeline#2"/>
    <dgm:cxn modelId="{792B05C2-5166-497A-B522-DD33ED15AE00}" srcId="{216BC4CD-18EE-4F27-8680-F1299126CE77}" destId="{C9D54AD6-2B46-4A5C-8B15-6EB605017506}" srcOrd="0" destOrd="0" parTransId="{F129E4C2-7904-46D3-A1B6-3961A818C015}" sibTransId="{BF7E5694-37A7-4053-9E35-03119E673100}"/>
    <dgm:cxn modelId="{990732C3-E267-4394-BCBA-48ADE7C25F95}" type="presOf" srcId="{EDA42953-987D-407E-BFBF-5CDC903BECDB}" destId="{ED46B7E9-79D9-4321-9290-C73C926812DC}" srcOrd="0" destOrd="0" presId="urn:microsoft.com/office/officeart/2017/3/layout/DropPinTimeline#2"/>
    <dgm:cxn modelId="{739897C4-6B86-4454-A23B-D16990837928}" type="presOf" srcId="{C9D54AD6-2B46-4A5C-8B15-6EB605017506}" destId="{07310A89-F151-435B-963F-FD9908E8C694}" srcOrd="0" destOrd="0" presId="urn:microsoft.com/office/officeart/2017/3/layout/DropPinTimeline#2"/>
    <dgm:cxn modelId="{273C74CD-E880-4459-AA5B-7F43CDBF04CA}" type="presOf" srcId="{7C246739-132B-41AD-8DFA-A108B89D138D}" destId="{C08C98A3-4322-425C-8260-4319044AFBF1}" srcOrd="0" destOrd="0" presId="urn:microsoft.com/office/officeart/2017/3/layout/DropPinTimeline#2"/>
    <dgm:cxn modelId="{995649CF-0DC0-4A8B-B2FB-0D2EEDE9C724}" srcId="{518B7C48-60E5-41B1-814F-6BCCBD0D31BD}" destId="{E88DD040-4366-4373-B9F3-E1AAEF056925}" srcOrd="0" destOrd="0" parTransId="{E55FB0D9-FD17-4FE8-9356-EC74877CA411}" sibTransId="{2AB06019-9183-40CE-A038-BADD80B693DC}"/>
    <dgm:cxn modelId="{EC1EF7CF-64A7-4AA9-8639-5F7C9C941CB2}" type="presOf" srcId="{BEE02D24-05EF-4D27-8F54-9D012A71A2D0}" destId="{52F0FB37-33DC-4F41-85A1-52D2DC02F205}" srcOrd="0" destOrd="0" presId="urn:microsoft.com/office/officeart/2017/3/layout/DropPinTimeline#2"/>
    <dgm:cxn modelId="{522501D7-9FF9-42AE-907A-9913832E9AFE}" srcId="{37DBBEDD-4242-4451-AA49-BB8353460E85}" destId="{12238493-27B4-4B37-97C4-97CD03D50F04}" srcOrd="0" destOrd="0" parTransId="{9709E6A0-33C9-4426-8462-948ABB0FF5CC}" sibTransId="{55774B16-FC9D-4744-9A95-1446752482D0}"/>
    <dgm:cxn modelId="{CD073DD8-CDB3-4015-8C71-91D17BE1FFD9}" type="presOf" srcId="{12238493-27B4-4B37-97C4-97CD03D50F04}" destId="{0C3872F7-BED3-48C7-9E1F-9181A69EEA42}" srcOrd="0" destOrd="0" presId="urn:microsoft.com/office/officeart/2017/3/layout/DropPinTimeline#2"/>
    <dgm:cxn modelId="{84D5DBDA-7C14-4601-BBD3-32CD613EC4DA}" srcId="{60A9C439-6079-4066-972B-626E5469BAC8}" destId="{8AF0620D-5451-475C-9704-A5E8BA8E37FA}" srcOrd="0" destOrd="0" parTransId="{007EEA9B-77C9-4ECB-BAC7-9B8938B46FF8}" sibTransId="{B3566147-4AE3-41BB-940E-BD0530CB2CA1}"/>
    <dgm:cxn modelId="{A4AB6EDB-CDF0-4105-8FEA-A1AEFF94D4A6}" srcId="{CF2E71AA-F066-42B1-9923-8305DF3CD338}" destId="{A1D1163B-AC8E-4D8F-8E79-45702290700B}" srcOrd="0" destOrd="0" parTransId="{C6766853-0D72-43E6-AF40-A282347BD95B}" sibTransId="{CAF83C04-1815-4933-B3E1-3DFD7CEAAECF}"/>
    <dgm:cxn modelId="{7BB5B6E1-53B6-4A3C-8422-A85B10E21C80}" type="presOf" srcId="{80A5DDE0-50ED-4BE6-88E2-7749B5346982}" destId="{45E51A1E-350C-4C54-A95D-AF8C0185BE53}" srcOrd="0" destOrd="0" presId="urn:microsoft.com/office/officeart/2017/3/layout/DropPinTimeline#2"/>
    <dgm:cxn modelId="{B1B604E5-FE2E-4B9E-A692-0A63969767D3}" type="presOf" srcId="{60A9C439-6079-4066-972B-626E5469BAC8}" destId="{C493F16A-BD38-4B56-B63A-9E27F9E41A77}" srcOrd="0" destOrd="0" presId="urn:microsoft.com/office/officeart/2017/3/layout/DropPinTimeline#2"/>
    <dgm:cxn modelId="{990856EC-D1E9-467F-B4C6-A3CEA9D1B88A}" type="presOf" srcId="{518B7C48-60E5-41B1-814F-6BCCBD0D31BD}" destId="{BFC6E0C0-1335-4C5C-8288-FB3AD8962580}" srcOrd="0" destOrd="0" presId="urn:microsoft.com/office/officeart/2017/3/layout/DropPinTimeline#2"/>
    <dgm:cxn modelId="{B189BAEE-14EF-4FF7-AA3C-D7709BC2E6DB}" type="presOf" srcId="{93FF5F9D-AAFA-4950-8546-6AECA4470D48}" destId="{52F3B4A2-8EDD-4B40-B5F3-A1CECB56D29F}" srcOrd="0" destOrd="0" presId="urn:microsoft.com/office/officeart/2017/3/layout/DropPinTimeline#2"/>
    <dgm:cxn modelId="{06A2C4EF-834F-43FD-B45A-1554E6A68EBB}" srcId="{160C5714-0868-4287-90D8-28FB7BF6BD2C}" destId="{93FF5F9D-AAFA-4950-8546-6AECA4470D48}" srcOrd="2" destOrd="0" parTransId="{3D298734-E7B7-4677-BE81-F586C8D97438}" sibTransId="{38F0A00F-2CCF-46E9-AA53-7C6F7D500B84}"/>
    <dgm:cxn modelId="{DE64E5F8-7920-4AD0-B7BA-25A7BFCCDD97}" type="presOf" srcId="{216BC4CD-18EE-4F27-8680-F1299126CE77}" destId="{6386BA6E-453A-41E1-ADAD-7626B92BD1BF}" srcOrd="0" destOrd="0" presId="urn:microsoft.com/office/officeart/2017/3/layout/DropPinTimeline#2"/>
    <dgm:cxn modelId="{BFD4C7FC-100B-4FE1-9B2E-53E2901014F9}" srcId="{160C5714-0868-4287-90D8-28FB7BF6BD2C}" destId="{CF2E71AA-F066-42B1-9923-8305DF3CD338}" srcOrd="10" destOrd="0" parTransId="{4F733196-BE65-4EA4-8190-1C4008608336}" sibTransId="{BF45E620-B155-4F5B-88D9-E1C7EF9D053F}"/>
    <dgm:cxn modelId="{C3931AFF-3B86-4CC4-A702-20676E061B9C}" type="presOf" srcId="{09CF5F19-0BA9-4408-852F-A8526E81833F}" destId="{D17B12A1-1347-47E9-ABCC-106F4097A6D3}" srcOrd="0" destOrd="0" presId="urn:microsoft.com/office/officeart/2017/3/layout/DropPinTimeline#2"/>
    <dgm:cxn modelId="{980A66BE-BE30-4CDD-AE8E-84F9FFC981F1}" type="presParOf" srcId="{407671DE-689A-4402-8922-08873E63480D}" destId="{1E8C53CE-312B-400D-8E6A-4635CB4CE270}" srcOrd="0" destOrd="0" presId="urn:microsoft.com/office/officeart/2017/3/layout/DropPinTimeline#2"/>
    <dgm:cxn modelId="{83E54F77-8857-4BC2-8541-05A8A1D19329}" type="presParOf" srcId="{407671DE-689A-4402-8922-08873E63480D}" destId="{46D0A0B6-99C1-4C93-9D07-D394FCD06FBC}" srcOrd="1" destOrd="0" presId="urn:microsoft.com/office/officeart/2017/3/layout/DropPinTimeline#2"/>
    <dgm:cxn modelId="{795649B3-C3C4-4CC2-9965-BF908D32EC32}" type="presParOf" srcId="{46D0A0B6-99C1-4C93-9D07-D394FCD06FBC}" destId="{54FA9F05-68DF-4858-B50D-DCEC408D98A0}" srcOrd="0" destOrd="0" presId="urn:microsoft.com/office/officeart/2017/3/layout/DropPinTimeline#2"/>
    <dgm:cxn modelId="{DD84B724-4874-4531-ACD4-26326401A752}" type="presParOf" srcId="{54FA9F05-68DF-4858-B50D-DCEC408D98A0}" destId="{CDDE1E5C-76D1-411D-97D4-8F1977E9842D}" srcOrd="0" destOrd="0" presId="urn:microsoft.com/office/officeart/2017/3/layout/DropPinTimeline#2"/>
    <dgm:cxn modelId="{04138C38-3E96-4393-8BF8-3F124561BF3A}" type="presParOf" srcId="{54FA9F05-68DF-4858-B50D-DCEC408D98A0}" destId="{A3C084F2-0093-4679-BE5F-A72847C99793}" srcOrd="1" destOrd="0" presId="urn:microsoft.com/office/officeart/2017/3/layout/DropPinTimeline#2"/>
    <dgm:cxn modelId="{4468928E-0826-4F20-819D-D8726DC32CFC}" type="presParOf" srcId="{A3C084F2-0093-4679-BE5F-A72847C99793}" destId="{0A69E26B-610A-460B-8DC9-F49A37B64039}" srcOrd="0" destOrd="0" presId="urn:microsoft.com/office/officeart/2017/3/layout/DropPinTimeline#2"/>
    <dgm:cxn modelId="{2D377853-1683-4ECC-9292-3F3FF7B17CA1}" type="presParOf" srcId="{A3C084F2-0093-4679-BE5F-A72847C99793}" destId="{0D47F3AA-634C-409F-BD69-E4BACD9CCCFA}" srcOrd="1" destOrd="0" presId="urn:microsoft.com/office/officeart/2017/3/layout/DropPinTimeline#2"/>
    <dgm:cxn modelId="{438A8503-30FF-4D47-A884-C1C10B6DFFEC}" type="presParOf" srcId="{54FA9F05-68DF-4858-B50D-DCEC408D98A0}" destId="{A292B0A5-8BE5-4E84-8618-26EA28CFF4A3}" srcOrd="2" destOrd="0" presId="urn:microsoft.com/office/officeart/2017/3/layout/DropPinTimeline#2"/>
    <dgm:cxn modelId="{522C0B0C-30E5-4B09-9429-606036228AE2}" type="presParOf" srcId="{54FA9F05-68DF-4858-B50D-DCEC408D98A0}" destId="{AA393DB5-4DAB-4AB9-875A-4BE9E87DA2BF}" srcOrd="3" destOrd="0" presId="urn:microsoft.com/office/officeart/2017/3/layout/DropPinTimeline#2"/>
    <dgm:cxn modelId="{613AD1FD-FBD1-45C8-B7E6-CE44EC5FEEE6}" type="presParOf" srcId="{54FA9F05-68DF-4858-B50D-DCEC408D98A0}" destId="{D10F2BCE-B77B-4F05-95FD-A65109E5DEA0}" srcOrd="4" destOrd="0" presId="urn:microsoft.com/office/officeart/2017/3/layout/DropPinTimeline#2"/>
    <dgm:cxn modelId="{84EC8BE5-D093-4320-9F2C-0AC2BD3ABF0C}" type="presParOf" srcId="{54FA9F05-68DF-4858-B50D-DCEC408D98A0}" destId="{7842451D-72E5-4EF0-B35E-DA20F99FD31B}" srcOrd="5" destOrd="0" presId="urn:microsoft.com/office/officeart/2017/3/layout/DropPinTimeline#2"/>
    <dgm:cxn modelId="{01F2DBA7-61AA-4EE1-B980-5E3111737517}" type="presParOf" srcId="{46D0A0B6-99C1-4C93-9D07-D394FCD06FBC}" destId="{B17D2C92-48C0-4F3D-88BD-E2B451D76F57}" srcOrd="1" destOrd="0" presId="urn:microsoft.com/office/officeart/2017/3/layout/DropPinTimeline#2"/>
    <dgm:cxn modelId="{84C2BF52-1AC3-4BE1-B8ED-EF65F30CC8F5}" type="presParOf" srcId="{46D0A0B6-99C1-4C93-9D07-D394FCD06FBC}" destId="{FBE92DF5-B8E0-497C-B190-87AC73E45970}" srcOrd="2" destOrd="0" presId="urn:microsoft.com/office/officeart/2017/3/layout/DropPinTimeline#2"/>
    <dgm:cxn modelId="{C1FD9CA8-F1E4-4602-8B54-02B3C02B2D4F}" type="presParOf" srcId="{FBE92DF5-B8E0-497C-B190-87AC73E45970}" destId="{94B71067-EBEC-4112-A9D1-8B8A7A437FC8}" srcOrd="0" destOrd="0" presId="urn:microsoft.com/office/officeart/2017/3/layout/DropPinTimeline#2"/>
    <dgm:cxn modelId="{9B63329A-75D5-44B3-9ECE-15EA57D5DDE6}" type="presParOf" srcId="{FBE92DF5-B8E0-497C-B190-87AC73E45970}" destId="{7514FAA3-F485-4827-B6A2-FC89911A0BB4}" srcOrd="1" destOrd="0" presId="urn:microsoft.com/office/officeart/2017/3/layout/DropPinTimeline#2"/>
    <dgm:cxn modelId="{93035EC3-ECC7-4066-9E1B-2BE1EFF17BBA}" type="presParOf" srcId="{7514FAA3-F485-4827-B6A2-FC89911A0BB4}" destId="{11AAD205-8152-4363-B661-3C3A26A103FF}" srcOrd="0" destOrd="0" presId="urn:microsoft.com/office/officeart/2017/3/layout/DropPinTimeline#2"/>
    <dgm:cxn modelId="{1F72C118-5D52-4E36-81B3-37332762BB38}" type="presParOf" srcId="{7514FAA3-F485-4827-B6A2-FC89911A0BB4}" destId="{2E4364CD-3B8A-4A42-AB11-744F4277900A}" srcOrd="1" destOrd="0" presId="urn:microsoft.com/office/officeart/2017/3/layout/DropPinTimeline#2"/>
    <dgm:cxn modelId="{05707185-CC78-420E-AFD9-51B62897997B}" type="presParOf" srcId="{FBE92DF5-B8E0-497C-B190-87AC73E45970}" destId="{07310A89-F151-435B-963F-FD9908E8C694}" srcOrd="2" destOrd="0" presId="urn:microsoft.com/office/officeart/2017/3/layout/DropPinTimeline#2"/>
    <dgm:cxn modelId="{95A52278-6010-429B-947B-4BEF892C51CB}" type="presParOf" srcId="{FBE92DF5-B8E0-497C-B190-87AC73E45970}" destId="{6386BA6E-453A-41E1-ADAD-7626B92BD1BF}" srcOrd="3" destOrd="0" presId="urn:microsoft.com/office/officeart/2017/3/layout/DropPinTimeline#2"/>
    <dgm:cxn modelId="{801C8F13-D79A-4886-B5C2-1D1E26C57F22}" type="presParOf" srcId="{FBE92DF5-B8E0-497C-B190-87AC73E45970}" destId="{DB95D829-80DF-4ADA-B04C-CE92ADFB6606}" srcOrd="4" destOrd="0" presId="urn:microsoft.com/office/officeart/2017/3/layout/DropPinTimeline#2"/>
    <dgm:cxn modelId="{8D6EC79B-901F-4259-9FC5-A3976949D101}" type="presParOf" srcId="{FBE92DF5-B8E0-497C-B190-87AC73E45970}" destId="{CDFB6879-D0D6-43FC-BC0B-D27687D992EB}" srcOrd="5" destOrd="0" presId="urn:microsoft.com/office/officeart/2017/3/layout/DropPinTimeline#2"/>
    <dgm:cxn modelId="{EB4D4989-63FD-4379-A15B-12D72045387B}" type="presParOf" srcId="{46D0A0B6-99C1-4C93-9D07-D394FCD06FBC}" destId="{73F94D99-690C-4CBF-869A-EF5DD70CF6B4}" srcOrd="3" destOrd="0" presId="urn:microsoft.com/office/officeart/2017/3/layout/DropPinTimeline#2"/>
    <dgm:cxn modelId="{637FB090-E2F6-40E7-BF4C-17674F22C8FD}" type="presParOf" srcId="{46D0A0B6-99C1-4C93-9D07-D394FCD06FBC}" destId="{CEDC3BDA-322C-4005-A3A5-77E148865242}" srcOrd="4" destOrd="0" presId="urn:microsoft.com/office/officeart/2017/3/layout/DropPinTimeline#2"/>
    <dgm:cxn modelId="{0225490F-AE15-46EE-B342-9992F36C9407}" type="presParOf" srcId="{CEDC3BDA-322C-4005-A3A5-77E148865242}" destId="{83D4573F-3CB1-4541-8BEE-E8224A8ED015}" srcOrd="0" destOrd="0" presId="urn:microsoft.com/office/officeart/2017/3/layout/DropPinTimeline#2"/>
    <dgm:cxn modelId="{479F2A65-3102-4733-9449-2E55CA73A784}" type="presParOf" srcId="{CEDC3BDA-322C-4005-A3A5-77E148865242}" destId="{192BBF61-2B64-4E18-92EE-EF8B6030201C}" srcOrd="1" destOrd="0" presId="urn:microsoft.com/office/officeart/2017/3/layout/DropPinTimeline#2"/>
    <dgm:cxn modelId="{F2B9FEF8-14D3-4007-926B-8758B3341822}" type="presParOf" srcId="{192BBF61-2B64-4E18-92EE-EF8B6030201C}" destId="{63CCDBCC-C40A-41AF-BB40-B20A9AB919D8}" srcOrd="0" destOrd="0" presId="urn:microsoft.com/office/officeart/2017/3/layout/DropPinTimeline#2"/>
    <dgm:cxn modelId="{7650F337-1612-4877-9032-C300F886FC4F}" type="presParOf" srcId="{192BBF61-2B64-4E18-92EE-EF8B6030201C}" destId="{C25D9000-2762-4B6C-BFD6-7B6C2D0122B9}" srcOrd="1" destOrd="0" presId="urn:microsoft.com/office/officeart/2017/3/layout/DropPinTimeline#2"/>
    <dgm:cxn modelId="{1CF35750-6D7C-48F1-AE4F-653AAA6FC2A2}" type="presParOf" srcId="{CEDC3BDA-322C-4005-A3A5-77E148865242}" destId="{C08C98A3-4322-425C-8260-4319044AFBF1}" srcOrd="2" destOrd="0" presId="urn:microsoft.com/office/officeart/2017/3/layout/DropPinTimeline#2"/>
    <dgm:cxn modelId="{71204606-7E61-4E11-B941-5C95A35F8119}" type="presParOf" srcId="{CEDC3BDA-322C-4005-A3A5-77E148865242}" destId="{52F3B4A2-8EDD-4B40-B5F3-A1CECB56D29F}" srcOrd="3" destOrd="0" presId="urn:microsoft.com/office/officeart/2017/3/layout/DropPinTimeline#2"/>
    <dgm:cxn modelId="{A2E66957-4AEE-475C-ABCD-90A2DCAE6116}" type="presParOf" srcId="{CEDC3BDA-322C-4005-A3A5-77E148865242}" destId="{4A2B3FB7-F9B6-43D5-A931-C70A3750EA87}" srcOrd="4" destOrd="0" presId="urn:microsoft.com/office/officeart/2017/3/layout/DropPinTimeline#2"/>
    <dgm:cxn modelId="{223FAF7E-A489-4B2D-A0B7-68A3E397ED4F}" type="presParOf" srcId="{CEDC3BDA-322C-4005-A3A5-77E148865242}" destId="{BA1A1A8C-A776-4D01-B097-263B42C05CD4}" srcOrd="5" destOrd="0" presId="urn:microsoft.com/office/officeart/2017/3/layout/DropPinTimeline#2"/>
    <dgm:cxn modelId="{FEEA10A4-EC50-4947-B1D5-E407C9B5AD08}" type="presParOf" srcId="{46D0A0B6-99C1-4C93-9D07-D394FCD06FBC}" destId="{06E0E481-BB98-4161-9BDE-A1547F63DD20}" srcOrd="5" destOrd="0" presId="urn:microsoft.com/office/officeart/2017/3/layout/DropPinTimeline#2"/>
    <dgm:cxn modelId="{CCC9E931-C3AB-4EB4-ADD8-02A93025C6B5}" type="presParOf" srcId="{46D0A0B6-99C1-4C93-9D07-D394FCD06FBC}" destId="{E5DAE1C7-5EE6-4912-A563-09461F42D62A}" srcOrd="6" destOrd="0" presId="urn:microsoft.com/office/officeart/2017/3/layout/DropPinTimeline#2"/>
    <dgm:cxn modelId="{2815FFCA-8AD7-4F55-A0DE-6AC89C4A247F}" type="presParOf" srcId="{E5DAE1C7-5EE6-4912-A563-09461F42D62A}" destId="{32D5EBAD-28FA-433F-8FFB-2BD24A55CA87}" srcOrd="0" destOrd="0" presId="urn:microsoft.com/office/officeart/2017/3/layout/DropPinTimeline#2"/>
    <dgm:cxn modelId="{96D13324-3398-4B65-8EEE-3726D175C189}" type="presParOf" srcId="{E5DAE1C7-5EE6-4912-A563-09461F42D62A}" destId="{DDFCF923-B1B1-4384-870D-1A2AB2EE7DD9}" srcOrd="1" destOrd="0" presId="urn:microsoft.com/office/officeart/2017/3/layout/DropPinTimeline#2"/>
    <dgm:cxn modelId="{77808B73-88F0-4698-82F5-40D96B0B7FC6}" type="presParOf" srcId="{DDFCF923-B1B1-4384-870D-1A2AB2EE7DD9}" destId="{C2A10E59-9AE2-4DF3-96DD-EDCD8C4E8AB4}" srcOrd="0" destOrd="0" presId="urn:microsoft.com/office/officeart/2017/3/layout/DropPinTimeline#2"/>
    <dgm:cxn modelId="{7F989311-99E5-4913-9C55-C0C6446CC421}" type="presParOf" srcId="{DDFCF923-B1B1-4384-870D-1A2AB2EE7DD9}" destId="{B5FADE15-D8CD-4574-8110-FF5852D1CA0E}" srcOrd="1" destOrd="0" presId="urn:microsoft.com/office/officeart/2017/3/layout/DropPinTimeline#2"/>
    <dgm:cxn modelId="{B1F99F4B-48A2-4097-94D5-7A501DABF5BC}" type="presParOf" srcId="{E5DAE1C7-5EE6-4912-A563-09461F42D62A}" destId="{45E51A1E-350C-4C54-A95D-AF8C0185BE53}" srcOrd="2" destOrd="0" presId="urn:microsoft.com/office/officeart/2017/3/layout/DropPinTimeline#2"/>
    <dgm:cxn modelId="{8E1C9ABB-DF2A-4C88-9E72-8C14CDDF728E}" type="presParOf" srcId="{E5DAE1C7-5EE6-4912-A563-09461F42D62A}" destId="{4D733DDC-52FE-4EF8-9F1E-9D68AF5C4AAC}" srcOrd="3" destOrd="0" presId="urn:microsoft.com/office/officeart/2017/3/layout/DropPinTimeline#2"/>
    <dgm:cxn modelId="{6229184C-984C-45F3-9542-B9DABF1DB462}" type="presParOf" srcId="{E5DAE1C7-5EE6-4912-A563-09461F42D62A}" destId="{545CEC4B-3407-46AF-B442-9369796AE17B}" srcOrd="4" destOrd="0" presId="urn:microsoft.com/office/officeart/2017/3/layout/DropPinTimeline#2"/>
    <dgm:cxn modelId="{1D74987B-25C9-40CC-8A69-0A20730F94D6}" type="presParOf" srcId="{E5DAE1C7-5EE6-4912-A563-09461F42D62A}" destId="{12B18705-ED4D-4CEB-A78F-70F0C3BE658F}" srcOrd="5" destOrd="0" presId="urn:microsoft.com/office/officeart/2017/3/layout/DropPinTimeline#2"/>
    <dgm:cxn modelId="{9E838E9C-9763-4890-8413-D113945C658D}" type="presParOf" srcId="{46D0A0B6-99C1-4C93-9D07-D394FCD06FBC}" destId="{AF9BCEB7-DDBB-4C2F-BB24-4480185C225C}" srcOrd="7" destOrd="0" presId="urn:microsoft.com/office/officeart/2017/3/layout/DropPinTimeline#2"/>
    <dgm:cxn modelId="{E48264FA-9FB3-4A49-8F1A-326BD1663B3A}" type="presParOf" srcId="{46D0A0B6-99C1-4C93-9D07-D394FCD06FBC}" destId="{E398C27E-AC62-4E71-B804-DFB977180D4B}" srcOrd="8" destOrd="0" presId="urn:microsoft.com/office/officeart/2017/3/layout/DropPinTimeline#2"/>
    <dgm:cxn modelId="{7717A04A-7A54-4E4B-A142-1160C095A379}" type="presParOf" srcId="{E398C27E-AC62-4E71-B804-DFB977180D4B}" destId="{9044C62D-5736-4918-BEA6-979249616921}" srcOrd="0" destOrd="0" presId="urn:microsoft.com/office/officeart/2017/3/layout/DropPinTimeline#2"/>
    <dgm:cxn modelId="{CEA13AAD-F9B0-48DE-B4BA-BA8743C67E33}" type="presParOf" srcId="{E398C27E-AC62-4E71-B804-DFB977180D4B}" destId="{F483C197-438A-445F-9DF2-3F74CBB0933D}" srcOrd="1" destOrd="0" presId="urn:microsoft.com/office/officeart/2017/3/layout/DropPinTimeline#2"/>
    <dgm:cxn modelId="{394F57E5-DB02-4919-9EF6-6A4D073E445D}" type="presParOf" srcId="{F483C197-438A-445F-9DF2-3F74CBB0933D}" destId="{62ADE0A1-5A96-4EC9-A072-6B7D27E21A40}" srcOrd="0" destOrd="0" presId="urn:microsoft.com/office/officeart/2017/3/layout/DropPinTimeline#2"/>
    <dgm:cxn modelId="{1D0A8FCC-D88D-45CC-B11A-91758EB1FDF7}" type="presParOf" srcId="{F483C197-438A-445F-9DF2-3F74CBB0933D}" destId="{76A622F5-DA0B-40BE-9ECF-F90062F2C4A8}" srcOrd="1" destOrd="0" presId="urn:microsoft.com/office/officeart/2017/3/layout/DropPinTimeline#2"/>
    <dgm:cxn modelId="{60E3F5A1-3D4B-4575-84B6-401CA97297A5}" type="presParOf" srcId="{E398C27E-AC62-4E71-B804-DFB977180D4B}" destId="{0C3872F7-BED3-48C7-9E1F-9181A69EEA42}" srcOrd="2" destOrd="0" presId="urn:microsoft.com/office/officeart/2017/3/layout/DropPinTimeline#2"/>
    <dgm:cxn modelId="{2A1278CD-939D-4789-9B40-849375DF740E}" type="presParOf" srcId="{E398C27E-AC62-4E71-B804-DFB977180D4B}" destId="{AB7575DE-D4B0-429E-A9C3-D5B62FD65975}" srcOrd="3" destOrd="0" presId="urn:microsoft.com/office/officeart/2017/3/layout/DropPinTimeline#2"/>
    <dgm:cxn modelId="{E597360E-8A85-4E19-B970-3DD402B0AE82}" type="presParOf" srcId="{E398C27E-AC62-4E71-B804-DFB977180D4B}" destId="{FBE7581B-2DD0-428B-BC70-6879FC1D49F9}" srcOrd="4" destOrd="0" presId="urn:microsoft.com/office/officeart/2017/3/layout/DropPinTimeline#2"/>
    <dgm:cxn modelId="{E395973D-1F6D-4BA3-83A4-2B9A55866BF7}" type="presParOf" srcId="{E398C27E-AC62-4E71-B804-DFB977180D4B}" destId="{5AB3A22A-1F09-4D10-8B9A-4312EC97DD39}" srcOrd="5" destOrd="0" presId="urn:microsoft.com/office/officeart/2017/3/layout/DropPinTimeline#2"/>
    <dgm:cxn modelId="{68431600-1390-4779-8B2D-9A4123EBE09E}" type="presParOf" srcId="{46D0A0B6-99C1-4C93-9D07-D394FCD06FBC}" destId="{07EEC5B9-E8AF-4A06-B479-D165311ACAC5}" srcOrd="9" destOrd="0" presId="urn:microsoft.com/office/officeart/2017/3/layout/DropPinTimeline#2"/>
    <dgm:cxn modelId="{5FE07870-DBDC-4976-BFED-5182272480B7}" type="presParOf" srcId="{46D0A0B6-99C1-4C93-9D07-D394FCD06FBC}" destId="{C4916ADA-CE8A-4EB8-981A-A61CCDF3C818}" srcOrd="10" destOrd="0" presId="urn:microsoft.com/office/officeart/2017/3/layout/DropPinTimeline#2"/>
    <dgm:cxn modelId="{99497F3C-CFC6-456A-A662-5212C079AA32}" type="presParOf" srcId="{C4916ADA-CE8A-4EB8-981A-A61CCDF3C818}" destId="{DD729234-455E-4196-84A6-4E90376DB8AA}" srcOrd="0" destOrd="0" presId="urn:microsoft.com/office/officeart/2017/3/layout/DropPinTimeline#2"/>
    <dgm:cxn modelId="{9E4EEEAE-9E72-4245-970C-4D9A254FCD76}" type="presParOf" srcId="{C4916ADA-CE8A-4EB8-981A-A61CCDF3C818}" destId="{A03AEBDA-732E-409B-B4BD-46AB83A517E1}" srcOrd="1" destOrd="0" presId="urn:microsoft.com/office/officeart/2017/3/layout/DropPinTimeline#2"/>
    <dgm:cxn modelId="{D0B1D2F2-AB34-4763-822E-334E92CEC43B}" type="presParOf" srcId="{A03AEBDA-732E-409B-B4BD-46AB83A517E1}" destId="{A4B00C1B-68D7-4826-8BF1-A98B1376B337}" srcOrd="0" destOrd="0" presId="urn:microsoft.com/office/officeart/2017/3/layout/DropPinTimeline#2"/>
    <dgm:cxn modelId="{0A4C9A75-6857-45AE-832A-69644555A4E8}" type="presParOf" srcId="{A03AEBDA-732E-409B-B4BD-46AB83A517E1}" destId="{4E0D9077-E872-4303-9D8D-6A10B15A93FF}" srcOrd="1" destOrd="0" presId="urn:microsoft.com/office/officeart/2017/3/layout/DropPinTimeline#2"/>
    <dgm:cxn modelId="{090D18DB-0FC8-4ED5-A5C0-AE02ADC80F87}" type="presParOf" srcId="{C4916ADA-CE8A-4EB8-981A-A61CCDF3C818}" destId="{DE4D695E-46B9-4E32-85C7-617B8F870CCE}" srcOrd="2" destOrd="0" presId="urn:microsoft.com/office/officeart/2017/3/layout/DropPinTimeline#2"/>
    <dgm:cxn modelId="{02B7B653-D03C-4A1C-906E-832607C38140}" type="presParOf" srcId="{C4916ADA-CE8A-4EB8-981A-A61CCDF3C818}" destId="{ED46B7E9-79D9-4321-9290-C73C926812DC}" srcOrd="3" destOrd="0" presId="urn:microsoft.com/office/officeart/2017/3/layout/DropPinTimeline#2"/>
    <dgm:cxn modelId="{377C791E-9208-4589-9CA1-5A16BEB133BB}" type="presParOf" srcId="{C4916ADA-CE8A-4EB8-981A-A61CCDF3C818}" destId="{02A82035-3485-42A0-A46F-5103764DADEA}" srcOrd="4" destOrd="0" presId="urn:microsoft.com/office/officeart/2017/3/layout/DropPinTimeline#2"/>
    <dgm:cxn modelId="{9EB1C869-A46F-43AF-9432-74211120EC50}" type="presParOf" srcId="{C4916ADA-CE8A-4EB8-981A-A61CCDF3C818}" destId="{ABE20E9D-E8C7-4BE7-A25C-55516390A374}" srcOrd="5" destOrd="0" presId="urn:microsoft.com/office/officeart/2017/3/layout/DropPinTimeline#2"/>
    <dgm:cxn modelId="{5269117D-6511-48C9-BAC8-F8A12DFF62D9}" type="presParOf" srcId="{46D0A0B6-99C1-4C93-9D07-D394FCD06FBC}" destId="{681E0409-1BD3-4B40-9D0B-A28B89D584CE}" srcOrd="11" destOrd="0" presId="urn:microsoft.com/office/officeart/2017/3/layout/DropPinTimeline#2"/>
    <dgm:cxn modelId="{5FDE894B-66F5-493C-AA86-C50EDE715D42}" type="presParOf" srcId="{46D0A0B6-99C1-4C93-9D07-D394FCD06FBC}" destId="{DCD0AC65-403F-4742-B14B-7012AFD2A0D3}" srcOrd="12" destOrd="0" presId="urn:microsoft.com/office/officeart/2017/3/layout/DropPinTimeline#2"/>
    <dgm:cxn modelId="{0C4B279C-0588-45B2-86C0-AC46ED7C7AB4}" type="presParOf" srcId="{DCD0AC65-403F-4742-B14B-7012AFD2A0D3}" destId="{25605CDD-A690-4151-A04D-061B4EFBEECB}" srcOrd="0" destOrd="0" presId="urn:microsoft.com/office/officeart/2017/3/layout/DropPinTimeline#2"/>
    <dgm:cxn modelId="{9405793C-D8AA-41C5-BDD6-C0D5712DD7E7}" type="presParOf" srcId="{DCD0AC65-403F-4742-B14B-7012AFD2A0D3}" destId="{B2B134B1-35EB-4C9E-8971-9984FBAC3F8A}" srcOrd="1" destOrd="0" presId="urn:microsoft.com/office/officeart/2017/3/layout/DropPinTimeline#2"/>
    <dgm:cxn modelId="{3314C3D5-C3A3-427D-B5CB-91B2D2A8C25C}" type="presParOf" srcId="{B2B134B1-35EB-4C9E-8971-9984FBAC3F8A}" destId="{45CEDE2E-B759-4DAB-B35E-CAE0A0FAFEBF}" srcOrd="0" destOrd="0" presId="urn:microsoft.com/office/officeart/2017/3/layout/DropPinTimeline#2"/>
    <dgm:cxn modelId="{02D10DB8-66CB-4F1F-A0E3-A0067F530E87}" type="presParOf" srcId="{B2B134B1-35EB-4C9E-8971-9984FBAC3F8A}" destId="{D9E57991-D825-40A1-AF27-6245C5CDF161}" srcOrd="1" destOrd="0" presId="urn:microsoft.com/office/officeart/2017/3/layout/DropPinTimeline#2"/>
    <dgm:cxn modelId="{3182F18E-75F4-4630-A1A8-EE49518E15D5}" type="presParOf" srcId="{DCD0AC65-403F-4742-B14B-7012AFD2A0D3}" destId="{160702AF-5F6D-49D6-A7C1-C6F928E795E9}" srcOrd="2" destOrd="0" presId="urn:microsoft.com/office/officeart/2017/3/layout/DropPinTimeline#2"/>
    <dgm:cxn modelId="{417FAAEF-B63F-4DE4-9FB7-64A285311177}" type="presParOf" srcId="{DCD0AC65-403F-4742-B14B-7012AFD2A0D3}" destId="{36EAF7F9-5AC6-4478-A931-8A5E17EC7EDA}" srcOrd="3" destOrd="0" presId="urn:microsoft.com/office/officeart/2017/3/layout/DropPinTimeline#2"/>
    <dgm:cxn modelId="{C2FB60AC-6638-417D-AF22-BF4B75379202}" type="presParOf" srcId="{DCD0AC65-403F-4742-B14B-7012AFD2A0D3}" destId="{D628E339-EFB8-49B3-B183-490B2A9F19A2}" srcOrd="4" destOrd="0" presId="urn:microsoft.com/office/officeart/2017/3/layout/DropPinTimeline#2"/>
    <dgm:cxn modelId="{4335640D-642A-4F47-A382-A063000803D5}" type="presParOf" srcId="{DCD0AC65-403F-4742-B14B-7012AFD2A0D3}" destId="{904A3FD7-23FE-46E5-B3C1-3520BE5AF0A8}" srcOrd="5" destOrd="0" presId="urn:microsoft.com/office/officeart/2017/3/layout/DropPinTimeline#2"/>
    <dgm:cxn modelId="{C80E96B9-55EC-4436-8B44-13E81E141AF8}" type="presParOf" srcId="{46D0A0B6-99C1-4C93-9D07-D394FCD06FBC}" destId="{D51B2AE1-D0BA-407D-81F6-0A46BDCC2ACC}" srcOrd="13" destOrd="0" presId="urn:microsoft.com/office/officeart/2017/3/layout/DropPinTimeline#2"/>
    <dgm:cxn modelId="{B82D3EF9-0CB6-41ED-BAED-9F2142522A4B}" type="presParOf" srcId="{46D0A0B6-99C1-4C93-9D07-D394FCD06FBC}" destId="{1F47542D-C02E-4575-8274-E316930C2D87}" srcOrd="14" destOrd="0" presId="urn:microsoft.com/office/officeart/2017/3/layout/DropPinTimeline#2"/>
    <dgm:cxn modelId="{4DEACFD6-D1C6-4B72-9150-281FDA7CCF86}" type="presParOf" srcId="{1F47542D-C02E-4575-8274-E316930C2D87}" destId="{05D958D1-23A9-4027-8144-BA74B29CB9C3}" srcOrd="0" destOrd="0" presId="urn:microsoft.com/office/officeart/2017/3/layout/DropPinTimeline#2"/>
    <dgm:cxn modelId="{D4CAF6AC-D9F4-43EE-A61E-9CA14EA2B5D7}" type="presParOf" srcId="{1F47542D-C02E-4575-8274-E316930C2D87}" destId="{9675E6F1-90DE-44E5-8909-04C1363BCACA}" srcOrd="1" destOrd="0" presId="urn:microsoft.com/office/officeart/2017/3/layout/DropPinTimeline#2"/>
    <dgm:cxn modelId="{DDE98F5C-8425-400D-8513-39E9152E14E1}" type="presParOf" srcId="{9675E6F1-90DE-44E5-8909-04C1363BCACA}" destId="{B079CD69-4F3F-4FF3-864C-F535C1B87061}" srcOrd="0" destOrd="0" presId="urn:microsoft.com/office/officeart/2017/3/layout/DropPinTimeline#2"/>
    <dgm:cxn modelId="{7DFBA35F-C900-4C3D-91A2-A9287EFB98FB}" type="presParOf" srcId="{9675E6F1-90DE-44E5-8909-04C1363BCACA}" destId="{56FAC896-F7A9-4B8B-8C01-895188D17985}" srcOrd="1" destOrd="0" presId="urn:microsoft.com/office/officeart/2017/3/layout/DropPinTimeline#2"/>
    <dgm:cxn modelId="{310FA074-7391-4268-8468-662B6B8AA530}" type="presParOf" srcId="{1F47542D-C02E-4575-8274-E316930C2D87}" destId="{52F0FB37-33DC-4F41-85A1-52D2DC02F205}" srcOrd="2" destOrd="0" presId="urn:microsoft.com/office/officeart/2017/3/layout/DropPinTimeline#2"/>
    <dgm:cxn modelId="{0CFEBAB1-C26D-48D7-B3A7-BF2C844C5A87}" type="presParOf" srcId="{1F47542D-C02E-4575-8274-E316930C2D87}" destId="{E3C68463-CA2D-441F-891A-3536F67AC25F}" srcOrd="3" destOrd="0" presId="urn:microsoft.com/office/officeart/2017/3/layout/DropPinTimeline#2"/>
    <dgm:cxn modelId="{C416C846-C4DF-492E-AA9C-5DA15E3F1CDC}" type="presParOf" srcId="{1F47542D-C02E-4575-8274-E316930C2D87}" destId="{2A60B37F-94B7-4830-8F57-3E8D9E067521}" srcOrd="4" destOrd="0" presId="urn:microsoft.com/office/officeart/2017/3/layout/DropPinTimeline#2"/>
    <dgm:cxn modelId="{94C6016F-6615-4E26-8EB3-78D78B7616D4}" type="presParOf" srcId="{1F47542D-C02E-4575-8274-E316930C2D87}" destId="{11614BCE-B997-49E8-BF8D-A859C02480B3}" srcOrd="5" destOrd="0" presId="urn:microsoft.com/office/officeart/2017/3/layout/DropPinTimeline#2"/>
    <dgm:cxn modelId="{6BF12D10-83C5-4BAC-942E-E70DA89A53C1}" type="presParOf" srcId="{46D0A0B6-99C1-4C93-9D07-D394FCD06FBC}" destId="{934C70F0-7755-4601-8448-9B043CA97082}" srcOrd="15" destOrd="0" presId="urn:microsoft.com/office/officeart/2017/3/layout/DropPinTimeline#2"/>
    <dgm:cxn modelId="{FE1BC7F1-2D69-4985-9BAF-171BB6ED10F0}" type="presParOf" srcId="{46D0A0B6-99C1-4C93-9D07-D394FCD06FBC}" destId="{04A88F53-4548-4F75-B727-957747621E79}" srcOrd="16" destOrd="0" presId="urn:microsoft.com/office/officeart/2017/3/layout/DropPinTimeline#2"/>
    <dgm:cxn modelId="{E871F138-8519-4CB1-AB4E-B7AC564274CD}" type="presParOf" srcId="{04A88F53-4548-4F75-B727-957747621E79}" destId="{E4D67767-A785-49BD-951B-98D8FC4BD487}" srcOrd="0" destOrd="0" presId="urn:microsoft.com/office/officeart/2017/3/layout/DropPinTimeline#2"/>
    <dgm:cxn modelId="{B0169D1C-FA7D-465A-8868-BBA53F5A1280}" type="presParOf" srcId="{04A88F53-4548-4F75-B727-957747621E79}" destId="{210001BC-A19C-4AAE-9F25-30515FEC6FC5}" srcOrd="1" destOrd="0" presId="urn:microsoft.com/office/officeart/2017/3/layout/DropPinTimeline#2"/>
    <dgm:cxn modelId="{1BD005F3-FEDC-42DC-8F34-9BD8C3866402}" type="presParOf" srcId="{210001BC-A19C-4AAE-9F25-30515FEC6FC5}" destId="{2DCB6F97-B933-48C6-A751-53F8CC8E9F22}" srcOrd="0" destOrd="0" presId="urn:microsoft.com/office/officeart/2017/3/layout/DropPinTimeline#2"/>
    <dgm:cxn modelId="{4AF77D39-F3C2-4254-B4E3-B4740C2E5C37}" type="presParOf" srcId="{210001BC-A19C-4AAE-9F25-30515FEC6FC5}" destId="{D325B89B-661D-4551-ABFD-D1AC01947E2C}" srcOrd="1" destOrd="0" presId="urn:microsoft.com/office/officeart/2017/3/layout/DropPinTimeline#2"/>
    <dgm:cxn modelId="{CFCE8A73-A483-4723-ADC7-4F13C0E0F003}" type="presParOf" srcId="{04A88F53-4548-4F75-B727-957747621E79}" destId="{158552AD-743B-4AC4-840A-6291CBD9A20D}" srcOrd="2" destOrd="0" presId="urn:microsoft.com/office/officeart/2017/3/layout/DropPinTimeline#2"/>
    <dgm:cxn modelId="{F1473BFC-024D-4F61-92AF-DAF68F9C75B0}" type="presParOf" srcId="{04A88F53-4548-4F75-B727-957747621E79}" destId="{5AABE0C3-8E74-4143-9DB1-F9B53CAB7BB9}" srcOrd="3" destOrd="0" presId="urn:microsoft.com/office/officeart/2017/3/layout/DropPinTimeline#2"/>
    <dgm:cxn modelId="{473C0BED-7B75-486E-9876-C195CBFB6FC7}" type="presParOf" srcId="{04A88F53-4548-4F75-B727-957747621E79}" destId="{B1D1367E-4395-4C49-881C-FF7DBF21DB19}" srcOrd="4" destOrd="0" presId="urn:microsoft.com/office/officeart/2017/3/layout/DropPinTimeline#2"/>
    <dgm:cxn modelId="{8910D236-C8C2-4D41-9AA4-01B17DC9AB5E}" type="presParOf" srcId="{04A88F53-4548-4F75-B727-957747621E79}" destId="{12DFF0F9-3FC1-484F-A6E4-6B7CA58A980D}" srcOrd="5" destOrd="0" presId="urn:microsoft.com/office/officeart/2017/3/layout/DropPinTimeline#2"/>
    <dgm:cxn modelId="{AE9C8710-990C-4226-BE9C-3001545CA74A}" type="presParOf" srcId="{46D0A0B6-99C1-4C93-9D07-D394FCD06FBC}" destId="{60D58F41-2158-41C2-97C4-783478A229FC}" srcOrd="17" destOrd="0" presId="urn:microsoft.com/office/officeart/2017/3/layout/DropPinTimeline#2"/>
    <dgm:cxn modelId="{39030EE9-92AF-4D5B-AC1E-1104002D6905}" type="presParOf" srcId="{46D0A0B6-99C1-4C93-9D07-D394FCD06FBC}" destId="{6327E656-C08F-4E7C-8BDF-7E3455399F17}" srcOrd="18" destOrd="0" presId="urn:microsoft.com/office/officeart/2017/3/layout/DropPinTimeline#2"/>
    <dgm:cxn modelId="{B6DF7419-BBFE-406C-9897-5BF4C0CAD26C}" type="presParOf" srcId="{6327E656-C08F-4E7C-8BDF-7E3455399F17}" destId="{910E6F5F-7056-4E1F-A55D-38D8E84A7709}" srcOrd="0" destOrd="0" presId="urn:microsoft.com/office/officeart/2017/3/layout/DropPinTimeline#2"/>
    <dgm:cxn modelId="{5141C344-D9D9-49B2-B1FD-F766AF0FE8E6}" type="presParOf" srcId="{6327E656-C08F-4E7C-8BDF-7E3455399F17}" destId="{108DEB73-8869-4BFA-BDE0-84ED7A84D7A9}" srcOrd="1" destOrd="0" presId="urn:microsoft.com/office/officeart/2017/3/layout/DropPinTimeline#2"/>
    <dgm:cxn modelId="{CCE4B2C6-13DC-4436-B0B9-644BCA2D09A6}" type="presParOf" srcId="{108DEB73-8869-4BFA-BDE0-84ED7A84D7A9}" destId="{63A706CA-C7B9-4C49-AEE8-8721810B9B7A}" srcOrd="0" destOrd="0" presId="urn:microsoft.com/office/officeart/2017/3/layout/DropPinTimeline#2"/>
    <dgm:cxn modelId="{D88143D6-09AE-4234-BA01-72AA7C7C8AFD}" type="presParOf" srcId="{108DEB73-8869-4BFA-BDE0-84ED7A84D7A9}" destId="{F923C8F8-CBBF-4735-8864-ABDA10A4D169}" srcOrd="1" destOrd="0" presId="urn:microsoft.com/office/officeart/2017/3/layout/DropPinTimeline#2"/>
    <dgm:cxn modelId="{63C9F6B6-0842-4227-A9A5-7DFC555D70C5}" type="presParOf" srcId="{6327E656-C08F-4E7C-8BDF-7E3455399F17}" destId="{DD4C55BD-7F1D-44AB-8645-498827C6691D}" srcOrd="2" destOrd="0" presId="urn:microsoft.com/office/officeart/2017/3/layout/DropPinTimeline#2"/>
    <dgm:cxn modelId="{2272F51F-E367-4EF9-A94A-10110FAAF48A}" type="presParOf" srcId="{6327E656-C08F-4E7C-8BDF-7E3455399F17}" destId="{56FDDE67-3B5A-4C0F-AAC7-0B4364D21032}" srcOrd="3" destOrd="0" presId="urn:microsoft.com/office/officeart/2017/3/layout/DropPinTimeline#2"/>
    <dgm:cxn modelId="{2BF6B2B3-FBFE-4BBD-9990-C5B5E2A06A1E}" type="presParOf" srcId="{6327E656-C08F-4E7C-8BDF-7E3455399F17}" destId="{9AB53359-407E-49DD-BC18-32D7DE556218}" srcOrd="4" destOrd="0" presId="urn:microsoft.com/office/officeart/2017/3/layout/DropPinTimeline#2"/>
    <dgm:cxn modelId="{FB057650-C25F-4C40-8500-FF76D7DE1A33}" type="presParOf" srcId="{6327E656-C08F-4E7C-8BDF-7E3455399F17}" destId="{56F966B0-E641-46D8-8973-48696AE93443}" srcOrd="5" destOrd="0" presId="urn:microsoft.com/office/officeart/2017/3/layout/DropPinTimeline#2"/>
    <dgm:cxn modelId="{FF682D4D-C825-4ED2-AABF-8F4A299D7ACE}" type="presParOf" srcId="{46D0A0B6-99C1-4C93-9D07-D394FCD06FBC}" destId="{737E889E-11AA-47F0-BBE9-28A7DA37AE48}" srcOrd="19" destOrd="0" presId="urn:microsoft.com/office/officeart/2017/3/layout/DropPinTimeline#2"/>
    <dgm:cxn modelId="{AC69C6B7-F051-4BA6-95E2-19E3A62EF14D}" type="presParOf" srcId="{46D0A0B6-99C1-4C93-9D07-D394FCD06FBC}" destId="{B360A638-157F-4CA4-A280-3933FA1397F4}" srcOrd="20" destOrd="0" presId="urn:microsoft.com/office/officeart/2017/3/layout/DropPinTimeline#2"/>
    <dgm:cxn modelId="{A22E6418-E62E-4E7B-AFAC-E7E7341A9209}" type="presParOf" srcId="{B360A638-157F-4CA4-A280-3933FA1397F4}" destId="{C94F2F29-B3C0-4AA3-8CA9-D3491CCF4334}" srcOrd="0" destOrd="0" presId="urn:microsoft.com/office/officeart/2017/3/layout/DropPinTimeline#2"/>
    <dgm:cxn modelId="{71E2F523-94D1-4295-A3A2-A7C86C502A7E}" type="presParOf" srcId="{B360A638-157F-4CA4-A280-3933FA1397F4}" destId="{75A1928A-9A2E-4976-8B8F-609FDBB140AF}" srcOrd="1" destOrd="0" presId="urn:microsoft.com/office/officeart/2017/3/layout/DropPinTimeline#2"/>
    <dgm:cxn modelId="{198CF37B-46D9-455C-A6B2-B758C44266DF}" type="presParOf" srcId="{75A1928A-9A2E-4976-8B8F-609FDBB140AF}" destId="{08A72031-FE10-49A1-9564-439E47509A61}" srcOrd="0" destOrd="0" presId="urn:microsoft.com/office/officeart/2017/3/layout/DropPinTimeline#2"/>
    <dgm:cxn modelId="{50FAFCBD-1D65-4C01-ABF1-59D73454C858}" type="presParOf" srcId="{75A1928A-9A2E-4976-8B8F-609FDBB140AF}" destId="{0A8A79EE-2057-49C7-A21F-C4CC9BB57E24}" srcOrd="1" destOrd="0" presId="urn:microsoft.com/office/officeart/2017/3/layout/DropPinTimeline#2"/>
    <dgm:cxn modelId="{0B7D9053-C6D8-4F31-98A0-5CA492FF7D63}" type="presParOf" srcId="{B360A638-157F-4CA4-A280-3933FA1397F4}" destId="{6570B502-D2DE-4DA6-910E-11F4CC04BE5D}" srcOrd="2" destOrd="0" presId="urn:microsoft.com/office/officeart/2017/3/layout/DropPinTimeline#2"/>
    <dgm:cxn modelId="{065C0940-3084-4CBE-A28F-EDF0C065993E}" type="presParOf" srcId="{B360A638-157F-4CA4-A280-3933FA1397F4}" destId="{3A1D35CA-4FC7-4DA1-8237-7B3406B814AB}" srcOrd="3" destOrd="0" presId="urn:microsoft.com/office/officeart/2017/3/layout/DropPinTimeline#2"/>
    <dgm:cxn modelId="{9A9E52AF-1B66-4331-AEBE-E46FBA2F8C98}" type="presParOf" srcId="{B360A638-157F-4CA4-A280-3933FA1397F4}" destId="{D7515E2B-1A6A-4263-9CEE-48279B427672}" srcOrd="4" destOrd="0" presId="urn:microsoft.com/office/officeart/2017/3/layout/DropPinTimeline#2"/>
    <dgm:cxn modelId="{E7E9CFCD-221E-4433-84D5-03169220C6C7}" type="presParOf" srcId="{B360A638-157F-4CA4-A280-3933FA1397F4}" destId="{B45042CD-28C6-4AD2-9853-09DD56522237}" srcOrd="5" destOrd="0" presId="urn:microsoft.com/office/officeart/2017/3/layout/DropPinTimeline#2"/>
    <dgm:cxn modelId="{15D6A62A-CF1E-492B-8E9C-C821F9770AF5}" type="presParOf" srcId="{46D0A0B6-99C1-4C93-9D07-D394FCD06FBC}" destId="{35A74B71-A714-47F0-8597-133F4B81C62C}" srcOrd="21" destOrd="0" presId="urn:microsoft.com/office/officeart/2017/3/layout/DropPinTimeline#2"/>
    <dgm:cxn modelId="{D80237A2-C545-4635-BED4-D19F45015CB6}" type="presParOf" srcId="{46D0A0B6-99C1-4C93-9D07-D394FCD06FBC}" destId="{040C87CD-3957-4216-9FE9-616BECE30589}" srcOrd="22" destOrd="0" presId="urn:microsoft.com/office/officeart/2017/3/layout/DropPinTimeline#2"/>
    <dgm:cxn modelId="{A5D18D4C-D518-46EF-B8E9-98967F4A0CCB}" type="presParOf" srcId="{040C87CD-3957-4216-9FE9-616BECE30589}" destId="{DE22486F-742B-4241-A99D-B9DA12108A21}" srcOrd="0" destOrd="0" presId="urn:microsoft.com/office/officeart/2017/3/layout/DropPinTimeline#2"/>
    <dgm:cxn modelId="{52D26F93-0FCC-4A69-A025-01598087C760}" type="presParOf" srcId="{040C87CD-3957-4216-9FE9-616BECE30589}" destId="{81941111-E017-4DC5-B4E9-DE008181DE79}" srcOrd="1" destOrd="0" presId="urn:microsoft.com/office/officeart/2017/3/layout/DropPinTimeline#2"/>
    <dgm:cxn modelId="{CF3B9026-F109-4C3C-9A26-34F7130C461E}" type="presParOf" srcId="{81941111-E017-4DC5-B4E9-DE008181DE79}" destId="{D84A1859-08EF-45DE-98E9-6183ABC70357}" srcOrd="0" destOrd="0" presId="urn:microsoft.com/office/officeart/2017/3/layout/DropPinTimeline#2"/>
    <dgm:cxn modelId="{9FDAA201-C69E-42BE-B732-F6D9450F9B8F}" type="presParOf" srcId="{81941111-E017-4DC5-B4E9-DE008181DE79}" destId="{572076ED-E979-44DD-AA73-0D718DA7DE29}" srcOrd="1" destOrd="0" presId="urn:microsoft.com/office/officeart/2017/3/layout/DropPinTimeline#2"/>
    <dgm:cxn modelId="{F75431C2-0CAB-4852-A5E1-7865F16B44D5}" type="presParOf" srcId="{040C87CD-3957-4216-9FE9-616BECE30589}" destId="{5FCAF842-424B-4185-A937-9FEF21D4AE1C}" srcOrd="2" destOrd="0" presId="urn:microsoft.com/office/officeart/2017/3/layout/DropPinTimeline#2"/>
    <dgm:cxn modelId="{77DFD386-D057-40E1-B21A-F42F16571583}" type="presParOf" srcId="{040C87CD-3957-4216-9FE9-616BECE30589}" destId="{D17B12A1-1347-47E9-ABCC-106F4097A6D3}" srcOrd="3" destOrd="0" presId="urn:microsoft.com/office/officeart/2017/3/layout/DropPinTimeline#2"/>
    <dgm:cxn modelId="{9B792C79-EE0B-450D-8C58-136168507CBE}" type="presParOf" srcId="{040C87CD-3957-4216-9FE9-616BECE30589}" destId="{893887EA-D17A-4C02-9DC8-EDF4E8A6A94C}" srcOrd="4" destOrd="0" presId="urn:microsoft.com/office/officeart/2017/3/layout/DropPinTimeline#2"/>
    <dgm:cxn modelId="{CACC5C93-6636-487C-A6DA-B3B57E9D72DB}" type="presParOf" srcId="{040C87CD-3957-4216-9FE9-616BECE30589}" destId="{FFC81F10-A039-458E-BD37-395B7C36E59D}" srcOrd="5" destOrd="0" presId="urn:microsoft.com/office/officeart/2017/3/layout/DropPinTimeline#2"/>
    <dgm:cxn modelId="{C47E49B2-640B-4FA6-9911-9D3D70A3A6EC}" type="presParOf" srcId="{46D0A0B6-99C1-4C93-9D07-D394FCD06FBC}" destId="{D8AE8F8B-C04E-4DDC-BD6E-877B4DAD514F}" srcOrd="23" destOrd="0" presId="urn:microsoft.com/office/officeart/2017/3/layout/DropPinTimeline#2"/>
    <dgm:cxn modelId="{EC66525F-9B6D-4039-A728-917C0C4ABCFC}" type="presParOf" srcId="{46D0A0B6-99C1-4C93-9D07-D394FCD06FBC}" destId="{27563DE8-1CB0-4DD0-A342-1E66AAE8B498}" srcOrd="24" destOrd="0" presId="urn:microsoft.com/office/officeart/2017/3/layout/DropPinTimeline#2"/>
    <dgm:cxn modelId="{A66D87E5-866A-4459-9445-E36B420FB977}" type="presParOf" srcId="{27563DE8-1CB0-4DD0-A342-1E66AAE8B498}" destId="{22A755A7-80B8-452F-A42C-2AD6B8707287}" srcOrd="0" destOrd="0" presId="urn:microsoft.com/office/officeart/2017/3/layout/DropPinTimeline#2"/>
    <dgm:cxn modelId="{CC49B975-6A42-49DC-BF58-D58D2E5BC142}" type="presParOf" srcId="{27563DE8-1CB0-4DD0-A342-1E66AAE8B498}" destId="{3ABA8852-391A-4625-BFE9-4EB3881CD2A4}" srcOrd="1" destOrd="0" presId="urn:microsoft.com/office/officeart/2017/3/layout/DropPinTimeline#2"/>
    <dgm:cxn modelId="{B03DD921-7E81-4BEE-9694-373D9D42ACD0}" type="presParOf" srcId="{3ABA8852-391A-4625-BFE9-4EB3881CD2A4}" destId="{79178804-E255-4464-BC5C-0AA58A5A4D45}" srcOrd="0" destOrd="0" presId="urn:microsoft.com/office/officeart/2017/3/layout/DropPinTimeline#2"/>
    <dgm:cxn modelId="{2980AC89-D570-4435-B0E4-14624AFA4A1A}" type="presParOf" srcId="{3ABA8852-391A-4625-BFE9-4EB3881CD2A4}" destId="{E922B7E0-B57C-4551-B96D-2F2C0719A5B6}" srcOrd="1" destOrd="0" presId="urn:microsoft.com/office/officeart/2017/3/layout/DropPinTimeline#2"/>
    <dgm:cxn modelId="{26F1EF73-9497-4610-A604-5D4B572D8D32}" type="presParOf" srcId="{27563DE8-1CB0-4DD0-A342-1E66AAE8B498}" destId="{615904AA-D252-46F1-BDC9-1517767556E0}" srcOrd="2" destOrd="0" presId="urn:microsoft.com/office/officeart/2017/3/layout/DropPinTimeline#2"/>
    <dgm:cxn modelId="{8B9A8173-F21B-4250-B60A-AC9970352587}" type="presParOf" srcId="{27563DE8-1CB0-4DD0-A342-1E66AAE8B498}" destId="{C493F16A-BD38-4B56-B63A-9E27F9E41A77}" srcOrd="3" destOrd="0" presId="urn:microsoft.com/office/officeart/2017/3/layout/DropPinTimeline#2"/>
    <dgm:cxn modelId="{FF733858-F642-47D6-96B7-6798D00E00F7}" type="presParOf" srcId="{27563DE8-1CB0-4DD0-A342-1E66AAE8B498}" destId="{0B991AE1-03DF-45FD-8BBF-94703686A06D}" srcOrd="4" destOrd="0" presId="urn:microsoft.com/office/officeart/2017/3/layout/DropPinTimeline#2"/>
    <dgm:cxn modelId="{352C62EA-147D-4231-A618-0BF5172BEC2C}" type="presParOf" srcId="{27563DE8-1CB0-4DD0-A342-1E66AAE8B498}" destId="{7A75F465-4F11-4781-9394-90BABF1664C3}" srcOrd="5" destOrd="0" presId="urn:microsoft.com/office/officeart/2017/3/layout/DropPinTimeline#2"/>
    <dgm:cxn modelId="{808C9E0A-0D7F-4C34-95C6-C5E9E7BDB0AE}" type="presParOf" srcId="{46D0A0B6-99C1-4C93-9D07-D394FCD06FBC}" destId="{95A1C704-98AF-4B59-AE57-4AD27E28BD2D}" srcOrd="25" destOrd="0" presId="urn:microsoft.com/office/officeart/2017/3/layout/DropPinTimeline#2"/>
    <dgm:cxn modelId="{E711630F-F1A7-45A4-8930-115F6511F13A}" type="presParOf" srcId="{46D0A0B6-99C1-4C93-9D07-D394FCD06FBC}" destId="{FE1DC94F-965B-424A-9E32-7F74823B6C3F}" srcOrd="26" destOrd="0" presId="urn:microsoft.com/office/officeart/2017/3/layout/DropPinTimeline#2"/>
    <dgm:cxn modelId="{975D9A1A-AF6C-4069-8F4F-A0C43CBC224B}" type="presParOf" srcId="{FE1DC94F-965B-424A-9E32-7F74823B6C3F}" destId="{382ED007-0EBF-493C-A920-2DE1ED25AA6D}" srcOrd="0" destOrd="0" presId="urn:microsoft.com/office/officeart/2017/3/layout/DropPinTimeline#2"/>
    <dgm:cxn modelId="{D6ACD150-12BD-4A5D-B63C-C4DF1A3A077E}" type="presParOf" srcId="{FE1DC94F-965B-424A-9E32-7F74823B6C3F}" destId="{99044375-959B-44E6-8B93-54ADBB6E2725}" srcOrd="1" destOrd="0" presId="urn:microsoft.com/office/officeart/2017/3/layout/DropPinTimeline#2"/>
    <dgm:cxn modelId="{1C3D951D-8DCF-4AEA-B27F-B014C3B53DDA}" type="presParOf" srcId="{99044375-959B-44E6-8B93-54ADBB6E2725}" destId="{118570BE-901A-49B6-ABA2-E0E0361A153E}" srcOrd="0" destOrd="0" presId="urn:microsoft.com/office/officeart/2017/3/layout/DropPinTimeline#2"/>
    <dgm:cxn modelId="{F64492D1-CF70-474A-A95C-12903F9F0206}" type="presParOf" srcId="{99044375-959B-44E6-8B93-54ADBB6E2725}" destId="{3E84BAAC-54BB-4993-B47E-7130ABC83718}" srcOrd="1" destOrd="0" presId="urn:microsoft.com/office/officeart/2017/3/layout/DropPinTimeline#2"/>
    <dgm:cxn modelId="{2BF6D205-4454-42FD-AA37-7978536094C7}" type="presParOf" srcId="{FE1DC94F-965B-424A-9E32-7F74823B6C3F}" destId="{90630412-5EC1-4D5D-9312-A2E7B83CCEED}" srcOrd="2" destOrd="0" presId="urn:microsoft.com/office/officeart/2017/3/layout/DropPinTimeline#2"/>
    <dgm:cxn modelId="{6E2B5A54-D37D-45CC-9FEB-3DAA0F47AECE}" type="presParOf" srcId="{FE1DC94F-965B-424A-9E32-7F74823B6C3F}" destId="{3E21965E-0128-4381-A564-413BB05AED4B}" srcOrd="3" destOrd="0" presId="urn:microsoft.com/office/officeart/2017/3/layout/DropPinTimeline#2"/>
    <dgm:cxn modelId="{6A244ED7-09B9-459E-8C59-3E4ABD44348D}" type="presParOf" srcId="{FE1DC94F-965B-424A-9E32-7F74823B6C3F}" destId="{7240623C-9E59-48ED-BDEB-017165276E05}" srcOrd="4" destOrd="0" presId="urn:microsoft.com/office/officeart/2017/3/layout/DropPinTimeline#2"/>
    <dgm:cxn modelId="{4A4F2276-720E-4895-AC5D-6FCB59867DF8}" type="presParOf" srcId="{FE1DC94F-965B-424A-9E32-7F74823B6C3F}" destId="{04F3D6FE-8E63-442B-BB50-CCF0D81B1788}" srcOrd="5" destOrd="0" presId="urn:microsoft.com/office/officeart/2017/3/layout/DropPinTimeline#2"/>
    <dgm:cxn modelId="{58363D47-0132-4B34-AC5D-D3916C122B8B}" type="presParOf" srcId="{46D0A0B6-99C1-4C93-9D07-D394FCD06FBC}" destId="{59FE3D67-DF5A-4CC8-98A4-28C4DDACED3E}" srcOrd="27" destOrd="0" presId="urn:microsoft.com/office/officeart/2017/3/layout/DropPinTimeline#2"/>
    <dgm:cxn modelId="{7CC173A9-D705-44F6-A7F7-0DB95F50E8DF}" type="presParOf" srcId="{46D0A0B6-99C1-4C93-9D07-D394FCD06FBC}" destId="{F40D49BF-13BB-4D14-8716-5BCC99D32EC9}" srcOrd="28" destOrd="0" presId="urn:microsoft.com/office/officeart/2017/3/layout/DropPinTimeline#2"/>
    <dgm:cxn modelId="{59E7FA51-A09E-404C-BD32-550E09A176E9}" type="presParOf" srcId="{F40D49BF-13BB-4D14-8716-5BCC99D32EC9}" destId="{468870A9-601E-4832-872F-36BEA47BA1B3}" srcOrd="0" destOrd="0" presId="urn:microsoft.com/office/officeart/2017/3/layout/DropPinTimeline#2"/>
    <dgm:cxn modelId="{A9585F41-B696-43EB-8045-8B03FBB82223}" type="presParOf" srcId="{F40D49BF-13BB-4D14-8716-5BCC99D32EC9}" destId="{630E75E6-AD1C-4D78-AD01-5AF50B8CD62D}" srcOrd="1" destOrd="0" presId="urn:microsoft.com/office/officeart/2017/3/layout/DropPinTimeline#2"/>
    <dgm:cxn modelId="{87587342-D78C-45D8-9DA0-F256F5FE1B61}" type="presParOf" srcId="{630E75E6-AD1C-4D78-AD01-5AF50B8CD62D}" destId="{D7C17183-039E-45A0-8DAC-024E3F6324AB}" srcOrd="0" destOrd="0" presId="urn:microsoft.com/office/officeart/2017/3/layout/DropPinTimeline#2"/>
    <dgm:cxn modelId="{365CABA6-74A5-436A-B099-D747DDDD94ED}" type="presParOf" srcId="{630E75E6-AD1C-4D78-AD01-5AF50B8CD62D}" destId="{A74D2C83-0513-43A6-A8FE-6014392E1EBF}" srcOrd="1" destOrd="0" presId="urn:microsoft.com/office/officeart/2017/3/layout/DropPinTimeline#2"/>
    <dgm:cxn modelId="{C88B3CDE-8B4D-49C2-84CE-2A887A71C015}" type="presParOf" srcId="{F40D49BF-13BB-4D14-8716-5BCC99D32EC9}" destId="{0F78C5CC-ECAC-497D-88A6-5E4DEDD8FE6C}" srcOrd="2" destOrd="0" presId="urn:microsoft.com/office/officeart/2017/3/layout/DropPinTimeline#2"/>
    <dgm:cxn modelId="{41E6C781-B758-4759-8046-C8682CF5D360}" type="presParOf" srcId="{F40D49BF-13BB-4D14-8716-5BCC99D32EC9}" destId="{BFC6E0C0-1335-4C5C-8288-FB3AD8962580}" srcOrd="3" destOrd="0" presId="urn:microsoft.com/office/officeart/2017/3/layout/DropPinTimeline#2"/>
    <dgm:cxn modelId="{EFFBFBD5-C322-4120-A070-1A14D63D9C60}" type="presParOf" srcId="{F40D49BF-13BB-4D14-8716-5BCC99D32EC9}" destId="{99930C4E-FFE6-4C81-8FC1-5B9DA5CD88F7}" srcOrd="4" destOrd="0" presId="urn:microsoft.com/office/officeart/2017/3/layout/DropPinTimeline#2"/>
    <dgm:cxn modelId="{93CA5CA3-0E18-4B88-9FB1-D8579FFDD90F}" type="presParOf" srcId="{F40D49BF-13BB-4D14-8716-5BCC99D32EC9}" destId="{0812276A-4AB3-45FA-ABEC-EDBFC530FA41}" srcOrd="5" destOrd="0" presId="urn:microsoft.com/office/officeart/2017/3/layout/DropPin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27A00B-41B4-4995-874D-96FCC1980C5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EFFC6F8C-4237-4ABA-9F0B-FDD46DDD7BD0}">
      <dgm:prSet/>
      <dgm:spPr/>
      <dgm:t>
        <a:bodyPr/>
        <a:lstStyle/>
        <a:p>
          <a:r>
            <a:rPr lang="en-US" b="1" dirty="0"/>
            <a:t>Rule 1: When there is no single accountable authority then the rule is “No one is in charge”</a:t>
          </a:r>
        </a:p>
      </dgm:t>
    </dgm:pt>
    <dgm:pt modelId="{C280AB17-974E-4ABF-ABD1-340327EA946E}" type="parTrans" cxnId="{DD2E3723-CA03-4E34-9362-B0ACD8ACB99F}">
      <dgm:prSet/>
      <dgm:spPr/>
      <dgm:t>
        <a:bodyPr/>
        <a:lstStyle/>
        <a:p>
          <a:endParaRPr lang="en-US"/>
        </a:p>
      </dgm:t>
    </dgm:pt>
    <dgm:pt modelId="{AF5FCBC3-4A42-4F38-8155-78E52E51CED2}" type="sibTrans" cxnId="{DD2E3723-CA03-4E34-9362-B0ACD8ACB99F}">
      <dgm:prSet/>
      <dgm:spPr/>
      <dgm:t>
        <a:bodyPr/>
        <a:lstStyle/>
        <a:p>
          <a:endParaRPr lang="en-US"/>
        </a:p>
      </dgm:t>
    </dgm:pt>
    <dgm:pt modelId="{6880DD98-95B8-4FFE-BD73-4199E3A678AB}">
      <dgm:prSet/>
      <dgm:spPr/>
      <dgm:t>
        <a:bodyPr/>
        <a:lstStyle/>
        <a:p>
          <a:r>
            <a:rPr lang="en-US" b="1" dirty="0"/>
            <a:t>Rule 2:  When no one is responsible then gaps in responsibility arise</a:t>
          </a:r>
        </a:p>
      </dgm:t>
    </dgm:pt>
    <dgm:pt modelId="{558037CF-FD36-4E4E-966A-7D79DD0D01DC}" type="parTrans" cxnId="{4C2ED1BC-B99B-4768-ADCD-B0806DD932DA}">
      <dgm:prSet/>
      <dgm:spPr/>
      <dgm:t>
        <a:bodyPr/>
        <a:lstStyle/>
        <a:p>
          <a:endParaRPr lang="en-US"/>
        </a:p>
      </dgm:t>
    </dgm:pt>
    <dgm:pt modelId="{3BA67819-B1E6-4A25-99E3-8434A37B0FBA}" type="sibTrans" cxnId="{4C2ED1BC-B99B-4768-ADCD-B0806DD932DA}">
      <dgm:prSet/>
      <dgm:spPr/>
      <dgm:t>
        <a:bodyPr/>
        <a:lstStyle/>
        <a:p>
          <a:endParaRPr lang="en-US"/>
        </a:p>
      </dgm:t>
    </dgm:pt>
    <dgm:pt modelId="{931AB0A2-0B01-4246-A489-97E86920C944}">
      <dgm:prSet/>
      <dgm:spPr/>
      <dgm:t>
        <a:bodyPr/>
        <a:lstStyle/>
        <a:p>
          <a:r>
            <a:rPr lang="en-US" b="1" dirty="0"/>
            <a:t>Rule 3:  Lack of accountability calls for coordination and delegations of authority under clear governance  structures</a:t>
          </a:r>
        </a:p>
      </dgm:t>
    </dgm:pt>
    <dgm:pt modelId="{CDF44788-6CFF-43B6-8314-A190BC9BCE7E}" type="parTrans" cxnId="{72D25D96-5E71-43D0-BD6E-5549DA2DD1D5}">
      <dgm:prSet/>
      <dgm:spPr/>
      <dgm:t>
        <a:bodyPr/>
        <a:lstStyle/>
        <a:p>
          <a:endParaRPr lang="en-US"/>
        </a:p>
      </dgm:t>
    </dgm:pt>
    <dgm:pt modelId="{5DAF9C53-8408-45BF-802F-3EF139AAA2CB}" type="sibTrans" cxnId="{72D25D96-5E71-43D0-BD6E-5549DA2DD1D5}">
      <dgm:prSet/>
      <dgm:spPr/>
      <dgm:t>
        <a:bodyPr/>
        <a:lstStyle/>
        <a:p>
          <a:endParaRPr lang="en-US"/>
        </a:p>
      </dgm:t>
    </dgm:pt>
    <dgm:pt modelId="{EDF45547-98DB-4A4E-8A2E-466BF092505F}" type="pres">
      <dgm:prSet presAssocID="{8527A00B-41B4-4995-874D-96FCC1980C5A}" presName="linear" presStyleCnt="0">
        <dgm:presLayoutVars>
          <dgm:animLvl val="lvl"/>
          <dgm:resizeHandles val="exact"/>
        </dgm:presLayoutVars>
      </dgm:prSet>
      <dgm:spPr/>
    </dgm:pt>
    <dgm:pt modelId="{6F6C192D-EA79-415D-86CD-851738D61A17}" type="pres">
      <dgm:prSet presAssocID="{EFFC6F8C-4237-4ABA-9F0B-FDD46DDD7BD0}" presName="parentText" presStyleLbl="node1" presStyleIdx="0" presStyleCnt="3">
        <dgm:presLayoutVars>
          <dgm:chMax val="0"/>
          <dgm:bulletEnabled val="1"/>
        </dgm:presLayoutVars>
      </dgm:prSet>
      <dgm:spPr/>
    </dgm:pt>
    <dgm:pt modelId="{0D72B192-7EE2-4B55-A825-DB06E45928F2}" type="pres">
      <dgm:prSet presAssocID="{AF5FCBC3-4A42-4F38-8155-78E52E51CED2}" presName="spacer" presStyleCnt="0"/>
      <dgm:spPr/>
    </dgm:pt>
    <dgm:pt modelId="{339ED906-199A-4BC9-B140-83C538DF5E31}" type="pres">
      <dgm:prSet presAssocID="{6880DD98-95B8-4FFE-BD73-4199E3A678AB}" presName="parentText" presStyleLbl="node1" presStyleIdx="1" presStyleCnt="3">
        <dgm:presLayoutVars>
          <dgm:chMax val="0"/>
          <dgm:bulletEnabled val="1"/>
        </dgm:presLayoutVars>
      </dgm:prSet>
      <dgm:spPr/>
    </dgm:pt>
    <dgm:pt modelId="{9B2F38AC-1918-4D4E-90F7-CEBD5CA59C2E}" type="pres">
      <dgm:prSet presAssocID="{3BA67819-B1E6-4A25-99E3-8434A37B0FBA}" presName="spacer" presStyleCnt="0"/>
      <dgm:spPr/>
    </dgm:pt>
    <dgm:pt modelId="{EADEE1E1-948C-48F6-BAD3-BA03F66CC0EC}" type="pres">
      <dgm:prSet presAssocID="{931AB0A2-0B01-4246-A489-97E86920C944}" presName="parentText" presStyleLbl="node1" presStyleIdx="2" presStyleCnt="3">
        <dgm:presLayoutVars>
          <dgm:chMax val="0"/>
          <dgm:bulletEnabled val="1"/>
        </dgm:presLayoutVars>
      </dgm:prSet>
      <dgm:spPr/>
    </dgm:pt>
  </dgm:ptLst>
  <dgm:cxnLst>
    <dgm:cxn modelId="{DD2E3723-CA03-4E34-9362-B0ACD8ACB99F}" srcId="{8527A00B-41B4-4995-874D-96FCC1980C5A}" destId="{EFFC6F8C-4237-4ABA-9F0B-FDD46DDD7BD0}" srcOrd="0" destOrd="0" parTransId="{C280AB17-974E-4ABF-ABD1-340327EA946E}" sibTransId="{AF5FCBC3-4A42-4F38-8155-78E52E51CED2}"/>
    <dgm:cxn modelId="{DD42BD6F-5B01-4DB7-A667-06C4F6D7D662}" type="presOf" srcId="{931AB0A2-0B01-4246-A489-97E86920C944}" destId="{EADEE1E1-948C-48F6-BAD3-BA03F66CC0EC}" srcOrd="0" destOrd="0" presId="urn:microsoft.com/office/officeart/2005/8/layout/vList2"/>
    <dgm:cxn modelId="{9361DE50-C723-4BCC-BE91-2A2F816B2AC8}" type="presOf" srcId="{6880DD98-95B8-4FFE-BD73-4199E3A678AB}" destId="{339ED906-199A-4BC9-B140-83C538DF5E31}" srcOrd="0" destOrd="0" presId="urn:microsoft.com/office/officeart/2005/8/layout/vList2"/>
    <dgm:cxn modelId="{DDE7ED76-FB5C-418D-A9B2-12506F2449D7}" type="presOf" srcId="{EFFC6F8C-4237-4ABA-9F0B-FDD46DDD7BD0}" destId="{6F6C192D-EA79-415D-86CD-851738D61A17}" srcOrd="0" destOrd="0" presId="urn:microsoft.com/office/officeart/2005/8/layout/vList2"/>
    <dgm:cxn modelId="{72D25D96-5E71-43D0-BD6E-5549DA2DD1D5}" srcId="{8527A00B-41B4-4995-874D-96FCC1980C5A}" destId="{931AB0A2-0B01-4246-A489-97E86920C944}" srcOrd="2" destOrd="0" parTransId="{CDF44788-6CFF-43B6-8314-A190BC9BCE7E}" sibTransId="{5DAF9C53-8408-45BF-802F-3EF139AAA2CB}"/>
    <dgm:cxn modelId="{4C2ED1BC-B99B-4768-ADCD-B0806DD932DA}" srcId="{8527A00B-41B4-4995-874D-96FCC1980C5A}" destId="{6880DD98-95B8-4FFE-BD73-4199E3A678AB}" srcOrd="1" destOrd="0" parTransId="{558037CF-FD36-4E4E-966A-7D79DD0D01DC}" sibTransId="{3BA67819-B1E6-4A25-99E3-8434A37B0FBA}"/>
    <dgm:cxn modelId="{FFE3A6DA-C754-4545-AD2E-05F91885E64D}" type="presOf" srcId="{8527A00B-41B4-4995-874D-96FCC1980C5A}" destId="{EDF45547-98DB-4A4E-8A2E-466BF092505F}" srcOrd="0" destOrd="0" presId="urn:microsoft.com/office/officeart/2005/8/layout/vList2"/>
    <dgm:cxn modelId="{D5994C0F-1001-4FAC-81BE-DBF5B243176C}" type="presParOf" srcId="{EDF45547-98DB-4A4E-8A2E-466BF092505F}" destId="{6F6C192D-EA79-415D-86CD-851738D61A17}" srcOrd="0" destOrd="0" presId="urn:microsoft.com/office/officeart/2005/8/layout/vList2"/>
    <dgm:cxn modelId="{4E1841C9-08A2-4FA5-A572-A57728372B7C}" type="presParOf" srcId="{EDF45547-98DB-4A4E-8A2E-466BF092505F}" destId="{0D72B192-7EE2-4B55-A825-DB06E45928F2}" srcOrd="1" destOrd="0" presId="urn:microsoft.com/office/officeart/2005/8/layout/vList2"/>
    <dgm:cxn modelId="{33A015DA-1C1B-4678-9986-6D1FD31E5615}" type="presParOf" srcId="{EDF45547-98DB-4A4E-8A2E-466BF092505F}" destId="{339ED906-199A-4BC9-B140-83C538DF5E31}" srcOrd="2" destOrd="0" presId="urn:microsoft.com/office/officeart/2005/8/layout/vList2"/>
    <dgm:cxn modelId="{59C8E647-F50B-448B-A0DD-90EAF4133FF5}" type="presParOf" srcId="{EDF45547-98DB-4A4E-8A2E-466BF092505F}" destId="{9B2F38AC-1918-4D4E-90F7-CEBD5CA59C2E}" srcOrd="3" destOrd="0" presId="urn:microsoft.com/office/officeart/2005/8/layout/vList2"/>
    <dgm:cxn modelId="{69B7103E-97D2-4AF8-B827-BAE5E89195B9}" type="presParOf" srcId="{EDF45547-98DB-4A4E-8A2E-466BF092505F}" destId="{EADEE1E1-948C-48F6-BAD3-BA03F66CC0E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306ABF-8D70-4553-A85B-2256E4E1D1D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FD969C7-8FDC-41D7-94D4-DF1C8362B82F}">
      <dgm:prSet phldrT="[Text]" custT="1"/>
      <dgm:spPr>
        <a:solidFill>
          <a:schemeClr val="accent1">
            <a:hueOff val="0"/>
            <a:satOff val="0"/>
            <a:lumOff val="0"/>
            <a:alpha val="75000"/>
          </a:schemeClr>
        </a:solidFill>
      </dgm:spPr>
      <dgm:t>
        <a:bodyPr/>
        <a:lstStyle/>
        <a:p>
          <a:r>
            <a:rPr lang="en-US" sz="2400" dirty="0"/>
            <a:t>Land Based Strategies</a:t>
          </a:r>
        </a:p>
      </dgm:t>
    </dgm:pt>
    <dgm:pt modelId="{F2D24D3E-362B-40B6-A36A-0F1243A4F3DA}" type="parTrans" cxnId="{8127826F-F1B7-4266-84D3-7B58706F3F7D}">
      <dgm:prSet/>
      <dgm:spPr/>
      <dgm:t>
        <a:bodyPr/>
        <a:lstStyle/>
        <a:p>
          <a:endParaRPr lang="en-US"/>
        </a:p>
      </dgm:t>
    </dgm:pt>
    <dgm:pt modelId="{2BFF864C-8716-47AD-9387-AA7CAECC6471}" type="sibTrans" cxnId="{8127826F-F1B7-4266-84D3-7B58706F3F7D}">
      <dgm:prSet/>
      <dgm:spPr/>
      <dgm:t>
        <a:bodyPr/>
        <a:lstStyle/>
        <a:p>
          <a:endParaRPr lang="en-US"/>
        </a:p>
      </dgm:t>
    </dgm:pt>
    <dgm:pt modelId="{6168F84D-B1E2-4D90-80FA-B8C43261D7FD}">
      <dgm:prSet phldrT="[Text]"/>
      <dgm:spPr>
        <a:solidFill>
          <a:schemeClr val="accent1">
            <a:hueOff val="0"/>
            <a:satOff val="0"/>
            <a:lumOff val="0"/>
            <a:alpha val="75000"/>
          </a:schemeClr>
        </a:solidFill>
      </dgm:spPr>
      <dgm:t>
        <a:bodyPr/>
        <a:lstStyle/>
        <a:p>
          <a:r>
            <a:rPr lang="en-US" sz="1700" dirty="0"/>
            <a:t>Rely on Permitted and Prohibited Uses</a:t>
          </a:r>
        </a:p>
      </dgm:t>
    </dgm:pt>
    <dgm:pt modelId="{7498F220-CF41-4352-A836-264F67299C60}" type="parTrans" cxnId="{702F1C68-D165-440C-84DD-DAE989A53DCC}">
      <dgm:prSet/>
      <dgm:spPr/>
      <dgm:t>
        <a:bodyPr/>
        <a:lstStyle/>
        <a:p>
          <a:endParaRPr lang="en-US"/>
        </a:p>
      </dgm:t>
    </dgm:pt>
    <dgm:pt modelId="{578CAE73-38E9-4CC6-851D-733822B61509}" type="sibTrans" cxnId="{702F1C68-D165-440C-84DD-DAE989A53DCC}">
      <dgm:prSet/>
      <dgm:spPr/>
      <dgm:t>
        <a:bodyPr/>
        <a:lstStyle/>
        <a:p>
          <a:endParaRPr lang="en-US"/>
        </a:p>
      </dgm:t>
    </dgm:pt>
    <dgm:pt modelId="{B5EBD1D2-1990-45D7-A86B-C98D1FBF8BFF}">
      <dgm:prSet phldrT="[Text]"/>
      <dgm:spPr>
        <a:solidFill>
          <a:schemeClr val="accent1">
            <a:hueOff val="0"/>
            <a:satOff val="0"/>
            <a:lumOff val="0"/>
            <a:alpha val="75000"/>
          </a:schemeClr>
        </a:solidFill>
      </dgm:spPr>
      <dgm:t>
        <a:bodyPr/>
        <a:lstStyle/>
        <a:p>
          <a:r>
            <a:rPr lang="en-US" sz="1700" dirty="0"/>
            <a:t>Riparian Buffers, Low Impact Development</a:t>
          </a:r>
        </a:p>
      </dgm:t>
    </dgm:pt>
    <dgm:pt modelId="{09A7AA86-AE38-40F8-A98C-FCBAAE9A3262}" type="parTrans" cxnId="{9F5948EE-7E39-4F27-99BE-CB372F06CFBD}">
      <dgm:prSet/>
      <dgm:spPr/>
      <dgm:t>
        <a:bodyPr/>
        <a:lstStyle/>
        <a:p>
          <a:endParaRPr lang="en-US"/>
        </a:p>
      </dgm:t>
    </dgm:pt>
    <dgm:pt modelId="{2EF56300-A98C-4CDA-BE9E-C6522619BD82}" type="sibTrans" cxnId="{9F5948EE-7E39-4F27-99BE-CB372F06CFBD}">
      <dgm:prSet/>
      <dgm:spPr/>
      <dgm:t>
        <a:bodyPr/>
        <a:lstStyle/>
        <a:p>
          <a:endParaRPr lang="en-US"/>
        </a:p>
      </dgm:t>
    </dgm:pt>
    <dgm:pt modelId="{80BD993A-CB83-4ED4-B7F3-14301BA981A4}">
      <dgm:prSet phldrT="[Text]" custT="1"/>
      <dgm:spPr>
        <a:solidFill>
          <a:schemeClr val="accent1">
            <a:hueOff val="0"/>
            <a:satOff val="0"/>
            <a:lumOff val="0"/>
            <a:alpha val="75000"/>
          </a:schemeClr>
        </a:solidFill>
      </dgm:spPr>
      <dgm:t>
        <a:bodyPr/>
        <a:lstStyle/>
        <a:p>
          <a:r>
            <a:rPr lang="en-US" sz="2400" dirty="0"/>
            <a:t>Activity Based Strategies</a:t>
          </a:r>
        </a:p>
      </dgm:t>
    </dgm:pt>
    <dgm:pt modelId="{D0A3954E-95EF-405C-928A-F978E810782A}" type="parTrans" cxnId="{D5A54A83-8686-4B29-9AA7-13329AC91115}">
      <dgm:prSet/>
      <dgm:spPr/>
      <dgm:t>
        <a:bodyPr/>
        <a:lstStyle/>
        <a:p>
          <a:endParaRPr lang="en-US"/>
        </a:p>
      </dgm:t>
    </dgm:pt>
    <dgm:pt modelId="{39E26CBB-904D-4CC9-A637-D4CCAE05CEB1}" type="sibTrans" cxnId="{D5A54A83-8686-4B29-9AA7-13329AC91115}">
      <dgm:prSet/>
      <dgm:spPr/>
      <dgm:t>
        <a:bodyPr/>
        <a:lstStyle/>
        <a:p>
          <a:endParaRPr lang="en-US"/>
        </a:p>
      </dgm:t>
    </dgm:pt>
    <dgm:pt modelId="{505D0BB4-B62D-4AF7-B4AD-EBBD119ACA8F}">
      <dgm:prSet phldrT="[Text]"/>
      <dgm:spPr>
        <a:solidFill>
          <a:schemeClr val="accent1">
            <a:hueOff val="0"/>
            <a:satOff val="0"/>
            <a:lumOff val="0"/>
            <a:alpha val="75000"/>
          </a:schemeClr>
        </a:solidFill>
      </dgm:spPr>
      <dgm:t>
        <a:bodyPr/>
        <a:lstStyle/>
        <a:p>
          <a:r>
            <a:rPr lang="en-US" sz="1700" dirty="0"/>
            <a:t>Hazardous Materials Storage and Use</a:t>
          </a:r>
        </a:p>
      </dgm:t>
    </dgm:pt>
    <dgm:pt modelId="{8EF11867-A0A0-42EE-BF4E-3D1A39C16521}" type="parTrans" cxnId="{F6DBEC48-029A-435F-9604-1A078F428285}">
      <dgm:prSet/>
      <dgm:spPr/>
      <dgm:t>
        <a:bodyPr/>
        <a:lstStyle/>
        <a:p>
          <a:endParaRPr lang="en-US"/>
        </a:p>
      </dgm:t>
    </dgm:pt>
    <dgm:pt modelId="{81EC21CE-8BC1-4B51-8ACB-79B5BB4EE59C}" type="sibTrans" cxnId="{F6DBEC48-029A-435F-9604-1A078F428285}">
      <dgm:prSet/>
      <dgm:spPr/>
      <dgm:t>
        <a:bodyPr/>
        <a:lstStyle/>
        <a:p>
          <a:endParaRPr lang="en-US"/>
        </a:p>
      </dgm:t>
    </dgm:pt>
    <dgm:pt modelId="{23D6A884-DAF3-4E21-A747-1BF89B7DAA13}">
      <dgm:prSet phldrT="[Text]"/>
      <dgm:spPr>
        <a:solidFill>
          <a:schemeClr val="accent1">
            <a:hueOff val="0"/>
            <a:satOff val="0"/>
            <a:lumOff val="0"/>
            <a:alpha val="75000"/>
          </a:schemeClr>
        </a:solidFill>
      </dgm:spPr>
      <dgm:t>
        <a:bodyPr/>
        <a:lstStyle/>
        <a:p>
          <a:r>
            <a:rPr lang="en-US" sz="1700" dirty="0"/>
            <a:t>Spill Response Plans, Inspection &amp; Maintenance Plans</a:t>
          </a:r>
        </a:p>
      </dgm:t>
    </dgm:pt>
    <dgm:pt modelId="{EF3A34C0-5D6B-427E-A3BC-958FDEEF1891}" type="parTrans" cxnId="{36F04A24-E8AB-4C4B-A7C4-94CD75457282}">
      <dgm:prSet/>
      <dgm:spPr/>
      <dgm:t>
        <a:bodyPr/>
        <a:lstStyle/>
        <a:p>
          <a:endParaRPr lang="en-US"/>
        </a:p>
      </dgm:t>
    </dgm:pt>
    <dgm:pt modelId="{DB1770D6-45E3-4072-B486-34D2BE96F94B}" type="sibTrans" cxnId="{36F04A24-E8AB-4C4B-A7C4-94CD75457282}">
      <dgm:prSet/>
      <dgm:spPr/>
      <dgm:t>
        <a:bodyPr/>
        <a:lstStyle/>
        <a:p>
          <a:endParaRPr lang="en-US"/>
        </a:p>
      </dgm:t>
    </dgm:pt>
    <dgm:pt modelId="{AF068FE9-9B4D-4A69-90D4-8F0EBC518EFD}">
      <dgm:prSet phldrT="[Text]" custT="1"/>
      <dgm:spPr>
        <a:solidFill>
          <a:schemeClr val="accent1">
            <a:hueOff val="0"/>
            <a:satOff val="0"/>
            <a:lumOff val="0"/>
            <a:alpha val="75000"/>
          </a:schemeClr>
        </a:solidFill>
      </dgm:spPr>
      <dgm:t>
        <a:bodyPr/>
        <a:lstStyle/>
        <a:p>
          <a:r>
            <a:rPr lang="en-US" sz="2400" dirty="0"/>
            <a:t>Review Based Strategies</a:t>
          </a:r>
        </a:p>
      </dgm:t>
    </dgm:pt>
    <dgm:pt modelId="{A639F1D8-C9B1-4430-9847-BE5F34B818E6}" type="parTrans" cxnId="{3FEC7DE2-882D-40D4-9D4D-847658E1BD71}">
      <dgm:prSet/>
      <dgm:spPr/>
      <dgm:t>
        <a:bodyPr/>
        <a:lstStyle/>
        <a:p>
          <a:endParaRPr lang="en-US"/>
        </a:p>
      </dgm:t>
    </dgm:pt>
    <dgm:pt modelId="{589D0C8E-F115-4483-B06D-BA7AB3824EE5}" type="sibTrans" cxnId="{3FEC7DE2-882D-40D4-9D4D-847658E1BD71}">
      <dgm:prSet/>
      <dgm:spPr/>
      <dgm:t>
        <a:bodyPr/>
        <a:lstStyle/>
        <a:p>
          <a:endParaRPr lang="en-US"/>
        </a:p>
      </dgm:t>
    </dgm:pt>
    <dgm:pt modelId="{A9093D42-CA26-44A3-B48C-3A3CFA5AE2CD}">
      <dgm:prSet phldrT="[Text]"/>
      <dgm:spPr>
        <a:solidFill>
          <a:schemeClr val="accent1">
            <a:hueOff val="0"/>
            <a:satOff val="0"/>
            <a:lumOff val="0"/>
            <a:alpha val="75000"/>
          </a:schemeClr>
        </a:solidFill>
      </dgm:spPr>
      <dgm:t>
        <a:bodyPr/>
        <a:lstStyle/>
        <a:p>
          <a:r>
            <a:rPr lang="en-US" sz="1700" dirty="0"/>
            <a:t>Special Permit Approvals, Site Plans Reviews</a:t>
          </a:r>
        </a:p>
      </dgm:t>
    </dgm:pt>
    <dgm:pt modelId="{0AE2BF4C-D460-4F3C-B03B-8B7DEF5D97D4}" type="parTrans" cxnId="{91EFAE8A-A65D-4878-8F9B-81EF20493F65}">
      <dgm:prSet/>
      <dgm:spPr/>
      <dgm:t>
        <a:bodyPr/>
        <a:lstStyle/>
        <a:p>
          <a:endParaRPr lang="en-US"/>
        </a:p>
      </dgm:t>
    </dgm:pt>
    <dgm:pt modelId="{26243368-2549-4926-9D84-BB9BF0CEDEE0}" type="sibTrans" cxnId="{91EFAE8A-A65D-4878-8F9B-81EF20493F65}">
      <dgm:prSet/>
      <dgm:spPr/>
      <dgm:t>
        <a:bodyPr/>
        <a:lstStyle/>
        <a:p>
          <a:endParaRPr lang="en-US"/>
        </a:p>
      </dgm:t>
    </dgm:pt>
    <dgm:pt modelId="{B469D123-026A-467B-A1AE-4BAA2A08957A}">
      <dgm:prSet phldrT="[Text]"/>
      <dgm:spPr>
        <a:solidFill>
          <a:schemeClr val="accent1">
            <a:hueOff val="0"/>
            <a:satOff val="0"/>
            <a:lumOff val="0"/>
            <a:alpha val="75000"/>
          </a:schemeClr>
        </a:solidFill>
      </dgm:spPr>
      <dgm:t>
        <a:bodyPr/>
        <a:lstStyle/>
        <a:p>
          <a:r>
            <a:rPr lang="en-US" sz="1700" dirty="0"/>
            <a:t>Environmental Impact Analysis</a:t>
          </a:r>
        </a:p>
      </dgm:t>
    </dgm:pt>
    <dgm:pt modelId="{FC17880F-7502-4A2C-BC1F-7764C050AE95}" type="parTrans" cxnId="{4FFA8928-427B-41E9-BF09-53CF7A26C57E}">
      <dgm:prSet/>
      <dgm:spPr/>
      <dgm:t>
        <a:bodyPr/>
        <a:lstStyle/>
        <a:p>
          <a:endParaRPr lang="en-US"/>
        </a:p>
      </dgm:t>
    </dgm:pt>
    <dgm:pt modelId="{30242959-6021-4962-AE44-F0C2B2122048}" type="sibTrans" cxnId="{4FFA8928-427B-41E9-BF09-53CF7A26C57E}">
      <dgm:prSet/>
      <dgm:spPr/>
      <dgm:t>
        <a:bodyPr/>
        <a:lstStyle/>
        <a:p>
          <a:endParaRPr lang="en-US"/>
        </a:p>
      </dgm:t>
    </dgm:pt>
    <dgm:pt modelId="{1A4D0D0C-B804-48E4-8384-F44E2FC5932A}">
      <dgm:prSet phldrT="[Text]"/>
      <dgm:spPr>
        <a:solidFill>
          <a:schemeClr val="accent1">
            <a:hueOff val="0"/>
            <a:satOff val="0"/>
            <a:lumOff val="0"/>
            <a:alpha val="75000"/>
          </a:schemeClr>
        </a:solidFill>
      </dgm:spPr>
      <dgm:t>
        <a:bodyPr/>
        <a:lstStyle/>
        <a:p>
          <a:r>
            <a:rPr lang="en-US" sz="1700" dirty="0"/>
            <a:t>Lot Size and Lot Coverage</a:t>
          </a:r>
        </a:p>
      </dgm:t>
    </dgm:pt>
    <dgm:pt modelId="{E53E318B-7ECB-4CBE-A647-47BCB0A3A92B}" type="parTrans" cxnId="{BEEAF0AB-8EB5-4E78-B46B-6F6B24B4211D}">
      <dgm:prSet/>
      <dgm:spPr/>
      <dgm:t>
        <a:bodyPr/>
        <a:lstStyle/>
        <a:p>
          <a:endParaRPr lang="en-US"/>
        </a:p>
      </dgm:t>
    </dgm:pt>
    <dgm:pt modelId="{7CBABA03-B1C3-4FF1-A740-399F047AF491}" type="sibTrans" cxnId="{BEEAF0AB-8EB5-4E78-B46B-6F6B24B4211D}">
      <dgm:prSet/>
      <dgm:spPr/>
      <dgm:t>
        <a:bodyPr/>
        <a:lstStyle/>
        <a:p>
          <a:endParaRPr lang="en-US"/>
        </a:p>
      </dgm:t>
    </dgm:pt>
    <dgm:pt modelId="{08493142-2867-4309-896B-31F0D9A09B43}">
      <dgm:prSet phldrT="[Text]"/>
      <dgm:spPr>
        <a:solidFill>
          <a:schemeClr val="accent1">
            <a:hueOff val="0"/>
            <a:satOff val="0"/>
            <a:lumOff val="0"/>
            <a:alpha val="75000"/>
          </a:schemeClr>
        </a:solidFill>
      </dgm:spPr>
      <dgm:t>
        <a:bodyPr/>
        <a:lstStyle/>
        <a:p>
          <a:r>
            <a:rPr lang="en-US" sz="1700" dirty="0"/>
            <a:t>Pesticide and Fertilizer Storage and Use</a:t>
          </a:r>
        </a:p>
      </dgm:t>
    </dgm:pt>
    <dgm:pt modelId="{799A599C-41A1-4DAB-8038-DE4D7F9937B6}" type="parTrans" cxnId="{BCAC2B5B-F64A-47DE-9A7C-756E03297808}">
      <dgm:prSet/>
      <dgm:spPr/>
      <dgm:t>
        <a:bodyPr/>
        <a:lstStyle/>
        <a:p>
          <a:endParaRPr lang="en-US"/>
        </a:p>
      </dgm:t>
    </dgm:pt>
    <dgm:pt modelId="{1B2B92BF-83CC-4A07-9D54-FA3E0D4AA07B}" type="sibTrans" cxnId="{BCAC2B5B-F64A-47DE-9A7C-756E03297808}">
      <dgm:prSet/>
      <dgm:spPr/>
      <dgm:t>
        <a:bodyPr/>
        <a:lstStyle/>
        <a:p>
          <a:endParaRPr lang="en-US"/>
        </a:p>
      </dgm:t>
    </dgm:pt>
    <dgm:pt modelId="{A26A9CF2-47DB-4DE9-AA7A-4CB2B4C47D51}">
      <dgm:prSet phldrT="[Text]"/>
      <dgm:spPr>
        <a:solidFill>
          <a:schemeClr val="accent1">
            <a:hueOff val="0"/>
            <a:satOff val="0"/>
            <a:lumOff val="0"/>
            <a:alpha val="75000"/>
          </a:schemeClr>
        </a:solidFill>
      </dgm:spPr>
      <dgm:t>
        <a:bodyPr/>
        <a:lstStyle/>
        <a:p>
          <a:r>
            <a:rPr lang="en-US" sz="1700" dirty="0"/>
            <a:t>Watershed Management Plan, </a:t>
          </a:r>
          <a:r>
            <a:rPr lang="en-US" sz="1700" dirty="0" err="1"/>
            <a:t>Stormwater</a:t>
          </a:r>
          <a:r>
            <a:rPr lang="en-US" sz="1700" dirty="0"/>
            <a:t> Plans</a:t>
          </a:r>
        </a:p>
      </dgm:t>
    </dgm:pt>
    <dgm:pt modelId="{7741547E-FE08-4226-B5E0-501680294FA7}" type="parTrans" cxnId="{B7F43678-A7ED-421B-AA58-DD2E55279553}">
      <dgm:prSet/>
      <dgm:spPr/>
      <dgm:t>
        <a:bodyPr/>
        <a:lstStyle/>
        <a:p>
          <a:endParaRPr lang="en-US"/>
        </a:p>
      </dgm:t>
    </dgm:pt>
    <dgm:pt modelId="{7414F693-8A12-46AA-AFD6-C60F826B8373}" type="sibTrans" cxnId="{B7F43678-A7ED-421B-AA58-DD2E55279553}">
      <dgm:prSet/>
      <dgm:spPr/>
      <dgm:t>
        <a:bodyPr/>
        <a:lstStyle/>
        <a:p>
          <a:endParaRPr lang="en-US"/>
        </a:p>
      </dgm:t>
    </dgm:pt>
    <dgm:pt modelId="{0C2C4403-470E-425F-AF7F-94628B5A14B2}" type="pres">
      <dgm:prSet presAssocID="{22306ABF-8D70-4553-A85B-2256E4E1D1DC}" presName="linear" presStyleCnt="0">
        <dgm:presLayoutVars>
          <dgm:dir/>
          <dgm:resizeHandles val="exact"/>
        </dgm:presLayoutVars>
      </dgm:prSet>
      <dgm:spPr/>
    </dgm:pt>
    <dgm:pt modelId="{E0E68E55-839F-4369-8CFE-8FDF94789997}" type="pres">
      <dgm:prSet presAssocID="{FFD969C7-8FDC-41D7-94D4-DF1C8362B82F}" presName="comp" presStyleCnt="0"/>
      <dgm:spPr/>
    </dgm:pt>
    <dgm:pt modelId="{E610407F-07EE-43C4-8107-7A898FE69161}" type="pres">
      <dgm:prSet presAssocID="{FFD969C7-8FDC-41D7-94D4-DF1C8362B82F}" presName="box" presStyleLbl="node1" presStyleIdx="0" presStyleCnt="3"/>
      <dgm:spPr/>
    </dgm:pt>
    <dgm:pt modelId="{273E232C-9E9E-44AC-9E95-47A723DEDC0F}" type="pres">
      <dgm:prSet presAssocID="{FFD969C7-8FDC-41D7-94D4-DF1C8362B82F}"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8000" b="-68000"/>
          </a:stretch>
        </a:blipFill>
      </dgm:spPr>
    </dgm:pt>
    <dgm:pt modelId="{EDF7A199-192B-4D58-BBB3-67AE6711008A}" type="pres">
      <dgm:prSet presAssocID="{FFD969C7-8FDC-41D7-94D4-DF1C8362B82F}" presName="text" presStyleLbl="node1" presStyleIdx="0" presStyleCnt="3">
        <dgm:presLayoutVars>
          <dgm:bulletEnabled val="1"/>
        </dgm:presLayoutVars>
      </dgm:prSet>
      <dgm:spPr/>
    </dgm:pt>
    <dgm:pt modelId="{C0F9537C-52AA-4413-9F5B-1E7D743CDF6B}" type="pres">
      <dgm:prSet presAssocID="{2BFF864C-8716-47AD-9387-AA7CAECC6471}" presName="spacer" presStyleCnt="0"/>
      <dgm:spPr/>
    </dgm:pt>
    <dgm:pt modelId="{10215B15-DE1B-4282-84A2-E16F09901DF2}" type="pres">
      <dgm:prSet presAssocID="{80BD993A-CB83-4ED4-B7F3-14301BA981A4}" presName="comp" presStyleCnt="0"/>
      <dgm:spPr/>
    </dgm:pt>
    <dgm:pt modelId="{40B30223-461F-4897-B238-DB9BF230E724}" type="pres">
      <dgm:prSet presAssocID="{80BD993A-CB83-4ED4-B7F3-14301BA981A4}" presName="box" presStyleLbl="node1" presStyleIdx="1" presStyleCnt="3"/>
      <dgm:spPr/>
    </dgm:pt>
    <dgm:pt modelId="{C117F829-E800-408A-BE11-83E9D8A38720}" type="pres">
      <dgm:prSet presAssocID="{80BD993A-CB83-4ED4-B7F3-14301BA981A4}"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8000" b="-18000"/>
          </a:stretch>
        </a:blipFill>
      </dgm:spPr>
    </dgm:pt>
    <dgm:pt modelId="{8B00B9E5-2F36-4A5D-91B0-3A426863A102}" type="pres">
      <dgm:prSet presAssocID="{80BD993A-CB83-4ED4-B7F3-14301BA981A4}" presName="text" presStyleLbl="node1" presStyleIdx="1" presStyleCnt="3">
        <dgm:presLayoutVars>
          <dgm:bulletEnabled val="1"/>
        </dgm:presLayoutVars>
      </dgm:prSet>
      <dgm:spPr/>
    </dgm:pt>
    <dgm:pt modelId="{A54EC540-D030-4D04-894E-790D3218A4F1}" type="pres">
      <dgm:prSet presAssocID="{39E26CBB-904D-4CC9-A637-D4CCAE05CEB1}" presName="spacer" presStyleCnt="0"/>
      <dgm:spPr/>
    </dgm:pt>
    <dgm:pt modelId="{734BFFBB-BAEF-48A6-8FA6-4363E92A2522}" type="pres">
      <dgm:prSet presAssocID="{AF068FE9-9B4D-4A69-90D4-8F0EBC518EFD}" presName="comp" presStyleCnt="0"/>
      <dgm:spPr/>
    </dgm:pt>
    <dgm:pt modelId="{B52C98ED-7858-4258-9BFC-001D554F67B5}" type="pres">
      <dgm:prSet presAssocID="{AF068FE9-9B4D-4A69-90D4-8F0EBC518EFD}" presName="box" presStyleLbl="node1" presStyleIdx="2" presStyleCnt="3"/>
      <dgm:spPr/>
    </dgm:pt>
    <dgm:pt modelId="{63582560-AF05-430A-8B48-A65C86253646}" type="pres">
      <dgm:prSet presAssocID="{AF068FE9-9B4D-4A69-90D4-8F0EBC518EFD}" presName="img" presStyleLbl="fgImgPlace1" presStyleIdx="2" presStyleCnt="3" custLinFactNeighborX="402" custLinFactNeighborY="884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68000" b="-68000"/>
          </a:stretch>
        </a:blipFill>
      </dgm:spPr>
    </dgm:pt>
    <dgm:pt modelId="{872F57AF-BC17-4EC7-8AC1-05588BC08422}" type="pres">
      <dgm:prSet presAssocID="{AF068FE9-9B4D-4A69-90D4-8F0EBC518EFD}" presName="text" presStyleLbl="node1" presStyleIdx="2" presStyleCnt="3">
        <dgm:presLayoutVars>
          <dgm:bulletEnabled val="1"/>
        </dgm:presLayoutVars>
      </dgm:prSet>
      <dgm:spPr/>
    </dgm:pt>
  </dgm:ptLst>
  <dgm:cxnLst>
    <dgm:cxn modelId="{0C834B02-2832-4394-ACAB-3B2D2D9AD040}" type="presOf" srcId="{505D0BB4-B62D-4AF7-B4AD-EBBD119ACA8F}" destId="{8B00B9E5-2F36-4A5D-91B0-3A426863A102}" srcOrd="1" destOrd="1" presId="urn:microsoft.com/office/officeart/2005/8/layout/vList4"/>
    <dgm:cxn modelId="{CC915F0A-8EFB-4038-AC01-8BA55DEBFF10}" type="presOf" srcId="{B469D123-026A-467B-A1AE-4BAA2A08957A}" destId="{872F57AF-BC17-4EC7-8AC1-05588BC08422}" srcOrd="1" destOrd="3" presId="urn:microsoft.com/office/officeart/2005/8/layout/vList4"/>
    <dgm:cxn modelId="{9D24160E-17AC-41D9-A514-25ADEDBC2014}" type="presOf" srcId="{AF068FE9-9B4D-4A69-90D4-8F0EBC518EFD}" destId="{872F57AF-BC17-4EC7-8AC1-05588BC08422}" srcOrd="1" destOrd="0" presId="urn:microsoft.com/office/officeart/2005/8/layout/vList4"/>
    <dgm:cxn modelId="{ABA29811-4FA0-48F6-AB83-A4C42C3662DC}" type="presOf" srcId="{08493142-2867-4309-896B-31F0D9A09B43}" destId="{8B00B9E5-2F36-4A5D-91B0-3A426863A102}" srcOrd="1" destOrd="3" presId="urn:microsoft.com/office/officeart/2005/8/layout/vList4"/>
    <dgm:cxn modelId="{BF606321-5138-44B7-9EBB-41A6A7C09E59}" type="presOf" srcId="{80BD993A-CB83-4ED4-B7F3-14301BA981A4}" destId="{40B30223-461F-4897-B238-DB9BF230E724}" srcOrd="0" destOrd="0" presId="urn:microsoft.com/office/officeart/2005/8/layout/vList4"/>
    <dgm:cxn modelId="{36F04A24-E8AB-4C4B-A7C4-94CD75457282}" srcId="{80BD993A-CB83-4ED4-B7F3-14301BA981A4}" destId="{23D6A884-DAF3-4E21-A747-1BF89B7DAA13}" srcOrd="1" destOrd="0" parTransId="{EF3A34C0-5D6B-427E-A3BC-958FDEEF1891}" sibTransId="{DB1770D6-45E3-4072-B486-34D2BE96F94B}"/>
    <dgm:cxn modelId="{4FFA8928-427B-41E9-BF09-53CF7A26C57E}" srcId="{AF068FE9-9B4D-4A69-90D4-8F0EBC518EFD}" destId="{B469D123-026A-467B-A1AE-4BAA2A08957A}" srcOrd="2" destOrd="0" parTransId="{FC17880F-7502-4A2C-BC1F-7764C050AE95}" sibTransId="{30242959-6021-4962-AE44-F0C2B2122048}"/>
    <dgm:cxn modelId="{BCAC2B5B-F64A-47DE-9A7C-756E03297808}" srcId="{80BD993A-CB83-4ED4-B7F3-14301BA981A4}" destId="{08493142-2867-4309-896B-31F0D9A09B43}" srcOrd="2" destOrd="0" parTransId="{799A599C-41A1-4DAB-8038-DE4D7F9937B6}" sibTransId="{1B2B92BF-83CC-4A07-9D54-FA3E0D4AA07B}"/>
    <dgm:cxn modelId="{B6294244-55B9-41E2-8A9A-D816D504C766}" type="presOf" srcId="{505D0BB4-B62D-4AF7-B4AD-EBBD119ACA8F}" destId="{40B30223-461F-4897-B238-DB9BF230E724}" srcOrd="0" destOrd="1" presId="urn:microsoft.com/office/officeart/2005/8/layout/vList4"/>
    <dgm:cxn modelId="{702F1C68-D165-440C-84DD-DAE989A53DCC}" srcId="{FFD969C7-8FDC-41D7-94D4-DF1C8362B82F}" destId="{6168F84D-B1E2-4D90-80FA-B8C43261D7FD}" srcOrd="0" destOrd="0" parTransId="{7498F220-CF41-4352-A836-264F67299C60}" sibTransId="{578CAE73-38E9-4CC6-851D-733822B61509}"/>
    <dgm:cxn modelId="{F6DBEC48-029A-435F-9604-1A078F428285}" srcId="{80BD993A-CB83-4ED4-B7F3-14301BA981A4}" destId="{505D0BB4-B62D-4AF7-B4AD-EBBD119ACA8F}" srcOrd="0" destOrd="0" parTransId="{8EF11867-A0A0-42EE-BF4E-3D1A39C16521}" sibTransId="{81EC21CE-8BC1-4B51-8ACB-79B5BB4EE59C}"/>
    <dgm:cxn modelId="{7B7ABA4A-C970-46CA-B95A-F77FE872CFB3}" type="presOf" srcId="{80BD993A-CB83-4ED4-B7F3-14301BA981A4}" destId="{8B00B9E5-2F36-4A5D-91B0-3A426863A102}" srcOrd="1" destOrd="0" presId="urn:microsoft.com/office/officeart/2005/8/layout/vList4"/>
    <dgm:cxn modelId="{8127826F-F1B7-4266-84D3-7B58706F3F7D}" srcId="{22306ABF-8D70-4553-A85B-2256E4E1D1DC}" destId="{FFD969C7-8FDC-41D7-94D4-DF1C8362B82F}" srcOrd="0" destOrd="0" parTransId="{F2D24D3E-362B-40B6-A36A-0F1243A4F3DA}" sibTransId="{2BFF864C-8716-47AD-9387-AA7CAECC6471}"/>
    <dgm:cxn modelId="{B7F43678-A7ED-421B-AA58-DD2E55279553}" srcId="{AF068FE9-9B4D-4A69-90D4-8F0EBC518EFD}" destId="{A26A9CF2-47DB-4DE9-AA7A-4CB2B4C47D51}" srcOrd="1" destOrd="0" parTransId="{7741547E-FE08-4226-B5E0-501680294FA7}" sibTransId="{7414F693-8A12-46AA-AFD6-C60F826B8373}"/>
    <dgm:cxn modelId="{AF5EE37E-4657-4EF2-9065-CA56A40FED5D}" type="presOf" srcId="{FFD969C7-8FDC-41D7-94D4-DF1C8362B82F}" destId="{EDF7A199-192B-4D58-BBB3-67AE6711008A}" srcOrd="1" destOrd="0" presId="urn:microsoft.com/office/officeart/2005/8/layout/vList4"/>
    <dgm:cxn modelId="{D5A54A83-8686-4B29-9AA7-13329AC91115}" srcId="{22306ABF-8D70-4553-A85B-2256E4E1D1DC}" destId="{80BD993A-CB83-4ED4-B7F3-14301BA981A4}" srcOrd="1" destOrd="0" parTransId="{D0A3954E-95EF-405C-928A-F978E810782A}" sibTransId="{39E26CBB-904D-4CC9-A637-D4CCAE05CEB1}"/>
    <dgm:cxn modelId="{91EFAE8A-A65D-4878-8F9B-81EF20493F65}" srcId="{AF068FE9-9B4D-4A69-90D4-8F0EBC518EFD}" destId="{A9093D42-CA26-44A3-B48C-3A3CFA5AE2CD}" srcOrd="0" destOrd="0" parTransId="{0AE2BF4C-D460-4F3C-B03B-8B7DEF5D97D4}" sibTransId="{26243368-2549-4926-9D84-BB9BF0CEDEE0}"/>
    <dgm:cxn modelId="{54E2C78E-CCFA-43B2-8968-CCFDFF90C011}" type="presOf" srcId="{1A4D0D0C-B804-48E4-8384-F44E2FC5932A}" destId="{EDF7A199-192B-4D58-BBB3-67AE6711008A}" srcOrd="1" destOrd="3" presId="urn:microsoft.com/office/officeart/2005/8/layout/vList4"/>
    <dgm:cxn modelId="{760408A7-661D-4EB9-AA11-E8AFC01736D8}" type="presOf" srcId="{23D6A884-DAF3-4E21-A747-1BF89B7DAA13}" destId="{40B30223-461F-4897-B238-DB9BF230E724}" srcOrd="0" destOrd="2" presId="urn:microsoft.com/office/officeart/2005/8/layout/vList4"/>
    <dgm:cxn modelId="{BEEAF0AB-8EB5-4E78-B46B-6F6B24B4211D}" srcId="{FFD969C7-8FDC-41D7-94D4-DF1C8362B82F}" destId="{1A4D0D0C-B804-48E4-8384-F44E2FC5932A}" srcOrd="2" destOrd="0" parTransId="{E53E318B-7ECB-4CBE-A647-47BCB0A3A92B}" sibTransId="{7CBABA03-B1C3-4FF1-A740-399F047AF491}"/>
    <dgm:cxn modelId="{104BDAB0-70CE-40AA-B19E-CDFEFD0E2CAB}" type="presOf" srcId="{FFD969C7-8FDC-41D7-94D4-DF1C8362B82F}" destId="{E610407F-07EE-43C4-8107-7A898FE69161}" srcOrd="0" destOrd="0" presId="urn:microsoft.com/office/officeart/2005/8/layout/vList4"/>
    <dgm:cxn modelId="{1A4C60B3-5363-440E-93E6-7AA8CA3D447F}" type="presOf" srcId="{A26A9CF2-47DB-4DE9-AA7A-4CB2B4C47D51}" destId="{B52C98ED-7858-4258-9BFC-001D554F67B5}" srcOrd="0" destOrd="2" presId="urn:microsoft.com/office/officeart/2005/8/layout/vList4"/>
    <dgm:cxn modelId="{1E3343B5-0B76-4FE1-9CE3-87483F470984}" type="presOf" srcId="{1A4D0D0C-B804-48E4-8384-F44E2FC5932A}" destId="{E610407F-07EE-43C4-8107-7A898FE69161}" srcOrd="0" destOrd="3" presId="urn:microsoft.com/office/officeart/2005/8/layout/vList4"/>
    <dgm:cxn modelId="{BB9C77BB-EF88-42DE-8803-E064B969D746}" type="presOf" srcId="{B469D123-026A-467B-A1AE-4BAA2A08957A}" destId="{B52C98ED-7858-4258-9BFC-001D554F67B5}" srcOrd="0" destOrd="3" presId="urn:microsoft.com/office/officeart/2005/8/layout/vList4"/>
    <dgm:cxn modelId="{D87C10BE-E9CA-4E67-A013-E66F5DB81C82}" type="presOf" srcId="{AF068FE9-9B4D-4A69-90D4-8F0EBC518EFD}" destId="{B52C98ED-7858-4258-9BFC-001D554F67B5}" srcOrd="0" destOrd="0" presId="urn:microsoft.com/office/officeart/2005/8/layout/vList4"/>
    <dgm:cxn modelId="{B5B591BF-5AB2-40D3-AFD8-F3122E7986A7}" type="presOf" srcId="{A9093D42-CA26-44A3-B48C-3A3CFA5AE2CD}" destId="{872F57AF-BC17-4EC7-8AC1-05588BC08422}" srcOrd="1" destOrd="1" presId="urn:microsoft.com/office/officeart/2005/8/layout/vList4"/>
    <dgm:cxn modelId="{4736E0C2-BA61-4BD5-907E-102E16C9F1C8}" type="presOf" srcId="{6168F84D-B1E2-4D90-80FA-B8C43261D7FD}" destId="{EDF7A199-192B-4D58-BBB3-67AE6711008A}" srcOrd="1" destOrd="1" presId="urn:microsoft.com/office/officeart/2005/8/layout/vList4"/>
    <dgm:cxn modelId="{B1D7ADCA-82B6-456F-931C-EB4CA51D1782}" type="presOf" srcId="{08493142-2867-4309-896B-31F0D9A09B43}" destId="{40B30223-461F-4897-B238-DB9BF230E724}" srcOrd="0" destOrd="3" presId="urn:microsoft.com/office/officeart/2005/8/layout/vList4"/>
    <dgm:cxn modelId="{2C5927CE-1B8D-44EF-9548-291144AAD4ED}" type="presOf" srcId="{B5EBD1D2-1990-45D7-A86B-C98D1FBF8BFF}" destId="{EDF7A199-192B-4D58-BBB3-67AE6711008A}" srcOrd="1" destOrd="2" presId="urn:microsoft.com/office/officeart/2005/8/layout/vList4"/>
    <dgm:cxn modelId="{964D5FCE-D104-4AC3-871B-8D460144FD4A}" type="presOf" srcId="{6168F84D-B1E2-4D90-80FA-B8C43261D7FD}" destId="{E610407F-07EE-43C4-8107-7A898FE69161}" srcOrd="0" destOrd="1" presId="urn:microsoft.com/office/officeart/2005/8/layout/vList4"/>
    <dgm:cxn modelId="{DC9A8FD1-6D4F-4780-A932-D9D9A1FDB570}" type="presOf" srcId="{22306ABF-8D70-4553-A85B-2256E4E1D1DC}" destId="{0C2C4403-470E-425F-AF7F-94628B5A14B2}" srcOrd="0" destOrd="0" presId="urn:microsoft.com/office/officeart/2005/8/layout/vList4"/>
    <dgm:cxn modelId="{3FEC7DE2-882D-40D4-9D4D-847658E1BD71}" srcId="{22306ABF-8D70-4553-A85B-2256E4E1D1DC}" destId="{AF068FE9-9B4D-4A69-90D4-8F0EBC518EFD}" srcOrd="2" destOrd="0" parTransId="{A639F1D8-C9B1-4430-9847-BE5F34B818E6}" sibTransId="{589D0C8E-F115-4483-B06D-BA7AB3824EE5}"/>
    <dgm:cxn modelId="{454A1DE5-9ECD-43B3-974D-FBCF9D769C94}" type="presOf" srcId="{B5EBD1D2-1990-45D7-A86B-C98D1FBF8BFF}" destId="{E610407F-07EE-43C4-8107-7A898FE69161}" srcOrd="0" destOrd="2" presId="urn:microsoft.com/office/officeart/2005/8/layout/vList4"/>
    <dgm:cxn modelId="{CB8F1DE7-E4A8-4765-9FD4-CB4B6A8D8E3B}" type="presOf" srcId="{A9093D42-CA26-44A3-B48C-3A3CFA5AE2CD}" destId="{B52C98ED-7858-4258-9BFC-001D554F67B5}" srcOrd="0" destOrd="1" presId="urn:microsoft.com/office/officeart/2005/8/layout/vList4"/>
    <dgm:cxn modelId="{ED87BCE8-ABFA-444D-A73B-95C8254502E1}" type="presOf" srcId="{A26A9CF2-47DB-4DE9-AA7A-4CB2B4C47D51}" destId="{872F57AF-BC17-4EC7-8AC1-05588BC08422}" srcOrd="1" destOrd="2" presId="urn:microsoft.com/office/officeart/2005/8/layout/vList4"/>
    <dgm:cxn modelId="{9F5948EE-7E39-4F27-99BE-CB372F06CFBD}" srcId="{FFD969C7-8FDC-41D7-94D4-DF1C8362B82F}" destId="{B5EBD1D2-1990-45D7-A86B-C98D1FBF8BFF}" srcOrd="1" destOrd="0" parTransId="{09A7AA86-AE38-40F8-A98C-FCBAAE9A3262}" sibTransId="{2EF56300-A98C-4CDA-BE9E-C6522619BD82}"/>
    <dgm:cxn modelId="{CC0CFDEE-5802-43C1-9FFF-CD266405625C}" type="presOf" srcId="{23D6A884-DAF3-4E21-A747-1BF89B7DAA13}" destId="{8B00B9E5-2F36-4A5D-91B0-3A426863A102}" srcOrd="1" destOrd="2" presId="urn:microsoft.com/office/officeart/2005/8/layout/vList4"/>
    <dgm:cxn modelId="{B8AA9080-C336-4DDE-A5DB-4CE6B617A0B0}" type="presParOf" srcId="{0C2C4403-470E-425F-AF7F-94628B5A14B2}" destId="{E0E68E55-839F-4369-8CFE-8FDF94789997}" srcOrd="0" destOrd="0" presId="urn:microsoft.com/office/officeart/2005/8/layout/vList4"/>
    <dgm:cxn modelId="{6FAA7418-8E68-4BF4-BED8-A89EAD6D328B}" type="presParOf" srcId="{E0E68E55-839F-4369-8CFE-8FDF94789997}" destId="{E610407F-07EE-43C4-8107-7A898FE69161}" srcOrd="0" destOrd="0" presId="urn:microsoft.com/office/officeart/2005/8/layout/vList4"/>
    <dgm:cxn modelId="{1DB50334-EB64-475E-A0F6-CBFBB9DA35C0}" type="presParOf" srcId="{E0E68E55-839F-4369-8CFE-8FDF94789997}" destId="{273E232C-9E9E-44AC-9E95-47A723DEDC0F}" srcOrd="1" destOrd="0" presId="urn:microsoft.com/office/officeart/2005/8/layout/vList4"/>
    <dgm:cxn modelId="{7A857567-0C35-443D-816A-569B8BEFA8CC}" type="presParOf" srcId="{E0E68E55-839F-4369-8CFE-8FDF94789997}" destId="{EDF7A199-192B-4D58-BBB3-67AE6711008A}" srcOrd="2" destOrd="0" presId="urn:microsoft.com/office/officeart/2005/8/layout/vList4"/>
    <dgm:cxn modelId="{55B7EDDB-BE0D-4960-8469-C54F294BB539}" type="presParOf" srcId="{0C2C4403-470E-425F-AF7F-94628B5A14B2}" destId="{C0F9537C-52AA-4413-9F5B-1E7D743CDF6B}" srcOrd="1" destOrd="0" presId="urn:microsoft.com/office/officeart/2005/8/layout/vList4"/>
    <dgm:cxn modelId="{F0D8F573-7EC5-42A4-955C-38F837637136}" type="presParOf" srcId="{0C2C4403-470E-425F-AF7F-94628B5A14B2}" destId="{10215B15-DE1B-4282-84A2-E16F09901DF2}" srcOrd="2" destOrd="0" presId="urn:microsoft.com/office/officeart/2005/8/layout/vList4"/>
    <dgm:cxn modelId="{7B820833-6F43-4F84-A3F7-15E83CF01D1C}" type="presParOf" srcId="{10215B15-DE1B-4282-84A2-E16F09901DF2}" destId="{40B30223-461F-4897-B238-DB9BF230E724}" srcOrd="0" destOrd="0" presId="urn:microsoft.com/office/officeart/2005/8/layout/vList4"/>
    <dgm:cxn modelId="{961B29A7-F713-415A-B388-5126B1276E28}" type="presParOf" srcId="{10215B15-DE1B-4282-84A2-E16F09901DF2}" destId="{C117F829-E800-408A-BE11-83E9D8A38720}" srcOrd="1" destOrd="0" presId="urn:microsoft.com/office/officeart/2005/8/layout/vList4"/>
    <dgm:cxn modelId="{A0CF4F91-6F33-40DE-B25A-914EC47F645A}" type="presParOf" srcId="{10215B15-DE1B-4282-84A2-E16F09901DF2}" destId="{8B00B9E5-2F36-4A5D-91B0-3A426863A102}" srcOrd="2" destOrd="0" presId="urn:microsoft.com/office/officeart/2005/8/layout/vList4"/>
    <dgm:cxn modelId="{FD0B2767-4055-4186-8AAF-8F59C58A09EF}" type="presParOf" srcId="{0C2C4403-470E-425F-AF7F-94628B5A14B2}" destId="{A54EC540-D030-4D04-894E-790D3218A4F1}" srcOrd="3" destOrd="0" presId="urn:microsoft.com/office/officeart/2005/8/layout/vList4"/>
    <dgm:cxn modelId="{1534B257-7247-43A3-822D-E24F43C344D3}" type="presParOf" srcId="{0C2C4403-470E-425F-AF7F-94628B5A14B2}" destId="{734BFFBB-BAEF-48A6-8FA6-4363E92A2522}" srcOrd="4" destOrd="0" presId="urn:microsoft.com/office/officeart/2005/8/layout/vList4"/>
    <dgm:cxn modelId="{8907BE35-7D9C-400B-8E01-7E5630F4BD2A}" type="presParOf" srcId="{734BFFBB-BAEF-48A6-8FA6-4363E92A2522}" destId="{B52C98ED-7858-4258-9BFC-001D554F67B5}" srcOrd="0" destOrd="0" presId="urn:microsoft.com/office/officeart/2005/8/layout/vList4"/>
    <dgm:cxn modelId="{3D5B2F06-6AC2-492A-9CF3-9F5DC51DB642}" type="presParOf" srcId="{734BFFBB-BAEF-48A6-8FA6-4363E92A2522}" destId="{63582560-AF05-430A-8B48-A65C86253646}" srcOrd="1" destOrd="0" presId="urn:microsoft.com/office/officeart/2005/8/layout/vList4"/>
    <dgm:cxn modelId="{A94CEB4C-8235-4394-B9F5-B85D7F633E43}" type="presParOf" srcId="{734BFFBB-BAEF-48A6-8FA6-4363E92A2522}" destId="{872F57AF-BC17-4EC7-8AC1-05588BC0842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306ABF-8D70-4553-A85B-2256E4E1D1D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FD969C7-8FDC-41D7-94D4-DF1C8362B82F}">
      <dgm:prSet phldrT="[Text]" custT="1"/>
      <dgm:spPr>
        <a:solidFill>
          <a:srgbClr val="0070C0"/>
        </a:solidFill>
      </dgm:spPr>
      <dgm:t>
        <a:bodyPr/>
        <a:lstStyle/>
        <a:p>
          <a:r>
            <a:rPr lang="en-US" sz="2400" dirty="0"/>
            <a:t>Land Based Setback Strategies</a:t>
          </a:r>
        </a:p>
      </dgm:t>
    </dgm:pt>
    <dgm:pt modelId="{F2D24D3E-362B-40B6-A36A-0F1243A4F3DA}" type="parTrans" cxnId="{8127826F-F1B7-4266-84D3-7B58706F3F7D}">
      <dgm:prSet/>
      <dgm:spPr/>
      <dgm:t>
        <a:bodyPr/>
        <a:lstStyle/>
        <a:p>
          <a:endParaRPr lang="en-US"/>
        </a:p>
      </dgm:t>
    </dgm:pt>
    <dgm:pt modelId="{2BFF864C-8716-47AD-9387-AA7CAECC6471}" type="sibTrans" cxnId="{8127826F-F1B7-4266-84D3-7B58706F3F7D}">
      <dgm:prSet/>
      <dgm:spPr/>
      <dgm:t>
        <a:bodyPr/>
        <a:lstStyle/>
        <a:p>
          <a:endParaRPr lang="en-US"/>
        </a:p>
      </dgm:t>
    </dgm:pt>
    <dgm:pt modelId="{6168F84D-B1E2-4D90-80FA-B8C43261D7FD}">
      <dgm:prSet phldrT="[Text]"/>
      <dgm:spPr>
        <a:solidFill>
          <a:srgbClr val="0070C0"/>
        </a:solidFill>
      </dgm:spPr>
      <dgm:t>
        <a:bodyPr/>
        <a:lstStyle/>
        <a:p>
          <a:r>
            <a:rPr lang="en-US" sz="1700" dirty="0"/>
            <a:t>Municipal Riparian Buffer Setbacks</a:t>
          </a:r>
        </a:p>
      </dgm:t>
    </dgm:pt>
    <dgm:pt modelId="{7498F220-CF41-4352-A836-264F67299C60}" type="parTrans" cxnId="{702F1C68-D165-440C-84DD-DAE989A53DCC}">
      <dgm:prSet/>
      <dgm:spPr/>
      <dgm:t>
        <a:bodyPr/>
        <a:lstStyle/>
        <a:p>
          <a:endParaRPr lang="en-US"/>
        </a:p>
      </dgm:t>
    </dgm:pt>
    <dgm:pt modelId="{578CAE73-38E9-4CC6-851D-733822B61509}" type="sibTrans" cxnId="{702F1C68-D165-440C-84DD-DAE989A53DCC}">
      <dgm:prSet/>
      <dgm:spPr/>
      <dgm:t>
        <a:bodyPr/>
        <a:lstStyle/>
        <a:p>
          <a:endParaRPr lang="en-US"/>
        </a:p>
      </dgm:t>
    </dgm:pt>
    <dgm:pt modelId="{B5EBD1D2-1990-45D7-A86B-C98D1FBF8BFF}">
      <dgm:prSet phldrT="[Text]"/>
      <dgm:spPr>
        <a:solidFill>
          <a:srgbClr val="0070C0"/>
        </a:solidFill>
      </dgm:spPr>
      <dgm:t>
        <a:bodyPr/>
        <a:lstStyle/>
        <a:p>
          <a:r>
            <a:rPr lang="en-US" sz="1700" dirty="0"/>
            <a:t>DPH Water Reservoir Setbacks</a:t>
          </a:r>
        </a:p>
      </dgm:t>
    </dgm:pt>
    <dgm:pt modelId="{09A7AA86-AE38-40F8-A98C-FCBAAE9A3262}" type="parTrans" cxnId="{9F5948EE-7E39-4F27-99BE-CB372F06CFBD}">
      <dgm:prSet/>
      <dgm:spPr/>
      <dgm:t>
        <a:bodyPr/>
        <a:lstStyle/>
        <a:p>
          <a:endParaRPr lang="en-US"/>
        </a:p>
      </dgm:t>
    </dgm:pt>
    <dgm:pt modelId="{2EF56300-A98C-4CDA-BE9E-C6522619BD82}" type="sibTrans" cxnId="{9F5948EE-7E39-4F27-99BE-CB372F06CFBD}">
      <dgm:prSet/>
      <dgm:spPr/>
      <dgm:t>
        <a:bodyPr/>
        <a:lstStyle/>
        <a:p>
          <a:endParaRPr lang="en-US"/>
        </a:p>
      </dgm:t>
    </dgm:pt>
    <dgm:pt modelId="{80BD993A-CB83-4ED4-B7F3-14301BA981A4}">
      <dgm:prSet phldrT="[Text]" custT="1"/>
      <dgm:spPr>
        <a:solidFill>
          <a:srgbClr val="0070C0"/>
        </a:solidFill>
      </dgm:spPr>
      <dgm:t>
        <a:bodyPr/>
        <a:lstStyle/>
        <a:p>
          <a:r>
            <a:rPr lang="en-US" sz="2400" dirty="0"/>
            <a:t>Activity Based Strategies</a:t>
          </a:r>
        </a:p>
      </dgm:t>
    </dgm:pt>
    <dgm:pt modelId="{D0A3954E-95EF-405C-928A-F978E810782A}" type="parTrans" cxnId="{D5A54A83-8686-4B29-9AA7-13329AC91115}">
      <dgm:prSet/>
      <dgm:spPr/>
      <dgm:t>
        <a:bodyPr/>
        <a:lstStyle/>
        <a:p>
          <a:endParaRPr lang="en-US"/>
        </a:p>
      </dgm:t>
    </dgm:pt>
    <dgm:pt modelId="{39E26CBB-904D-4CC9-A637-D4CCAE05CEB1}" type="sibTrans" cxnId="{D5A54A83-8686-4B29-9AA7-13329AC91115}">
      <dgm:prSet/>
      <dgm:spPr/>
      <dgm:t>
        <a:bodyPr/>
        <a:lstStyle/>
        <a:p>
          <a:endParaRPr lang="en-US"/>
        </a:p>
      </dgm:t>
    </dgm:pt>
    <dgm:pt modelId="{505D0BB4-B62D-4AF7-B4AD-EBBD119ACA8F}">
      <dgm:prSet phldrT="[Text]"/>
      <dgm:spPr>
        <a:solidFill>
          <a:srgbClr val="0070C0"/>
        </a:solidFill>
      </dgm:spPr>
      <dgm:t>
        <a:bodyPr/>
        <a:lstStyle/>
        <a:p>
          <a:r>
            <a:rPr lang="en-US" sz="1700" dirty="0"/>
            <a:t>Municipal Manure Pile Setbacks from watercourses</a:t>
          </a:r>
        </a:p>
      </dgm:t>
    </dgm:pt>
    <dgm:pt modelId="{8EF11867-A0A0-42EE-BF4E-3D1A39C16521}" type="parTrans" cxnId="{F6DBEC48-029A-435F-9604-1A078F428285}">
      <dgm:prSet/>
      <dgm:spPr/>
      <dgm:t>
        <a:bodyPr/>
        <a:lstStyle/>
        <a:p>
          <a:endParaRPr lang="en-US"/>
        </a:p>
      </dgm:t>
    </dgm:pt>
    <dgm:pt modelId="{81EC21CE-8BC1-4B51-8ACB-79B5BB4EE59C}" type="sibTrans" cxnId="{F6DBEC48-029A-435F-9604-1A078F428285}">
      <dgm:prSet/>
      <dgm:spPr/>
      <dgm:t>
        <a:bodyPr/>
        <a:lstStyle/>
        <a:p>
          <a:endParaRPr lang="en-US"/>
        </a:p>
      </dgm:t>
    </dgm:pt>
    <dgm:pt modelId="{AF068FE9-9B4D-4A69-90D4-8F0EBC518EFD}">
      <dgm:prSet phldrT="[Text]" custT="1"/>
      <dgm:spPr>
        <a:solidFill>
          <a:srgbClr val="0070C0"/>
        </a:solidFill>
      </dgm:spPr>
      <dgm:t>
        <a:bodyPr/>
        <a:lstStyle/>
        <a:p>
          <a:r>
            <a:rPr lang="en-US" sz="2400" dirty="0"/>
            <a:t>Review Based Setback Strategies</a:t>
          </a:r>
        </a:p>
      </dgm:t>
    </dgm:pt>
    <dgm:pt modelId="{A639F1D8-C9B1-4430-9847-BE5F34B818E6}" type="parTrans" cxnId="{3FEC7DE2-882D-40D4-9D4D-847658E1BD71}">
      <dgm:prSet/>
      <dgm:spPr/>
      <dgm:t>
        <a:bodyPr/>
        <a:lstStyle/>
        <a:p>
          <a:endParaRPr lang="en-US"/>
        </a:p>
      </dgm:t>
    </dgm:pt>
    <dgm:pt modelId="{589D0C8E-F115-4483-B06D-BA7AB3824EE5}" type="sibTrans" cxnId="{3FEC7DE2-882D-40D4-9D4D-847658E1BD71}">
      <dgm:prSet/>
      <dgm:spPr/>
      <dgm:t>
        <a:bodyPr/>
        <a:lstStyle/>
        <a:p>
          <a:endParaRPr lang="en-US"/>
        </a:p>
      </dgm:t>
    </dgm:pt>
    <dgm:pt modelId="{A9093D42-CA26-44A3-B48C-3A3CFA5AE2CD}">
      <dgm:prSet phldrT="[Text]"/>
      <dgm:spPr>
        <a:solidFill>
          <a:srgbClr val="0070C0"/>
        </a:solidFill>
      </dgm:spPr>
      <dgm:t>
        <a:bodyPr/>
        <a:lstStyle/>
        <a:p>
          <a:r>
            <a:rPr lang="en-US" sz="1700" dirty="0"/>
            <a:t>Upland Review Area setbacks for Watercourse and Wetlands</a:t>
          </a:r>
        </a:p>
      </dgm:t>
    </dgm:pt>
    <dgm:pt modelId="{0AE2BF4C-D460-4F3C-B03B-8B7DEF5D97D4}" type="parTrans" cxnId="{91EFAE8A-A65D-4878-8F9B-81EF20493F65}">
      <dgm:prSet/>
      <dgm:spPr/>
      <dgm:t>
        <a:bodyPr/>
        <a:lstStyle/>
        <a:p>
          <a:endParaRPr lang="en-US"/>
        </a:p>
      </dgm:t>
    </dgm:pt>
    <dgm:pt modelId="{26243368-2549-4926-9D84-BB9BF0CEDEE0}" type="sibTrans" cxnId="{91EFAE8A-A65D-4878-8F9B-81EF20493F65}">
      <dgm:prSet/>
      <dgm:spPr/>
      <dgm:t>
        <a:bodyPr/>
        <a:lstStyle/>
        <a:p>
          <a:endParaRPr lang="en-US"/>
        </a:p>
      </dgm:t>
    </dgm:pt>
    <dgm:pt modelId="{B469D123-026A-467B-A1AE-4BAA2A08957A}">
      <dgm:prSet phldrT="[Text]"/>
      <dgm:spPr>
        <a:solidFill>
          <a:srgbClr val="0070C0"/>
        </a:solidFill>
      </dgm:spPr>
      <dgm:t>
        <a:bodyPr/>
        <a:lstStyle/>
        <a:p>
          <a:endParaRPr lang="en-US" sz="1700" dirty="0"/>
        </a:p>
      </dgm:t>
    </dgm:pt>
    <dgm:pt modelId="{FC17880F-7502-4A2C-BC1F-7764C050AE95}" type="parTrans" cxnId="{4FFA8928-427B-41E9-BF09-53CF7A26C57E}">
      <dgm:prSet/>
      <dgm:spPr/>
      <dgm:t>
        <a:bodyPr/>
        <a:lstStyle/>
        <a:p>
          <a:endParaRPr lang="en-US"/>
        </a:p>
      </dgm:t>
    </dgm:pt>
    <dgm:pt modelId="{30242959-6021-4962-AE44-F0C2B2122048}" type="sibTrans" cxnId="{4FFA8928-427B-41E9-BF09-53CF7A26C57E}">
      <dgm:prSet/>
      <dgm:spPr/>
      <dgm:t>
        <a:bodyPr/>
        <a:lstStyle/>
        <a:p>
          <a:endParaRPr lang="en-US"/>
        </a:p>
      </dgm:t>
    </dgm:pt>
    <dgm:pt modelId="{1A4D0D0C-B804-48E4-8384-F44E2FC5932A}">
      <dgm:prSet phldrT="[Text]"/>
      <dgm:spPr>
        <a:solidFill>
          <a:srgbClr val="0070C0"/>
        </a:solidFill>
      </dgm:spPr>
      <dgm:t>
        <a:bodyPr/>
        <a:lstStyle/>
        <a:p>
          <a:r>
            <a:rPr lang="en-US" sz="1700" dirty="0"/>
            <a:t>DPH Septic System Leaching Field Setbacks from watercourses</a:t>
          </a:r>
        </a:p>
      </dgm:t>
    </dgm:pt>
    <dgm:pt modelId="{E53E318B-7ECB-4CBE-A647-47BCB0A3A92B}" type="parTrans" cxnId="{BEEAF0AB-8EB5-4E78-B46B-6F6B24B4211D}">
      <dgm:prSet/>
      <dgm:spPr/>
      <dgm:t>
        <a:bodyPr/>
        <a:lstStyle/>
        <a:p>
          <a:endParaRPr lang="en-US"/>
        </a:p>
      </dgm:t>
    </dgm:pt>
    <dgm:pt modelId="{7CBABA03-B1C3-4FF1-A740-399F047AF491}" type="sibTrans" cxnId="{BEEAF0AB-8EB5-4E78-B46B-6F6B24B4211D}">
      <dgm:prSet/>
      <dgm:spPr/>
      <dgm:t>
        <a:bodyPr/>
        <a:lstStyle/>
        <a:p>
          <a:endParaRPr lang="en-US"/>
        </a:p>
      </dgm:t>
    </dgm:pt>
    <dgm:pt modelId="{A26A9CF2-47DB-4DE9-AA7A-4CB2B4C47D51}">
      <dgm:prSet phldrT="[Text]"/>
      <dgm:spPr>
        <a:solidFill>
          <a:srgbClr val="0070C0"/>
        </a:solidFill>
      </dgm:spPr>
      <dgm:t>
        <a:bodyPr/>
        <a:lstStyle/>
        <a:p>
          <a:r>
            <a:rPr lang="en-US" sz="1700" dirty="0"/>
            <a:t>Upland Review Area setbacks for Designated Rivers and Streams</a:t>
          </a:r>
        </a:p>
      </dgm:t>
    </dgm:pt>
    <dgm:pt modelId="{7741547E-FE08-4226-B5E0-501680294FA7}" type="parTrans" cxnId="{B7F43678-A7ED-421B-AA58-DD2E55279553}">
      <dgm:prSet/>
      <dgm:spPr/>
      <dgm:t>
        <a:bodyPr/>
        <a:lstStyle/>
        <a:p>
          <a:endParaRPr lang="en-US"/>
        </a:p>
      </dgm:t>
    </dgm:pt>
    <dgm:pt modelId="{7414F693-8A12-46AA-AFD6-C60F826B8373}" type="sibTrans" cxnId="{B7F43678-A7ED-421B-AA58-DD2E55279553}">
      <dgm:prSet/>
      <dgm:spPr/>
      <dgm:t>
        <a:bodyPr/>
        <a:lstStyle/>
        <a:p>
          <a:endParaRPr lang="en-US"/>
        </a:p>
      </dgm:t>
    </dgm:pt>
    <dgm:pt modelId="{C899DB1C-6479-428D-89D1-1BAEF18D1F38}">
      <dgm:prSet phldrT="[Text]"/>
      <dgm:spPr>
        <a:solidFill>
          <a:srgbClr val="0070C0"/>
        </a:solidFill>
      </dgm:spPr>
      <dgm:t>
        <a:bodyPr/>
        <a:lstStyle/>
        <a:p>
          <a:r>
            <a:rPr lang="en-US" sz="1700" dirty="0"/>
            <a:t>Municipal Hazmat Storage Setbacks from watercourses</a:t>
          </a:r>
        </a:p>
      </dgm:t>
    </dgm:pt>
    <dgm:pt modelId="{B29D3A7C-C500-43AD-8171-296804F0C4B2}" type="parTrans" cxnId="{07588A68-E30A-4638-8936-2CFF52EA01D3}">
      <dgm:prSet/>
      <dgm:spPr/>
      <dgm:t>
        <a:bodyPr/>
        <a:lstStyle/>
        <a:p>
          <a:endParaRPr lang="en-US"/>
        </a:p>
      </dgm:t>
    </dgm:pt>
    <dgm:pt modelId="{4C447E78-4657-43FC-A2E5-A78F2B21D9E5}" type="sibTrans" cxnId="{07588A68-E30A-4638-8936-2CFF52EA01D3}">
      <dgm:prSet/>
      <dgm:spPr/>
      <dgm:t>
        <a:bodyPr/>
        <a:lstStyle/>
        <a:p>
          <a:endParaRPr lang="en-US"/>
        </a:p>
      </dgm:t>
    </dgm:pt>
    <dgm:pt modelId="{A07AB134-F01F-48EE-98CF-E6ADC90E905E}">
      <dgm:prSet phldrT="[Text]"/>
      <dgm:spPr>
        <a:solidFill>
          <a:srgbClr val="0070C0"/>
        </a:solidFill>
      </dgm:spPr>
      <dgm:t>
        <a:bodyPr/>
        <a:lstStyle/>
        <a:p>
          <a:r>
            <a:rPr lang="en-US" sz="1700" dirty="0"/>
            <a:t>Municipal Timber Cutting Setbacks from watercourses</a:t>
          </a:r>
        </a:p>
      </dgm:t>
    </dgm:pt>
    <dgm:pt modelId="{F8783977-6CDD-4279-A7C2-F18AEF2517F5}" type="parTrans" cxnId="{7709E07D-CE52-49A6-8AD2-6C638FC1A25C}">
      <dgm:prSet/>
      <dgm:spPr/>
      <dgm:t>
        <a:bodyPr/>
        <a:lstStyle/>
        <a:p>
          <a:endParaRPr lang="en-US"/>
        </a:p>
      </dgm:t>
    </dgm:pt>
    <dgm:pt modelId="{9F79157C-227B-4C3E-AE30-3E1799814224}" type="sibTrans" cxnId="{7709E07D-CE52-49A6-8AD2-6C638FC1A25C}">
      <dgm:prSet/>
      <dgm:spPr/>
      <dgm:t>
        <a:bodyPr/>
        <a:lstStyle/>
        <a:p>
          <a:endParaRPr lang="en-US"/>
        </a:p>
      </dgm:t>
    </dgm:pt>
    <dgm:pt modelId="{0C2C4403-470E-425F-AF7F-94628B5A14B2}" type="pres">
      <dgm:prSet presAssocID="{22306ABF-8D70-4553-A85B-2256E4E1D1DC}" presName="linear" presStyleCnt="0">
        <dgm:presLayoutVars>
          <dgm:dir/>
          <dgm:resizeHandles val="exact"/>
        </dgm:presLayoutVars>
      </dgm:prSet>
      <dgm:spPr/>
    </dgm:pt>
    <dgm:pt modelId="{E0E68E55-839F-4369-8CFE-8FDF94789997}" type="pres">
      <dgm:prSet presAssocID="{FFD969C7-8FDC-41D7-94D4-DF1C8362B82F}" presName="comp" presStyleCnt="0"/>
      <dgm:spPr/>
    </dgm:pt>
    <dgm:pt modelId="{E610407F-07EE-43C4-8107-7A898FE69161}" type="pres">
      <dgm:prSet presAssocID="{FFD969C7-8FDC-41D7-94D4-DF1C8362B82F}" presName="box" presStyleLbl="node1" presStyleIdx="0" presStyleCnt="3"/>
      <dgm:spPr/>
    </dgm:pt>
    <dgm:pt modelId="{273E232C-9E9E-44AC-9E95-47A723DEDC0F}" type="pres">
      <dgm:prSet presAssocID="{FFD969C7-8FDC-41D7-94D4-DF1C8362B82F}"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8000" b="-68000"/>
          </a:stretch>
        </a:blipFill>
      </dgm:spPr>
    </dgm:pt>
    <dgm:pt modelId="{EDF7A199-192B-4D58-BBB3-67AE6711008A}" type="pres">
      <dgm:prSet presAssocID="{FFD969C7-8FDC-41D7-94D4-DF1C8362B82F}" presName="text" presStyleLbl="node1" presStyleIdx="0" presStyleCnt="3">
        <dgm:presLayoutVars>
          <dgm:bulletEnabled val="1"/>
        </dgm:presLayoutVars>
      </dgm:prSet>
      <dgm:spPr/>
    </dgm:pt>
    <dgm:pt modelId="{C0F9537C-52AA-4413-9F5B-1E7D743CDF6B}" type="pres">
      <dgm:prSet presAssocID="{2BFF864C-8716-47AD-9387-AA7CAECC6471}" presName="spacer" presStyleCnt="0"/>
      <dgm:spPr/>
    </dgm:pt>
    <dgm:pt modelId="{10215B15-DE1B-4282-84A2-E16F09901DF2}" type="pres">
      <dgm:prSet presAssocID="{80BD993A-CB83-4ED4-B7F3-14301BA981A4}" presName="comp" presStyleCnt="0"/>
      <dgm:spPr/>
    </dgm:pt>
    <dgm:pt modelId="{40B30223-461F-4897-B238-DB9BF230E724}" type="pres">
      <dgm:prSet presAssocID="{80BD993A-CB83-4ED4-B7F3-14301BA981A4}" presName="box" presStyleLbl="node1" presStyleIdx="1" presStyleCnt="3"/>
      <dgm:spPr/>
    </dgm:pt>
    <dgm:pt modelId="{C117F829-E800-408A-BE11-83E9D8A38720}" type="pres">
      <dgm:prSet presAssocID="{80BD993A-CB83-4ED4-B7F3-14301BA981A4}"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8000" b="-18000"/>
          </a:stretch>
        </a:blipFill>
      </dgm:spPr>
    </dgm:pt>
    <dgm:pt modelId="{8B00B9E5-2F36-4A5D-91B0-3A426863A102}" type="pres">
      <dgm:prSet presAssocID="{80BD993A-CB83-4ED4-B7F3-14301BA981A4}" presName="text" presStyleLbl="node1" presStyleIdx="1" presStyleCnt="3">
        <dgm:presLayoutVars>
          <dgm:bulletEnabled val="1"/>
        </dgm:presLayoutVars>
      </dgm:prSet>
      <dgm:spPr/>
    </dgm:pt>
    <dgm:pt modelId="{A54EC540-D030-4D04-894E-790D3218A4F1}" type="pres">
      <dgm:prSet presAssocID="{39E26CBB-904D-4CC9-A637-D4CCAE05CEB1}" presName="spacer" presStyleCnt="0"/>
      <dgm:spPr/>
    </dgm:pt>
    <dgm:pt modelId="{734BFFBB-BAEF-48A6-8FA6-4363E92A2522}" type="pres">
      <dgm:prSet presAssocID="{AF068FE9-9B4D-4A69-90D4-8F0EBC518EFD}" presName="comp" presStyleCnt="0"/>
      <dgm:spPr/>
    </dgm:pt>
    <dgm:pt modelId="{B52C98ED-7858-4258-9BFC-001D554F67B5}" type="pres">
      <dgm:prSet presAssocID="{AF068FE9-9B4D-4A69-90D4-8F0EBC518EFD}" presName="box" presStyleLbl="node1" presStyleIdx="2" presStyleCnt="3"/>
      <dgm:spPr/>
    </dgm:pt>
    <dgm:pt modelId="{63582560-AF05-430A-8B48-A65C86253646}" type="pres">
      <dgm:prSet presAssocID="{AF068FE9-9B4D-4A69-90D4-8F0EBC518EFD}" presName="img" presStyleLbl="fgImgPlace1" presStyleIdx="2" presStyleCnt="3" custLinFactNeighborX="402" custLinFactNeighborY="884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68000" b="-68000"/>
          </a:stretch>
        </a:blipFill>
      </dgm:spPr>
    </dgm:pt>
    <dgm:pt modelId="{872F57AF-BC17-4EC7-8AC1-05588BC08422}" type="pres">
      <dgm:prSet presAssocID="{AF068FE9-9B4D-4A69-90D4-8F0EBC518EFD}" presName="text" presStyleLbl="node1" presStyleIdx="2" presStyleCnt="3">
        <dgm:presLayoutVars>
          <dgm:bulletEnabled val="1"/>
        </dgm:presLayoutVars>
      </dgm:prSet>
      <dgm:spPr/>
    </dgm:pt>
  </dgm:ptLst>
  <dgm:cxnLst>
    <dgm:cxn modelId="{02412010-085E-4F8A-849A-E68C835ED607}" type="presOf" srcId="{AF068FE9-9B4D-4A69-90D4-8F0EBC518EFD}" destId="{872F57AF-BC17-4EC7-8AC1-05588BC08422}" srcOrd="1" destOrd="0" presId="urn:microsoft.com/office/officeart/2005/8/layout/vList4"/>
    <dgm:cxn modelId="{255B3511-3432-4958-A74F-41E3CC50BC38}" type="presOf" srcId="{505D0BB4-B62D-4AF7-B4AD-EBBD119ACA8F}" destId="{40B30223-461F-4897-B238-DB9BF230E724}" srcOrd="0" destOrd="1" presId="urn:microsoft.com/office/officeart/2005/8/layout/vList4"/>
    <dgm:cxn modelId="{FDE20716-6408-4C64-BAF7-45CD01567E63}" type="presOf" srcId="{1A4D0D0C-B804-48E4-8384-F44E2FC5932A}" destId="{E610407F-07EE-43C4-8107-7A898FE69161}" srcOrd="0" destOrd="3" presId="urn:microsoft.com/office/officeart/2005/8/layout/vList4"/>
    <dgm:cxn modelId="{5FE6041D-5DE0-4722-B07C-E128A85E2616}" type="presOf" srcId="{C899DB1C-6479-428D-89D1-1BAEF18D1F38}" destId="{40B30223-461F-4897-B238-DB9BF230E724}" srcOrd="0" destOrd="3" presId="urn:microsoft.com/office/officeart/2005/8/layout/vList4"/>
    <dgm:cxn modelId="{4269F91F-66E2-40D7-A2B6-2205102EF548}" type="presOf" srcId="{A26A9CF2-47DB-4DE9-AA7A-4CB2B4C47D51}" destId="{872F57AF-BC17-4EC7-8AC1-05588BC08422}" srcOrd="1" destOrd="2" presId="urn:microsoft.com/office/officeart/2005/8/layout/vList4"/>
    <dgm:cxn modelId="{50E3F325-8780-4DFC-84FF-5FA97420BA9B}" type="presOf" srcId="{AF068FE9-9B4D-4A69-90D4-8F0EBC518EFD}" destId="{B52C98ED-7858-4258-9BFC-001D554F67B5}" srcOrd="0" destOrd="0" presId="urn:microsoft.com/office/officeart/2005/8/layout/vList4"/>
    <dgm:cxn modelId="{3657CE27-3C08-4672-BD86-EC4FA1A026F9}" type="presOf" srcId="{B469D123-026A-467B-A1AE-4BAA2A08957A}" destId="{B52C98ED-7858-4258-9BFC-001D554F67B5}" srcOrd="0" destOrd="3" presId="urn:microsoft.com/office/officeart/2005/8/layout/vList4"/>
    <dgm:cxn modelId="{4FFA8928-427B-41E9-BF09-53CF7A26C57E}" srcId="{AF068FE9-9B4D-4A69-90D4-8F0EBC518EFD}" destId="{B469D123-026A-467B-A1AE-4BAA2A08957A}" srcOrd="2" destOrd="0" parTransId="{FC17880F-7502-4A2C-BC1F-7764C050AE95}" sibTransId="{30242959-6021-4962-AE44-F0C2B2122048}"/>
    <dgm:cxn modelId="{41890A3A-8052-49C7-9115-CF93E543475D}" type="presOf" srcId="{22306ABF-8D70-4553-A85B-2256E4E1D1DC}" destId="{0C2C4403-470E-425F-AF7F-94628B5A14B2}" srcOrd="0" destOrd="0" presId="urn:microsoft.com/office/officeart/2005/8/layout/vList4"/>
    <dgm:cxn modelId="{A85C2142-CC2E-434A-A7E1-6E2CCDC40FAE}" type="presOf" srcId="{80BD993A-CB83-4ED4-B7F3-14301BA981A4}" destId="{8B00B9E5-2F36-4A5D-91B0-3A426863A102}" srcOrd="1" destOrd="0" presId="urn:microsoft.com/office/officeart/2005/8/layout/vList4"/>
    <dgm:cxn modelId="{5994DF62-5029-40CD-B245-0E585FF41163}" type="presOf" srcId="{FFD969C7-8FDC-41D7-94D4-DF1C8362B82F}" destId="{E610407F-07EE-43C4-8107-7A898FE69161}" srcOrd="0" destOrd="0" presId="urn:microsoft.com/office/officeart/2005/8/layout/vList4"/>
    <dgm:cxn modelId="{C7F12567-38DC-42DB-834E-2221317A90E2}" type="presOf" srcId="{1A4D0D0C-B804-48E4-8384-F44E2FC5932A}" destId="{EDF7A199-192B-4D58-BBB3-67AE6711008A}" srcOrd="1" destOrd="3" presId="urn:microsoft.com/office/officeart/2005/8/layout/vList4"/>
    <dgm:cxn modelId="{702F1C68-D165-440C-84DD-DAE989A53DCC}" srcId="{FFD969C7-8FDC-41D7-94D4-DF1C8362B82F}" destId="{6168F84D-B1E2-4D90-80FA-B8C43261D7FD}" srcOrd="0" destOrd="0" parTransId="{7498F220-CF41-4352-A836-264F67299C60}" sibTransId="{578CAE73-38E9-4CC6-851D-733822B61509}"/>
    <dgm:cxn modelId="{07588A68-E30A-4638-8936-2CFF52EA01D3}" srcId="{80BD993A-CB83-4ED4-B7F3-14301BA981A4}" destId="{C899DB1C-6479-428D-89D1-1BAEF18D1F38}" srcOrd="2" destOrd="0" parTransId="{B29D3A7C-C500-43AD-8171-296804F0C4B2}" sibTransId="{4C447E78-4657-43FC-A2E5-A78F2B21D9E5}"/>
    <dgm:cxn modelId="{08E7B268-1681-4996-A4D5-54F1C5D5457F}" type="presOf" srcId="{C899DB1C-6479-428D-89D1-1BAEF18D1F38}" destId="{8B00B9E5-2F36-4A5D-91B0-3A426863A102}" srcOrd="1" destOrd="3" presId="urn:microsoft.com/office/officeart/2005/8/layout/vList4"/>
    <dgm:cxn modelId="{F6DBEC48-029A-435F-9604-1A078F428285}" srcId="{80BD993A-CB83-4ED4-B7F3-14301BA981A4}" destId="{505D0BB4-B62D-4AF7-B4AD-EBBD119ACA8F}" srcOrd="0" destOrd="0" parTransId="{8EF11867-A0A0-42EE-BF4E-3D1A39C16521}" sibTransId="{81EC21CE-8BC1-4B51-8ACB-79B5BB4EE59C}"/>
    <dgm:cxn modelId="{94A3964B-9CA2-4D0D-B0C0-FF8B8204E6EE}" type="presOf" srcId="{FFD969C7-8FDC-41D7-94D4-DF1C8362B82F}" destId="{EDF7A199-192B-4D58-BBB3-67AE6711008A}" srcOrd="1" destOrd="0" presId="urn:microsoft.com/office/officeart/2005/8/layout/vList4"/>
    <dgm:cxn modelId="{8127826F-F1B7-4266-84D3-7B58706F3F7D}" srcId="{22306ABF-8D70-4553-A85B-2256E4E1D1DC}" destId="{FFD969C7-8FDC-41D7-94D4-DF1C8362B82F}" srcOrd="0" destOrd="0" parTransId="{F2D24D3E-362B-40B6-A36A-0F1243A4F3DA}" sibTransId="{2BFF864C-8716-47AD-9387-AA7CAECC6471}"/>
    <dgm:cxn modelId="{59F9BE72-C641-4B2B-82C6-061D3C585E2F}" type="presOf" srcId="{B5EBD1D2-1990-45D7-A86B-C98D1FBF8BFF}" destId="{EDF7A199-192B-4D58-BBB3-67AE6711008A}" srcOrd="1" destOrd="2" presId="urn:microsoft.com/office/officeart/2005/8/layout/vList4"/>
    <dgm:cxn modelId="{7112AB75-D2EE-43BF-BAC2-4410C86BFCF5}" type="presOf" srcId="{B5EBD1D2-1990-45D7-A86B-C98D1FBF8BFF}" destId="{E610407F-07EE-43C4-8107-7A898FE69161}" srcOrd="0" destOrd="2" presId="urn:microsoft.com/office/officeart/2005/8/layout/vList4"/>
    <dgm:cxn modelId="{85D41777-81A0-4B1E-A09B-0C9999BEEB66}" type="presOf" srcId="{A9093D42-CA26-44A3-B48C-3A3CFA5AE2CD}" destId="{872F57AF-BC17-4EC7-8AC1-05588BC08422}" srcOrd="1" destOrd="1" presId="urn:microsoft.com/office/officeart/2005/8/layout/vList4"/>
    <dgm:cxn modelId="{B7F43678-A7ED-421B-AA58-DD2E55279553}" srcId="{AF068FE9-9B4D-4A69-90D4-8F0EBC518EFD}" destId="{A26A9CF2-47DB-4DE9-AA7A-4CB2B4C47D51}" srcOrd="1" destOrd="0" parTransId="{7741547E-FE08-4226-B5E0-501680294FA7}" sibTransId="{7414F693-8A12-46AA-AFD6-C60F826B8373}"/>
    <dgm:cxn modelId="{70E3A85A-9BEB-4214-92F6-3016C94707E0}" type="presOf" srcId="{A07AB134-F01F-48EE-98CF-E6ADC90E905E}" destId="{40B30223-461F-4897-B238-DB9BF230E724}" srcOrd="0" destOrd="2" presId="urn:microsoft.com/office/officeart/2005/8/layout/vList4"/>
    <dgm:cxn modelId="{7709E07D-CE52-49A6-8AD2-6C638FC1A25C}" srcId="{80BD993A-CB83-4ED4-B7F3-14301BA981A4}" destId="{A07AB134-F01F-48EE-98CF-E6ADC90E905E}" srcOrd="1" destOrd="0" parTransId="{F8783977-6CDD-4279-A7C2-F18AEF2517F5}" sibTransId="{9F79157C-227B-4C3E-AE30-3E1799814224}"/>
    <dgm:cxn modelId="{F0719082-95F5-4B32-A7A7-1888B9FCDBA9}" type="presOf" srcId="{6168F84D-B1E2-4D90-80FA-B8C43261D7FD}" destId="{EDF7A199-192B-4D58-BBB3-67AE6711008A}" srcOrd="1" destOrd="1" presId="urn:microsoft.com/office/officeart/2005/8/layout/vList4"/>
    <dgm:cxn modelId="{56920483-8904-447C-B471-D6D6DCC9FC70}" type="presOf" srcId="{A26A9CF2-47DB-4DE9-AA7A-4CB2B4C47D51}" destId="{B52C98ED-7858-4258-9BFC-001D554F67B5}" srcOrd="0" destOrd="2" presId="urn:microsoft.com/office/officeart/2005/8/layout/vList4"/>
    <dgm:cxn modelId="{D5A54A83-8686-4B29-9AA7-13329AC91115}" srcId="{22306ABF-8D70-4553-A85B-2256E4E1D1DC}" destId="{80BD993A-CB83-4ED4-B7F3-14301BA981A4}" srcOrd="1" destOrd="0" parTransId="{D0A3954E-95EF-405C-928A-F978E810782A}" sibTransId="{39E26CBB-904D-4CC9-A637-D4CCAE05CEB1}"/>
    <dgm:cxn modelId="{2B70D083-C1AE-40A8-8E0F-2FD6751B77B7}" type="presOf" srcId="{505D0BB4-B62D-4AF7-B4AD-EBBD119ACA8F}" destId="{8B00B9E5-2F36-4A5D-91B0-3A426863A102}" srcOrd="1" destOrd="1" presId="urn:microsoft.com/office/officeart/2005/8/layout/vList4"/>
    <dgm:cxn modelId="{91EFAE8A-A65D-4878-8F9B-81EF20493F65}" srcId="{AF068FE9-9B4D-4A69-90D4-8F0EBC518EFD}" destId="{A9093D42-CA26-44A3-B48C-3A3CFA5AE2CD}" srcOrd="0" destOrd="0" parTransId="{0AE2BF4C-D460-4F3C-B03B-8B7DEF5D97D4}" sibTransId="{26243368-2549-4926-9D84-BB9BF0CEDEE0}"/>
    <dgm:cxn modelId="{7FF3C6A3-FA74-425D-B116-9F4E80A66809}" type="presOf" srcId="{B469D123-026A-467B-A1AE-4BAA2A08957A}" destId="{872F57AF-BC17-4EC7-8AC1-05588BC08422}" srcOrd="1" destOrd="3" presId="urn:microsoft.com/office/officeart/2005/8/layout/vList4"/>
    <dgm:cxn modelId="{BEEAF0AB-8EB5-4E78-B46B-6F6B24B4211D}" srcId="{FFD969C7-8FDC-41D7-94D4-DF1C8362B82F}" destId="{1A4D0D0C-B804-48E4-8384-F44E2FC5932A}" srcOrd="2" destOrd="0" parTransId="{E53E318B-7ECB-4CBE-A647-47BCB0A3A92B}" sibTransId="{7CBABA03-B1C3-4FF1-A740-399F047AF491}"/>
    <dgm:cxn modelId="{50178CB6-CD0B-4426-8B3E-DACC35905B09}" type="presOf" srcId="{A9093D42-CA26-44A3-B48C-3A3CFA5AE2CD}" destId="{B52C98ED-7858-4258-9BFC-001D554F67B5}" srcOrd="0" destOrd="1" presId="urn:microsoft.com/office/officeart/2005/8/layout/vList4"/>
    <dgm:cxn modelId="{5DC3D6B7-DF3F-4C44-8415-A16B6639D5C2}" type="presOf" srcId="{6168F84D-B1E2-4D90-80FA-B8C43261D7FD}" destId="{E610407F-07EE-43C4-8107-7A898FE69161}" srcOrd="0" destOrd="1" presId="urn:microsoft.com/office/officeart/2005/8/layout/vList4"/>
    <dgm:cxn modelId="{538337DE-244E-4CAF-B35B-9336DCB53C20}" type="presOf" srcId="{A07AB134-F01F-48EE-98CF-E6ADC90E905E}" destId="{8B00B9E5-2F36-4A5D-91B0-3A426863A102}" srcOrd="1" destOrd="2" presId="urn:microsoft.com/office/officeart/2005/8/layout/vList4"/>
    <dgm:cxn modelId="{3FEC7DE2-882D-40D4-9D4D-847658E1BD71}" srcId="{22306ABF-8D70-4553-A85B-2256E4E1D1DC}" destId="{AF068FE9-9B4D-4A69-90D4-8F0EBC518EFD}" srcOrd="2" destOrd="0" parTransId="{A639F1D8-C9B1-4430-9847-BE5F34B818E6}" sibTransId="{589D0C8E-F115-4483-B06D-BA7AB3824EE5}"/>
    <dgm:cxn modelId="{91649AEA-6735-4BBF-BFAD-4DAE58F6D645}" type="presOf" srcId="{80BD993A-CB83-4ED4-B7F3-14301BA981A4}" destId="{40B30223-461F-4897-B238-DB9BF230E724}" srcOrd="0" destOrd="0" presId="urn:microsoft.com/office/officeart/2005/8/layout/vList4"/>
    <dgm:cxn modelId="{9F5948EE-7E39-4F27-99BE-CB372F06CFBD}" srcId="{FFD969C7-8FDC-41D7-94D4-DF1C8362B82F}" destId="{B5EBD1D2-1990-45D7-A86B-C98D1FBF8BFF}" srcOrd="1" destOrd="0" parTransId="{09A7AA86-AE38-40F8-A98C-FCBAAE9A3262}" sibTransId="{2EF56300-A98C-4CDA-BE9E-C6522619BD82}"/>
    <dgm:cxn modelId="{3E05EC69-BD22-4722-955D-24D65D676955}" type="presParOf" srcId="{0C2C4403-470E-425F-AF7F-94628B5A14B2}" destId="{E0E68E55-839F-4369-8CFE-8FDF94789997}" srcOrd="0" destOrd="0" presId="urn:microsoft.com/office/officeart/2005/8/layout/vList4"/>
    <dgm:cxn modelId="{4CC744FA-59EC-48D0-81E8-68447439C58E}" type="presParOf" srcId="{E0E68E55-839F-4369-8CFE-8FDF94789997}" destId="{E610407F-07EE-43C4-8107-7A898FE69161}" srcOrd="0" destOrd="0" presId="urn:microsoft.com/office/officeart/2005/8/layout/vList4"/>
    <dgm:cxn modelId="{AD98DB0E-6394-4B26-A18A-38B5B1F4D619}" type="presParOf" srcId="{E0E68E55-839F-4369-8CFE-8FDF94789997}" destId="{273E232C-9E9E-44AC-9E95-47A723DEDC0F}" srcOrd="1" destOrd="0" presId="urn:microsoft.com/office/officeart/2005/8/layout/vList4"/>
    <dgm:cxn modelId="{F28A93F3-4CEF-4C5A-A3A0-35146D3728A0}" type="presParOf" srcId="{E0E68E55-839F-4369-8CFE-8FDF94789997}" destId="{EDF7A199-192B-4D58-BBB3-67AE6711008A}" srcOrd="2" destOrd="0" presId="urn:microsoft.com/office/officeart/2005/8/layout/vList4"/>
    <dgm:cxn modelId="{F8614334-52CA-4C9F-AADB-F086EDB60681}" type="presParOf" srcId="{0C2C4403-470E-425F-AF7F-94628B5A14B2}" destId="{C0F9537C-52AA-4413-9F5B-1E7D743CDF6B}" srcOrd="1" destOrd="0" presId="urn:microsoft.com/office/officeart/2005/8/layout/vList4"/>
    <dgm:cxn modelId="{ACED1157-7475-44F2-91A5-94E0A465D8F4}" type="presParOf" srcId="{0C2C4403-470E-425F-AF7F-94628B5A14B2}" destId="{10215B15-DE1B-4282-84A2-E16F09901DF2}" srcOrd="2" destOrd="0" presId="urn:microsoft.com/office/officeart/2005/8/layout/vList4"/>
    <dgm:cxn modelId="{4DFCF713-F08B-4121-922A-ECFF29A3291C}" type="presParOf" srcId="{10215B15-DE1B-4282-84A2-E16F09901DF2}" destId="{40B30223-461F-4897-B238-DB9BF230E724}" srcOrd="0" destOrd="0" presId="urn:microsoft.com/office/officeart/2005/8/layout/vList4"/>
    <dgm:cxn modelId="{47EF26D7-2C8E-4124-B36F-AA38DD1E998D}" type="presParOf" srcId="{10215B15-DE1B-4282-84A2-E16F09901DF2}" destId="{C117F829-E800-408A-BE11-83E9D8A38720}" srcOrd="1" destOrd="0" presId="urn:microsoft.com/office/officeart/2005/8/layout/vList4"/>
    <dgm:cxn modelId="{1EAC1A11-E547-495F-A98E-1C686BD20082}" type="presParOf" srcId="{10215B15-DE1B-4282-84A2-E16F09901DF2}" destId="{8B00B9E5-2F36-4A5D-91B0-3A426863A102}" srcOrd="2" destOrd="0" presId="urn:microsoft.com/office/officeart/2005/8/layout/vList4"/>
    <dgm:cxn modelId="{CE12D8A6-57E2-4FA0-9798-BA8E1C492844}" type="presParOf" srcId="{0C2C4403-470E-425F-AF7F-94628B5A14B2}" destId="{A54EC540-D030-4D04-894E-790D3218A4F1}" srcOrd="3" destOrd="0" presId="urn:microsoft.com/office/officeart/2005/8/layout/vList4"/>
    <dgm:cxn modelId="{90977085-77F0-4A5B-B6C1-6C835E1D3A7C}" type="presParOf" srcId="{0C2C4403-470E-425F-AF7F-94628B5A14B2}" destId="{734BFFBB-BAEF-48A6-8FA6-4363E92A2522}" srcOrd="4" destOrd="0" presId="urn:microsoft.com/office/officeart/2005/8/layout/vList4"/>
    <dgm:cxn modelId="{8427B7F7-88B7-47E6-B8B5-0702B709A65D}" type="presParOf" srcId="{734BFFBB-BAEF-48A6-8FA6-4363E92A2522}" destId="{B52C98ED-7858-4258-9BFC-001D554F67B5}" srcOrd="0" destOrd="0" presId="urn:microsoft.com/office/officeart/2005/8/layout/vList4"/>
    <dgm:cxn modelId="{8F95599B-B832-47F0-8550-B50C8BA2F8C1}" type="presParOf" srcId="{734BFFBB-BAEF-48A6-8FA6-4363E92A2522}" destId="{63582560-AF05-430A-8B48-A65C86253646}" srcOrd="1" destOrd="0" presId="urn:microsoft.com/office/officeart/2005/8/layout/vList4"/>
    <dgm:cxn modelId="{D34F0BC2-A331-4133-802A-57963E3A91D2}" type="presParOf" srcId="{734BFFBB-BAEF-48A6-8FA6-4363E92A2522}" destId="{872F57AF-BC17-4EC7-8AC1-05588BC0842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C53CE-312B-400D-8E6A-4635CB4CE270}">
      <dsp:nvSpPr>
        <dsp:cNvPr id="0" name=""/>
        <dsp:cNvSpPr/>
      </dsp:nvSpPr>
      <dsp:spPr>
        <a:xfrm>
          <a:off x="0" y="2540793"/>
          <a:ext cx="12063410" cy="0"/>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tailEnd type="triangle" w="lg" len="lg"/>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A69E26B-610A-460B-8DC9-F49A37B64039}">
      <dsp:nvSpPr>
        <dsp:cNvPr id="0" name=""/>
        <dsp:cNvSpPr/>
      </dsp:nvSpPr>
      <dsp:spPr>
        <a:xfrm rot="8100000">
          <a:off x="338325" y="618811"/>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0D47F3AA-634C-409F-BD69-E4BACD9CCCFA}">
      <dsp:nvSpPr>
        <dsp:cNvPr id="0" name=""/>
        <dsp:cNvSpPr/>
      </dsp:nvSpPr>
      <dsp:spPr>
        <a:xfrm>
          <a:off x="372450" y="652936"/>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A292B0A5-8BE5-4E84-8618-26EA28CFF4A3}">
      <dsp:nvSpPr>
        <dsp:cNvPr id="0" name=""/>
        <dsp:cNvSpPr/>
      </dsp:nvSpPr>
      <dsp:spPr>
        <a:xfrm>
          <a:off x="709122" y="103664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Public Trust for water, and natural resource Protection  Public Act 96</a:t>
          </a:r>
        </a:p>
      </dsp:txBody>
      <dsp:txXfrm>
        <a:off x="709122" y="1036643"/>
        <a:ext cx="1016755" cy="1504149"/>
      </dsp:txXfrm>
    </dsp:sp>
    <dsp:sp modelId="{AA393DB5-4DAB-4AB9-875A-4BE9E87DA2BF}">
      <dsp:nvSpPr>
        <dsp:cNvPr id="0" name=""/>
        <dsp:cNvSpPr/>
      </dsp:nvSpPr>
      <dsp:spPr>
        <a:xfrm>
          <a:off x="709122" y="508158"/>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1971</a:t>
          </a:r>
        </a:p>
      </dsp:txBody>
      <dsp:txXfrm>
        <a:off x="709122" y="508158"/>
        <a:ext cx="1016755" cy="528484"/>
      </dsp:txXfrm>
    </dsp:sp>
    <dsp:sp modelId="{D10F2BCE-B77B-4F05-95FD-A65109E5DEA0}">
      <dsp:nvSpPr>
        <dsp:cNvPr id="0" name=""/>
        <dsp:cNvSpPr/>
      </dsp:nvSpPr>
      <dsp:spPr>
        <a:xfrm>
          <a:off x="491914"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CDDE1E5C-76D1-411D-97D4-8F1977E9842D}">
      <dsp:nvSpPr>
        <dsp:cNvPr id="0" name=""/>
        <dsp:cNvSpPr/>
      </dsp:nvSpPr>
      <dsp:spPr>
        <a:xfrm>
          <a:off x="452817"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1AAD205-8152-4363-B661-3C3A26A103FF}">
      <dsp:nvSpPr>
        <dsp:cNvPr id="0" name=""/>
        <dsp:cNvSpPr/>
      </dsp:nvSpPr>
      <dsp:spPr>
        <a:xfrm rot="18900000">
          <a:off x="865942" y="4176618"/>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E4364CD-3B8A-4A42-AB11-744F4277900A}">
      <dsp:nvSpPr>
        <dsp:cNvPr id="0" name=""/>
        <dsp:cNvSpPr/>
      </dsp:nvSpPr>
      <dsp:spPr>
        <a:xfrm>
          <a:off x="900067" y="4210743"/>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7310A89-F151-435B-963F-FD9908E8C694}">
      <dsp:nvSpPr>
        <dsp:cNvPr id="0" name=""/>
        <dsp:cNvSpPr/>
      </dsp:nvSpPr>
      <dsp:spPr>
        <a:xfrm>
          <a:off x="1236740" y="2561816"/>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dirty="0"/>
            <a:t>Erosion &amp; Sediment control regulations required for zoning PA 83-388</a:t>
          </a:r>
        </a:p>
      </dsp:txBody>
      <dsp:txXfrm>
        <a:off x="1236740" y="2561816"/>
        <a:ext cx="1016755" cy="1504149"/>
      </dsp:txXfrm>
    </dsp:sp>
    <dsp:sp modelId="{6386BA6E-453A-41E1-ADAD-7626B92BD1BF}">
      <dsp:nvSpPr>
        <dsp:cNvPr id="0" name=""/>
        <dsp:cNvSpPr/>
      </dsp:nvSpPr>
      <dsp:spPr>
        <a:xfrm>
          <a:off x="1236740" y="4065965"/>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1983</a:t>
          </a:r>
        </a:p>
      </dsp:txBody>
      <dsp:txXfrm>
        <a:off x="1236740" y="4065965"/>
        <a:ext cx="1016755" cy="528484"/>
      </dsp:txXfrm>
    </dsp:sp>
    <dsp:sp modelId="{DB95D829-80DF-4ADA-B04C-CE92ADFB6606}">
      <dsp:nvSpPr>
        <dsp:cNvPr id="0" name=""/>
        <dsp:cNvSpPr/>
      </dsp:nvSpPr>
      <dsp:spPr>
        <a:xfrm>
          <a:off x="1019532" y="2561816"/>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94B71067-EBEC-4112-A9D1-8B8A7A437FC8}">
      <dsp:nvSpPr>
        <dsp:cNvPr id="0" name=""/>
        <dsp:cNvSpPr/>
      </dsp:nvSpPr>
      <dsp:spPr>
        <a:xfrm>
          <a:off x="980434" y="2514252"/>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3CCDBCC-C40A-41AF-BB40-B20A9AB919D8}">
      <dsp:nvSpPr>
        <dsp:cNvPr id="0" name=""/>
        <dsp:cNvSpPr/>
      </dsp:nvSpPr>
      <dsp:spPr>
        <a:xfrm rot="8100000">
          <a:off x="1744524" y="618811"/>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C25D9000-2762-4B6C-BFD6-7B6C2D0122B9}">
      <dsp:nvSpPr>
        <dsp:cNvPr id="0" name=""/>
        <dsp:cNvSpPr/>
      </dsp:nvSpPr>
      <dsp:spPr>
        <a:xfrm>
          <a:off x="1778649" y="652936"/>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08C98A3-4322-425C-8260-4319044AFBF1}">
      <dsp:nvSpPr>
        <dsp:cNvPr id="0" name=""/>
        <dsp:cNvSpPr/>
      </dsp:nvSpPr>
      <dsp:spPr>
        <a:xfrm>
          <a:off x="2115321" y="103664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Protection of existing &amp; potential drinking water supplies,     PA 85-279</a:t>
          </a:r>
        </a:p>
      </dsp:txBody>
      <dsp:txXfrm>
        <a:off x="2115321" y="1036643"/>
        <a:ext cx="1016755" cy="1504149"/>
      </dsp:txXfrm>
    </dsp:sp>
    <dsp:sp modelId="{52F3B4A2-8EDD-4B40-B5F3-A1CECB56D29F}">
      <dsp:nvSpPr>
        <dsp:cNvPr id="0" name=""/>
        <dsp:cNvSpPr/>
      </dsp:nvSpPr>
      <dsp:spPr>
        <a:xfrm>
          <a:off x="2115321" y="508158"/>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1985</a:t>
          </a:r>
        </a:p>
      </dsp:txBody>
      <dsp:txXfrm>
        <a:off x="2115321" y="508158"/>
        <a:ext cx="1016755" cy="528484"/>
      </dsp:txXfrm>
    </dsp:sp>
    <dsp:sp modelId="{4A2B3FB7-F9B6-43D5-A931-C70A3750EA87}">
      <dsp:nvSpPr>
        <dsp:cNvPr id="0" name=""/>
        <dsp:cNvSpPr/>
      </dsp:nvSpPr>
      <dsp:spPr>
        <a:xfrm>
          <a:off x="1898113"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83D4573F-3CB1-4541-8BEE-E8224A8ED015}">
      <dsp:nvSpPr>
        <dsp:cNvPr id="0" name=""/>
        <dsp:cNvSpPr/>
      </dsp:nvSpPr>
      <dsp:spPr>
        <a:xfrm>
          <a:off x="1859016"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2A10E59-9AE2-4DF3-96DD-EDCD8C4E8AB4}">
      <dsp:nvSpPr>
        <dsp:cNvPr id="0" name=""/>
        <dsp:cNvSpPr/>
      </dsp:nvSpPr>
      <dsp:spPr>
        <a:xfrm rot="18900000">
          <a:off x="2323752" y="4187124"/>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5FADE15-D8CD-4574-8110-FF5852D1CA0E}">
      <dsp:nvSpPr>
        <dsp:cNvPr id="0" name=""/>
        <dsp:cNvSpPr/>
      </dsp:nvSpPr>
      <dsp:spPr>
        <a:xfrm>
          <a:off x="2357877" y="4221249"/>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5E51A1E-350C-4C54-A95D-AF8C0185BE53}">
      <dsp:nvSpPr>
        <dsp:cNvPr id="0" name=""/>
        <dsp:cNvSpPr/>
      </dsp:nvSpPr>
      <dsp:spPr>
        <a:xfrm>
          <a:off x="2694550" y="2572322"/>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dirty="0"/>
            <a:t>Authorizes zoning agent to determine adverse affects on watershed PA 98 115 </a:t>
          </a:r>
        </a:p>
      </dsp:txBody>
      <dsp:txXfrm>
        <a:off x="2694550" y="2572322"/>
        <a:ext cx="1016755" cy="1504149"/>
      </dsp:txXfrm>
    </dsp:sp>
    <dsp:sp modelId="{4D733DDC-52FE-4EF8-9F1E-9D68AF5C4AAC}">
      <dsp:nvSpPr>
        <dsp:cNvPr id="0" name=""/>
        <dsp:cNvSpPr/>
      </dsp:nvSpPr>
      <dsp:spPr>
        <a:xfrm>
          <a:off x="2694550" y="4076471"/>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1998</a:t>
          </a:r>
        </a:p>
      </dsp:txBody>
      <dsp:txXfrm>
        <a:off x="2694550" y="4076471"/>
        <a:ext cx="1016755" cy="528484"/>
      </dsp:txXfrm>
    </dsp:sp>
    <dsp:sp modelId="{545CEC4B-3407-46AF-B442-9369796AE17B}">
      <dsp:nvSpPr>
        <dsp:cNvPr id="0" name=""/>
        <dsp:cNvSpPr/>
      </dsp:nvSpPr>
      <dsp:spPr>
        <a:xfrm>
          <a:off x="2477341" y="2572322"/>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32D5EBAD-28FA-433F-8FFB-2BD24A55CA87}">
      <dsp:nvSpPr>
        <dsp:cNvPr id="0" name=""/>
        <dsp:cNvSpPr/>
      </dsp:nvSpPr>
      <dsp:spPr>
        <a:xfrm>
          <a:off x="2438244" y="2524758"/>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2ADE0A1-5A96-4EC9-A072-6B7D27E21A40}">
      <dsp:nvSpPr>
        <dsp:cNvPr id="0" name=""/>
        <dsp:cNvSpPr/>
      </dsp:nvSpPr>
      <dsp:spPr>
        <a:xfrm rot="8100000">
          <a:off x="3150723" y="618811"/>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6A622F5-DA0B-40BE-9ECF-F90062F2C4A8}">
      <dsp:nvSpPr>
        <dsp:cNvPr id="0" name=""/>
        <dsp:cNvSpPr/>
      </dsp:nvSpPr>
      <dsp:spPr>
        <a:xfrm>
          <a:off x="3184848" y="652936"/>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C3872F7-BED3-48C7-9E1F-9181A69EEA42}">
      <dsp:nvSpPr>
        <dsp:cNvPr id="0" name=""/>
        <dsp:cNvSpPr/>
      </dsp:nvSpPr>
      <dsp:spPr>
        <a:xfrm>
          <a:off x="3521520" y="103664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EPA approves Nitrogen TMDL  for Long Island Sound </a:t>
          </a:r>
        </a:p>
      </dsp:txBody>
      <dsp:txXfrm>
        <a:off x="3521520" y="1036643"/>
        <a:ext cx="1016755" cy="1504149"/>
      </dsp:txXfrm>
    </dsp:sp>
    <dsp:sp modelId="{AB7575DE-D4B0-429E-A9C3-D5B62FD65975}">
      <dsp:nvSpPr>
        <dsp:cNvPr id="0" name=""/>
        <dsp:cNvSpPr/>
      </dsp:nvSpPr>
      <dsp:spPr>
        <a:xfrm>
          <a:off x="3521520" y="508158"/>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2001</a:t>
          </a:r>
        </a:p>
      </dsp:txBody>
      <dsp:txXfrm>
        <a:off x="3521520" y="508158"/>
        <a:ext cx="1016755" cy="528484"/>
      </dsp:txXfrm>
    </dsp:sp>
    <dsp:sp modelId="{FBE7581B-2DD0-428B-BC70-6879FC1D49F9}">
      <dsp:nvSpPr>
        <dsp:cNvPr id="0" name=""/>
        <dsp:cNvSpPr/>
      </dsp:nvSpPr>
      <dsp:spPr>
        <a:xfrm>
          <a:off x="3304312"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9044C62D-5736-4918-BEA6-979249616921}">
      <dsp:nvSpPr>
        <dsp:cNvPr id="0" name=""/>
        <dsp:cNvSpPr/>
      </dsp:nvSpPr>
      <dsp:spPr>
        <a:xfrm>
          <a:off x="3265215"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4B00C1B-68D7-4826-8BF1-A98B1376B337}">
      <dsp:nvSpPr>
        <dsp:cNvPr id="0" name=""/>
        <dsp:cNvSpPr/>
      </dsp:nvSpPr>
      <dsp:spPr>
        <a:xfrm rot="18900000">
          <a:off x="3853822" y="4155595"/>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E0D9077-E872-4303-9D8D-6A10B15A93FF}">
      <dsp:nvSpPr>
        <dsp:cNvPr id="0" name=""/>
        <dsp:cNvSpPr/>
      </dsp:nvSpPr>
      <dsp:spPr>
        <a:xfrm>
          <a:off x="3887947" y="4189720"/>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E4D695E-46B9-4E32-85C7-617B8F870CCE}">
      <dsp:nvSpPr>
        <dsp:cNvPr id="0" name=""/>
        <dsp:cNvSpPr/>
      </dsp:nvSpPr>
      <dsp:spPr>
        <a:xfrm>
          <a:off x="4224620" y="254079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dirty="0"/>
            <a:t>Fertilizer limited within 20 feet of water bodies,       PA 12-155</a:t>
          </a:r>
        </a:p>
      </dsp:txBody>
      <dsp:txXfrm>
        <a:off x="4224620" y="2540793"/>
        <a:ext cx="1016755" cy="1504149"/>
      </dsp:txXfrm>
    </dsp:sp>
    <dsp:sp modelId="{ED46B7E9-79D9-4321-9290-C73C926812DC}">
      <dsp:nvSpPr>
        <dsp:cNvPr id="0" name=""/>
        <dsp:cNvSpPr/>
      </dsp:nvSpPr>
      <dsp:spPr>
        <a:xfrm>
          <a:off x="4224620" y="4044942"/>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2012</a:t>
          </a:r>
        </a:p>
      </dsp:txBody>
      <dsp:txXfrm>
        <a:off x="4224620" y="4044942"/>
        <a:ext cx="1016755" cy="528484"/>
      </dsp:txXfrm>
    </dsp:sp>
    <dsp:sp modelId="{02A82035-3485-42A0-A46F-5103764DADEA}">
      <dsp:nvSpPr>
        <dsp:cNvPr id="0" name=""/>
        <dsp:cNvSpPr/>
      </dsp:nvSpPr>
      <dsp:spPr>
        <a:xfrm>
          <a:off x="4007412" y="254079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DD729234-455E-4196-84A6-4E90376DB8AA}">
      <dsp:nvSpPr>
        <dsp:cNvPr id="0" name=""/>
        <dsp:cNvSpPr/>
      </dsp:nvSpPr>
      <dsp:spPr>
        <a:xfrm>
          <a:off x="3968314"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5CEDE2E-B759-4DAB-B35E-CAE0A0FAFEBF}">
      <dsp:nvSpPr>
        <dsp:cNvPr id="0" name=""/>
        <dsp:cNvSpPr/>
      </dsp:nvSpPr>
      <dsp:spPr>
        <a:xfrm rot="8100000">
          <a:off x="4556922" y="618811"/>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9E57991-D825-40A1-AF27-6245C5CDF161}">
      <dsp:nvSpPr>
        <dsp:cNvPr id="0" name=""/>
        <dsp:cNvSpPr/>
      </dsp:nvSpPr>
      <dsp:spPr>
        <a:xfrm>
          <a:off x="4591047" y="652936"/>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60702AF-5F6D-49D6-A7C1-C6F928E795E9}">
      <dsp:nvSpPr>
        <dsp:cNvPr id="0" name=""/>
        <dsp:cNvSpPr/>
      </dsp:nvSpPr>
      <dsp:spPr>
        <a:xfrm>
          <a:off x="4927720" y="103664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Phosphorus reduction strategy released by Legislative committee</a:t>
          </a:r>
        </a:p>
      </dsp:txBody>
      <dsp:txXfrm>
        <a:off x="4927720" y="1036643"/>
        <a:ext cx="1016755" cy="1504149"/>
      </dsp:txXfrm>
    </dsp:sp>
    <dsp:sp modelId="{36EAF7F9-5AC6-4478-A931-8A5E17EC7EDA}">
      <dsp:nvSpPr>
        <dsp:cNvPr id="0" name=""/>
        <dsp:cNvSpPr/>
      </dsp:nvSpPr>
      <dsp:spPr>
        <a:xfrm>
          <a:off x="4927720" y="508158"/>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2017</a:t>
          </a:r>
        </a:p>
      </dsp:txBody>
      <dsp:txXfrm>
        <a:off x="4927720" y="508158"/>
        <a:ext cx="1016755" cy="528484"/>
      </dsp:txXfrm>
    </dsp:sp>
    <dsp:sp modelId="{D628E339-EFB8-49B3-B183-490B2A9F19A2}">
      <dsp:nvSpPr>
        <dsp:cNvPr id="0" name=""/>
        <dsp:cNvSpPr/>
      </dsp:nvSpPr>
      <dsp:spPr>
        <a:xfrm>
          <a:off x="4710511"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25605CDD-A690-4151-A04D-061B4EFBEECB}">
      <dsp:nvSpPr>
        <dsp:cNvPr id="0" name=""/>
        <dsp:cNvSpPr/>
      </dsp:nvSpPr>
      <dsp:spPr>
        <a:xfrm>
          <a:off x="4671414"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079CD69-4F3F-4FF3-864C-F535C1B87061}">
      <dsp:nvSpPr>
        <dsp:cNvPr id="0" name=""/>
        <dsp:cNvSpPr/>
      </dsp:nvSpPr>
      <dsp:spPr>
        <a:xfrm rot="18900000">
          <a:off x="5260021" y="4155595"/>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6FAC896-F7A9-4B8B-8C01-895188D17985}">
      <dsp:nvSpPr>
        <dsp:cNvPr id="0" name=""/>
        <dsp:cNvSpPr/>
      </dsp:nvSpPr>
      <dsp:spPr>
        <a:xfrm>
          <a:off x="5294146" y="4189720"/>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2F0FB37-33DC-4F41-85A1-52D2DC02F205}">
      <dsp:nvSpPr>
        <dsp:cNvPr id="0" name=""/>
        <dsp:cNvSpPr/>
      </dsp:nvSpPr>
      <dsp:spPr>
        <a:xfrm>
          <a:off x="5630819" y="254079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dirty="0"/>
            <a:t>State legislature approves the State’s First Water Plan</a:t>
          </a:r>
        </a:p>
      </dsp:txBody>
      <dsp:txXfrm>
        <a:off x="5630819" y="2540793"/>
        <a:ext cx="1016755" cy="1504149"/>
      </dsp:txXfrm>
    </dsp:sp>
    <dsp:sp modelId="{E3C68463-CA2D-441F-891A-3536F67AC25F}">
      <dsp:nvSpPr>
        <dsp:cNvPr id="0" name=""/>
        <dsp:cNvSpPr/>
      </dsp:nvSpPr>
      <dsp:spPr>
        <a:xfrm>
          <a:off x="5630819" y="4044942"/>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2019</a:t>
          </a:r>
        </a:p>
      </dsp:txBody>
      <dsp:txXfrm>
        <a:off x="5630819" y="4044942"/>
        <a:ext cx="1016755" cy="528484"/>
      </dsp:txXfrm>
    </dsp:sp>
    <dsp:sp modelId="{2A60B37F-94B7-4830-8F57-3E8D9E067521}">
      <dsp:nvSpPr>
        <dsp:cNvPr id="0" name=""/>
        <dsp:cNvSpPr/>
      </dsp:nvSpPr>
      <dsp:spPr>
        <a:xfrm>
          <a:off x="5413611" y="254079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05D958D1-23A9-4027-8144-BA74B29CB9C3}">
      <dsp:nvSpPr>
        <dsp:cNvPr id="0" name=""/>
        <dsp:cNvSpPr/>
      </dsp:nvSpPr>
      <dsp:spPr>
        <a:xfrm>
          <a:off x="5374513"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DCB6F97-B933-48C6-A751-53F8CC8E9F22}">
      <dsp:nvSpPr>
        <dsp:cNvPr id="0" name=""/>
        <dsp:cNvSpPr/>
      </dsp:nvSpPr>
      <dsp:spPr>
        <a:xfrm rot="8100000">
          <a:off x="5963121" y="618811"/>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325B89B-661D-4551-ABFD-D1AC01947E2C}">
      <dsp:nvSpPr>
        <dsp:cNvPr id="0" name=""/>
        <dsp:cNvSpPr/>
      </dsp:nvSpPr>
      <dsp:spPr>
        <a:xfrm>
          <a:off x="5997246" y="652936"/>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58552AD-743B-4AC4-840A-6291CBD9A20D}">
      <dsp:nvSpPr>
        <dsp:cNvPr id="0" name=""/>
        <dsp:cNvSpPr/>
      </dsp:nvSpPr>
      <dsp:spPr>
        <a:xfrm>
          <a:off x="6333919" y="103664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WestCOG releases “The Case for Riparian Corridor Protections”</a:t>
          </a:r>
        </a:p>
      </dsp:txBody>
      <dsp:txXfrm>
        <a:off x="6333919" y="1036643"/>
        <a:ext cx="1016755" cy="1504149"/>
      </dsp:txXfrm>
    </dsp:sp>
    <dsp:sp modelId="{5AABE0C3-8E74-4143-9DB1-F9B53CAB7BB9}">
      <dsp:nvSpPr>
        <dsp:cNvPr id="0" name=""/>
        <dsp:cNvSpPr/>
      </dsp:nvSpPr>
      <dsp:spPr>
        <a:xfrm>
          <a:off x="6333919" y="508158"/>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2021</a:t>
          </a:r>
        </a:p>
      </dsp:txBody>
      <dsp:txXfrm>
        <a:off x="6333919" y="508158"/>
        <a:ext cx="1016755" cy="528484"/>
      </dsp:txXfrm>
    </dsp:sp>
    <dsp:sp modelId="{B1D1367E-4395-4C49-881C-FF7DBF21DB19}">
      <dsp:nvSpPr>
        <dsp:cNvPr id="0" name=""/>
        <dsp:cNvSpPr/>
      </dsp:nvSpPr>
      <dsp:spPr>
        <a:xfrm>
          <a:off x="6116710"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E4D67767-A785-49BD-951B-98D8FC4BD487}">
      <dsp:nvSpPr>
        <dsp:cNvPr id="0" name=""/>
        <dsp:cNvSpPr/>
      </dsp:nvSpPr>
      <dsp:spPr>
        <a:xfrm>
          <a:off x="6077613"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3A706CA-C7B9-4C49-AEE8-8721810B9B7A}">
      <dsp:nvSpPr>
        <dsp:cNvPr id="0" name=""/>
        <dsp:cNvSpPr/>
      </dsp:nvSpPr>
      <dsp:spPr>
        <a:xfrm rot="18900000">
          <a:off x="6666220" y="4155595"/>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923C8F8-CBBF-4735-8864-ABDA10A4D169}">
      <dsp:nvSpPr>
        <dsp:cNvPr id="0" name=""/>
        <dsp:cNvSpPr/>
      </dsp:nvSpPr>
      <dsp:spPr>
        <a:xfrm>
          <a:off x="6700345" y="4189720"/>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D4C55BD-7F1D-44AB-8645-498827C6691D}">
      <dsp:nvSpPr>
        <dsp:cNvPr id="0" name=""/>
        <dsp:cNvSpPr/>
      </dsp:nvSpPr>
      <dsp:spPr>
        <a:xfrm>
          <a:off x="7037018" y="254079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dirty="0"/>
            <a:t>Municipality discharging to Long Island Sound must reduce hypoxia,      PA 21-29</a:t>
          </a:r>
        </a:p>
      </dsp:txBody>
      <dsp:txXfrm>
        <a:off x="7037018" y="2540793"/>
        <a:ext cx="1016755" cy="1504149"/>
      </dsp:txXfrm>
    </dsp:sp>
    <dsp:sp modelId="{56FDDE67-3B5A-4C0F-AAC7-0B4364D21032}">
      <dsp:nvSpPr>
        <dsp:cNvPr id="0" name=""/>
        <dsp:cNvSpPr/>
      </dsp:nvSpPr>
      <dsp:spPr>
        <a:xfrm>
          <a:off x="7037018" y="4044942"/>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2021</a:t>
          </a:r>
        </a:p>
      </dsp:txBody>
      <dsp:txXfrm>
        <a:off x="7037018" y="4044942"/>
        <a:ext cx="1016755" cy="528484"/>
      </dsp:txXfrm>
    </dsp:sp>
    <dsp:sp modelId="{9AB53359-407E-49DD-BC18-32D7DE556218}">
      <dsp:nvSpPr>
        <dsp:cNvPr id="0" name=""/>
        <dsp:cNvSpPr/>
      </dsp:nvSpPr>
      <dsp:spPr>
        <a:xfrm>
          <a:off x="6819810" y="254079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910E6F5F-7056-4E1F-A55D-38D8E84A7709}">
      <dsp:nvSpPr>
        <dsp:cNvPr id="0" name=""/>
        <dsp:cNvSpPr/>
      </dsp:nvSpPr>
      <dsp:spPr>
        <a:xfrm>
          <a:off x="6780712"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8A72031-FE10-49A1-9564-439E47509A61}">
      <dsp:nvSpPr>
        <dsp:cNvPr id="0" name=""/>
        <dsp:cNvSpPr/>
      </dsp:nvSpPr>
      <dsp:spPr>
        <a:xfrm rot="8100000">
          <a:off x="7369320" y="618811"/>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0A8A79EE-2057-49C7-A21F-C4CC9BB57E24}">
      <dsp:nvSpPr>
        <dsp:cNvPr id="0" name=""/>
        <dsp:cNvSpPr/>
      </dsp:nvSpPr>
      <dsp:spPr>
        <a:xfrm>
          <a:off x="7403445" y="652936"/>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6570B502-D2DE-4DA6-910E-11F4CC04BE5D}">
      <dsp:nvSpPr>
        <dsp:cNvPr id="0" name=""/>
        <dsp:cNvSpPr/>
      </dsp:nvSpPr>
      <dsp:spPr>
        <a:xfrm>
          <a:off x="7740118" y="103664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Ten Zoning  commissions use overlay zones to  protect watersheds </a:t>
          </a:r>
        </a:p>
      </dsp:txBody>
      <dsp:txXfrm>
        <a:off x="7740118" y="1036643"/>
        <a:ext cx="1016755" cy="1504149"/>
      </dsp:txXfrm>
    </dsp:sp>
    <dsp:sp modelId="{3A1D35CA-4FC7-4DA1-8237-7B3406B814AB}">
      <dsp:nvSpPr>
        <dsp:cNvPr id="0" name=""/>
        <dsp:cNvSpPr/>
      </dsp:nvSpPr>
      <dsp:spPr>
        <a:xfrm>
          <a:off x="7740118" y="508158"/>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2022</a:t>
          </a:r>
        </a:p>
      </dsp:txBody>
      <dsp:txXfrm>
        <a:off x="7740118" y="508158"/>
        <a:ext cx="1016755" cy="528484"/>
      </dsp:txXfrm>
    </dsp:sp>
    <dsp:sp modelId="{D7515E2B-1A6A-4263-9CEE-48279B427672}">
      <dsp:nvSpPr>
        <dsp:cNvPr id="0" name=""/>
        <dsp:cNvSpPr/>
      </dsp:nvSpPr>
      <dsp:spPr>
        <a:xfrm>
          <a:off x="7522909"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C94F2F29-B3C0-4AA3-8CA9-D3491CCF4334}">
      <dsp:nvSpPr>
        <dsp:cNvPr id="0" name=""/>
        <dsp:cNvSpPr/>
      </dsp:nvSpPr>
      <dsp:spPr>
        <a:xfrm>
          <a:off x="7483812"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84A1859-08EF-45DE-98E9-6183ABC70357}">
      <dsp:nvSpPr>
        <dsp:cNvPr id="0" name=""/>
        <dsp:cNvSpPr/>
      </dsp:nvSpPr>
      <dsp:spPr>
        <a:xfrm rot="18900000">
          <a:off x="8072419" y="4155595"/>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72076ED-E979-44DD-AA73-0D718DA7DE29}">
      <dsp:nvSpPr>
        <dsp:cNvPr id="0" name=""/>
        <dsp:cNvSpPr/>
      </dsp:nvSpPr>
      <dsp:spPr>
        <a:xfrm>
          <a:off x="8106544" y="4189720"/>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FCAF842-424B-4185-A937-9FEF21D4AE1C}">
      <dsp:nvSpPr>
        <dsp:cNvPr id="0" name=""/>
        <dsp:cNvSpPr/>
      </dsp:nvSpPr>
      <dsp:spPr>
        <a:xfrm>
          <a:off x="8443217" y="254079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dirty="0"/>
            <a:t>NPDES permit  for MS4 program requires low impact development   </a:t>
          </a:r>
        </a:p>
      </dsp:txBody>
      <dsp:txXfrm>
        <a:off x="8443217" y="2540793"/>
        <a:ext cx="1016755" cy="1504149"/>
      </dsp:txXfrm>
    </dsp:sp>
    <dsp:sp modelId="{D17B12A1-1347-47E9-ABCC-106F4097A6D3}">
      <dsp:nvSpPr>
        <dsp:cNvPr id="0" name=""/>
        <dsp:cNvSpPr/>
      </dsp:nvSpPr>
      <dsp:spPr>
        <a:xfrm>
          <a:off x="8443217" y="4044942"/>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2023</a:t>
          </a:r>
        </a:p>
      </dsp:txBody>
      <dsp:txXfrm>
        <a:off x="8443217" y="4044942"/>
        <a:ext cx="1016755" cy="528484"/>
      </dsp:txXfrm>
    </dsp:sp>
    <dsp:sp modelId="{893887EA-D17A-4C02-9DC8-EDF4E8A6A94C}">
      <dsp:nvSpPr>
        <dsp:cNvPr id="0" name=""/>
        <dsp:cNvSpPr/>
      </dsp:nvSpPr>
      <dsp:spPr>
        <a:xfrm>
          <a:off x="8226009" y="254079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DE22486F-742B-4241-A99D-B9DA12108A21}">
      <dsp:nvSpPr>
        <dsp:cNvPr id="0" name=""/>
        <dsp:cNvSpPr/>
      </dsp:nvSpPr>
      <dsp:spPr>
        <a:xfrm>
          <a:off x="8186911"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9178804-E255-4464-BC5C-0AA58A5A4D45}">
      <dsp:nvSpPr>
        <dsp:cNvPr id="0" name=""/>
        <dsp:cNvSpPr/>
      </dsp:nvSpPr>
      <dsp:spPr>
        <a:xfrm rot="8100000">
          <a:off x="8775519" y="618811"/>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922B7E0-B57C-4551-B96D-2F2C0719A5B6}">
      <dsp:nvSpPr>
        <dsp:cNvPr id="0" name=""/>
        <dsp:cNvSpPr/>
      </dsp:nvSpPr>
      <dsp:spPr>
        <a:xfrm>
          <a:off x="8809644" y="652936"/>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615904AA-D252-46F1-BDC9-1517767556E0}">
      <dsp:nvSpPr>
        <dsp:cNvPr id="0" name=""/>
        <dsp:cNvSpPr/>
      </dsp:nvSpPr>
      <dsp:spPr>
        <a:xfrm>
          <a:off x="9146317" y="103664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WestCOG finds only 63 of 129 towns have water supply  watershed protections</a:t>
          </a:r>
          <a:endParaRPr lang="en-US" sz="1200" kern="1200" dirty="0"/>
        </a:p>
      </dsp:txBody>
      <dsp:txXfrm>
        <a:off x="9146317" y="1036643"/>
        <a:ext cx="1016755" cy="1504149"/>
      </dsp:txXfrm>
    </dsp:sp>
    <dsp:sp modelId="{C493F16A-BD38-4B56-B63A-9E27F9E41A77}">
      <dsp:nvSpPr>
        <dsp:cNvPr id="0" name=""/>
        <dsp:cNvSpPr/>
      </dsp:nvSpPr>
      <dsp:spPr>
        <a:xfrm>
          <a:off x="9146317" y="508158"/>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2024</a:t>
          </a:r>
        </a:p>
      </dsp:txBody>
      <dsp:txXfrm>
        <a:off x="9146317" y="508158"/>
        <a:ext cx="1016755" cy="528484"/>
      </dsp:txXfrm>
    </dsp:sp>
    <dsp:sp modelId="{0B991AE1-03DF-45FD-8BBF-94703686A06D}">
      <dsp:nvSpPr>
        <dsp:cNvPr id="0" name=""/>
        <dsp:cNvSpPr/>
      </dsp:nvSpPr>
      <dsp:spPr>
        <a:xfrm>
          <a:off x="8929108"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22A755A7-80B8-452F-A42C-2AD6B8707287}">
      <dsp:nvSpPr>
        <dsp:cNvPr id="0" name=""/>
        <dsp:cNvSpPr/>
      </dsp:nvSpPr>
      <dsp:spPr>
        <a:xfrm>
          <a:off x="8890011"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18570BE-901A-49B6-ABA2-E0E0361A153E}">
      <dsp:nvSpPr>
        <dsp:cNvPr id="0" name=""/>
        <dsp:cNvSpPr/>
      </dsp:nvSpPr>
      <dsp:spPr>
        <a:xfrm rot="18900000">
          <a:off x="9829969" y="679989"/>
          <a:ext cx="315454" cy="315454"/>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3E84BAAC-54BB-4993-B47E-7130ABC83718}">
      <dsp:nvSpPr>
        <dsp:cNvPr id="0" name=""/>
        <dsp:cNvSpPr/>
      </dsp:nvSpPr>
      <dsp:spPr>
        <a:xfrm>
          <a:off x="9865014" y="715033"/>
          <a:ext cx="245366" cy="245366"/>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0630412-5EC1-4D5D-9312-A2E7B83CCEED}">
      <dsp:nvSpPr>
        <dsp:cNvPr id="0" name=""/>
        <dsp:cNvSpPr/>
      </dsp:nvSpPr>
      <dsp:spPr>
        <a:xfrm>
          <a:off x="9876323" y="2606108"/>
          <a:ext cx="1404819"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b" anchorCtr="0">
          <a:noAutofit/>
        </a:bodyPr>
        <a:lstStyle/>
        <a:p>
          <a:pPr marL="0" lvl="0" indent="0" algn="l" defTabSz="622300">
            <a:lnSpc>
              <a:spcPct val="90000"/>
            </a:lnSpc>
            <a:spcBef>
              <a:spcPct val="0"/>
            </a:spcBef>
            <a:spcAft>
              <a:spcPct val="35000"/>
            </a:spcAft>
            <a:buNone/>
          </a:pPr>
          <a:r>
            <a:rPr lang="en-US" sz="1400" kern="1200" dirty="0"/>
            <a:t>Legislature establishes a working group to develop riparian buffer protections,        PA 25-12</a:t>
          </a:r>
        </a:p>
      </dsp:txBody>
      <dsp:txXfrm>
        <a:off x="9876323" y="2606108"/>
        <a:ext cx="1404819" cy="1504149"/>
      </dsp:txXfrm>
    </dsp:sp>
    <dsp:sp modelId="{3E21965E-0128-4381-A564-413BB05AED4B}">
      <dsp:nvSpPr>
        <dsp:cNvPr id="0" name=""/>
        <dsp:cNvSpPr/>
      </dsp:nvSpPr>
      <dsp:spPr>
        <a:xfrm>
          <a:off x="9876323" y="4110257"/>
          <a:ext cx="1404819"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2025</a:t>
          </a:r>
        </a:p>
      </dsp:txBody>
      <dsp:txXfrm>
        <a:off x="9876323" y="4110257"/>
        <a:ext cx="1404819" cy="528484"/>
      </dsp:txXfrm>
    </dsp:sp>
    <dsp:sp modelId="{7240623C-9E59-48ED-BDEB-017165276E05}">
      <dsp:nvSpPr>
        <dsp:cNvPr id="0" name=""/>
        <dsp:cNvSpPr/>
      </dsp:nvSpPr>
      <dsp:spPr>
        <a:xfrm>
          <a:off x="9833598" y="2606108"/>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382ED007-0EBF-493C-A920-2DE1ED25AA6D}">
      <dsp:nvSpPr>
        <dsp:cNvPr id="0" name=""/>
        <dsp:cNvSpPr/>
      </dsp:nvSpPr>
      <dsp:spPr>
        <a:xfrm>
          <a:off x="9820760" y="2558544"/>
          <a:ext cx="108039"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7C17183-039E-45A0-8DAC-024E3F6324AB}">
      <dsp:nvSpPr>
        <dsp:cNvPr id="0" name=""/>
        <dsp:cNvSpPr/>
      </dsp:nvSpPr>
      <dsp:spPr>
        <a:xfrm rot="8100000">
          <a:off x="10401151" y="618811"/>
          <a:ext cx="307178" cy="307178"/>
        </a:xfrm>
        <a:prstGeom prst="teardrop">
          <a:avLst>
            <a:gd name="adj" fmla="val 115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A74D2C83-0513-43A6-A8FE-6014392E1EBF}">
      <dsp:nvSpPr>
        <dsp:cNvPr id="0" name=""/>
        <dsp:cNvSpPr/>
      </dsp:nvSpPr>
      <dsp:spPr>
        <a:xfrm>
          <a:off x="10435275" y="652936"/>
          <a:ext cx="238929" cy="238929"/>
        </a:xfrm>
        <a:prstGeom prst="ellipse">
          <a:avLst/>
        </a:prstGeom>
        <a:solidFill>
          <a:schemeClr val="lt1">
            <a:alpha val="90000"/>
            <a:hueOff val="0"/>
            <a:satOff val="0"/>
            <a:lumOff val="0"/>
            <a:alphaOff val="0"/>
          </a:schemeClr>
        </a:solidFill>
        <a:ln w="6350" cap="flat" cmpd="sng" algn="ctr">
          <a:no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F78C5CC-ECAC-497D-88A6-5E4DEDD8FE6C}">
      <dsp:nvSpPr>
        <dsp:cNvPr id="0" name=""/>
        <dsp:cNvSpPr/>
      </dsp:nvSpPr>
      <dsp:spPr>
        <a:xfrm>
          <a:off x="10771948" y="1036643"/>
          <a:ext cx="1016755" cy="15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838" rIns="0" bIns="31838" numCol="1" spcCol="1270" anchor="t" anchorCtr="0">
          <a:noAutofit/>
        </a:bodyPr>
        <a:lstStyle/>
        <a:p>
          <a:pPr marL="0" lvl="0" indent="0" algn="l" defTabSz="622300">
            <a:lnSpc>
              <a:spcPct val="90000"/>
            </a:lnSpc>
            <a:spcBef>
              <a:spcPct val="0"/>
            </a:spcBef>
            <a:spcAft>
              <a:spcPct val="35000"/>
            </a:spcAft>
            <a:buNone/>
          </a:pPr>
          <a:r>
            <a:rPr lang="en-US" sz="1400" kern="1200" dirty="0"/>
            <a:t>WestCOG releases “Safeguards for Public Water Supply Watersheds</a:t>
          </a:r>
          <a:r>
            <a:rPr lang="en-US" sz="1200" kern="1200" dirty="0"/>
            <a:t>”</a:t>
          </a:r>
        </a:p>
      </dsp:txBody>
      <dsp:txXfrm>
        <a:off x="10771948" y="1036643"/>
        <a:ext cx="1016755" cy="1504149"/>
      </dsp:txXfrm>
    </dsp:sp>
    <dsp:sp modelId="{BFC6E0C0-1335-4C5C-8288-FB3AD8962580}">
      <dsp:nvSpPr>
        <dsp:cNvPr id="0" name=""/>
        <dsp:cNvSpPr/>
      </dsp:nvSpPr>
      <dsp:spPr>
        <a:xfrm>
          <a:off x="10771948" y="508158"/>
          <a:ext cx="1016755" cy="528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2025</a:t>
          </a:r>
        </a:p>
      </dsp:txBody>
      <dsp:txXfrm>
        <a:off x="10771948" y="508158"/>
        <a:ext cx="1016755" cy="528484"/>
      </dsp:txXfrm>
    </dsp:sp>
    <dsp:sp modelId="{99930C4E-FFE6-4C81-8FC1-5B9DA5CD88F7}">
      <dsp:nvSpPr>
        <dsp:cNvPr id="0" name=""/>
        <dsp:cNvSpPr/>
      </dsp:nvSpPr>
      <dsp:spPr>
        <a:xfrm>
          <a:off x="10554740" y="1036643"/>
          <a:ext cx="0" cy="1504149"/>
        </a:xfrm>
        <a:prstGeom prst="line">
          <a:avLst/>
        </a:prstGeom>
        <a:noFill/>
        <a:ln w="6350" cap="flat" cmpd="sng" algn="ctr">
          <a:solidFill>
            <a:schemeClr val="accent1">
              <a:hueOff val="0"/>
              <a:satOff val="0"/>
              <a:lumOff val="0"/>
              <a:alphaOff val="0"/>
            </a:schemeClr>
          </a:solidFill>
          <a:prstDash val="dash"/>
          <a:miter lim="800000"/>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468870A9-601E-4832-872F-36BEA47BA1B3}">
      <dsp:nvSpPr>
        <dsp:cNvPr id="0" name=""/>
        <dsp:cNvSpPr/>
      </dsp:nvSpPr>
      <dsp:spPr>
        <a:xfrm>
          <a:off x="10515643" y="2493229"/>
          <a:ext cx="78194" cy="9512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C192D-EA79-415D-86CD-851738D61A17}">
      <dsp:nvSpPr>
        <dsp:cNvPr id="0" name=""/>
        <dsp:cNvSpPr/>
      </dsp:nvSpPr>
      <dsp:spPr>
        <a:xfrm>
          <a:off x="0" y="336740"/>
          <a:ext cx="6666833" cy="153971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Rule 1: When there is no single accountable authority then the rule is “No one is in charge”</a:t>
          </a:r>
        </a:p>
      </dsp:txBody>
      <dsp:txXfrm>
        <a:off x="75163" y="411903"/>
        <a:ext cx="6516507" cy="1389393"/>
      </dsp:txXfrm>
    </dsp:sp>
    <dsp:sp modelId="{339ED906-199A-4BC9-B140-83C538DF5E31}">
      <dsp:nvSpPr>
        <dsp:cNvPr id="0" name=""/>
        <dsp:cNvSpPr/>
      </dsp:nvSpPr>
      <dsp:spPr>
        <a:xfrm>
          <a:off x="0" y="1957100"/>
          <a:ext cx="6666833" cy="1539719"/>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Rule 2:  When no one is responsible then gaps in responsibility arise</a:t>
          </a:r>
        </a:p>
      </dsp:txBody>
      <dsp:txXfrm>
        <a:off x="75163" y="2032263"/>
        <a:ext cx="6516507" cy="1389393"/>
      </dsp:txXfrm>
    </dsp:sp>
    <dsp:sp modelId="{EADEE1E1-948C-48F6-BAD3-BA03F66CC0EC}">
      <dsp:nvSpPr>
        <dsp:cNvPr id="0" name=""/>
        <dsp:cNvSpPr/>
      </dsp:nvSpPr>
      <dsp:spPr>
        <a:xfrm>
          <a:off x="0" y="3577460"/>
          <a:ext cx="6666833" cy="1539719"/>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Rule 3:  Lack of accountability calls for coordination and delegations of authority under clear governance  structures</a:t>
          </a:r>
        </a:p>
      </dsp:txBody>
      <dsp:txXfrm>
        <a:off x="75163" y="3652623"/>
        <a:ext cx="6516507" cy="13893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0407F-07EE-43C4-8107-7A898FE69161}">
      <dsp:nvSpPr>
        <dsp:cNvPr id="0" name=""/>
        <dsp:cNvSpPr/>
      </dsp:nvSpPr>
      <dsp:spPr>
        <a:xfrm>
          <a:off x="0" y="0"/>
          <a:ext cx="10515600" cy="1446113"/>
        </a:xfrm>
        <a:prstGeom prst="roundRect">
          <a:avLst>
            <a:gd name="adj" fmla="val 10000"/>
          </a:avLst>
        </a:prstGeom>
        <a:solidFill>
          <a:schemeClr val="accent1">
            <a:hueOff val="0"/>
            <a:satOff val="0"/>
            <a:lumOff val="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Land Based Strategies</a:t>
          </a:r>
        </a:p>
        <a:p>
          <a:pPr marL="171450" lvl="1" indent="-171450" algn="l" defTabSz="755650">
            <a:lnSpc>
              <a:spcPct val="90000"/>
            </a:lnSpc>
            <a:spcBef>
              <a:spcPct val="0"/>
            </a:spcBef>
            <a:spcAft>
              <a:spcPct val="15000"/>
            </a:spcAft>
            <a:buChar char="•"/>
          </a:pPr>
          <a:r>
            <a:rPr lang="en-US" sz="1700" kern="1200" dirty="0"/>
            <a:t>Rely on Permitted and Prohibited Uses</a:t>
          </a:r>
        </a:p>
        <a:p>
          <a:pPr marL="171450" lvl="1" indent="-171450" algn="l" defTabSz="755650">
            <a:lnSpc>
              <a:spcPct val="90000"/>
            </a:lnSpc>
            <a:spcBef>
              <a:spcPct val="0"/>
            </a:spcBef>
            <a:spcAft>
              <a:spcPct val="15000"/>
            </a:spcAft>
            <a:buChar char="•"/>
          </a:pPr>
          <a:r>
            <a:rPr lang="en-US" sz="1700" kern="1200" dirty="0"/>
            <a:t>Riparian Buffers, Low Impact Development</a:t>
          </a:r>
        </a:p>
        <a:p>
          <a:pPr marL="171450" lvl="1" indent="-171450" algn="l" defTabSz="755650">
            <a:lnSpc>
              <a:spcPct val="90000"/>
            </a:lnSpc>
            <a:spcBef>
              <a:spcPct val="0"/>
            </a:spcBef>
            <a:spcAft>
              <a:spcPct val="15000"/>
            </a:spcAft>
            <a:buChar char="•"/>
          </a:pPr>
          <a:r>
            <a:rPr lang="en-US" sz="1700" kern="1200" dirty="0"/>
            <a:t>Lot Size and Lot Coverage</a:t>
          </a:r>
        </a:p>
      </dsp:txBody>
      <dsp:txXfrm>
        <a:off x="2247731" y="0"/>
        <a:ext cx="8267868" cy="1446113"/>
      </dsp:txXfrm>
    </dsp:sp>
    <dsp:sp modelId="{273E232C-9E9E-44AC-9E95-47A723DEDC0F}">
      <dsp:nvSpPr>
        <dsp:cNvPr id="0" name=""/>
        <dsp:cNvSpPr/>
      </dsp:nvSpPr>
      <dsp:spPr>
        <a:xfrm>
          <a:off x="144611" y="144611"/>
          <a:ext cx="2103120" cy="115689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8000" b="-6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B30223-461F-4897-B238-DB9BF230E724}">
      <dsp:nvSpPr>
        <dsp:cNvPr id="0" name=""/>
        <dsp:cNvSpPr/>
      </dsp:nvSpPr>
      <dsp:spPr>
        <a:xfrm>
          <a:off x="0" y="1590724"/>
          <a:ext cx="10515600" cy="1446113"/>
        </a:xfrm>
        <a:prstGeom prst="roundRect">
          <a:avLst>
            <a:gd name="adj" fmla="val 10000"/>
          </a:avLst>
        </a:prstGeom>
        <a:solidFill>
          <a:schemeClr val="accent1">
            <a:hueOff val="0"/>
            <a:satOff val="0"/>
            <a:lumOff val="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Activity Based Strategies</a:t>
          </a:r>
        </a:p>
        <a:p>
          <a:pPr marL="171450" lvl="1" indent="-171450" algn="l" defTabSz="755650">
            <a:lnSpc>
              <a:spcPct val="90000"/>
            </a:lnSpc>
            <a:spcBef>
              <a:spcPct val="0"/>
            </a:spcBef>
            <a:spcAft>
              <a:spcPct val="15000"/>
            </a:spcAft>
            <a:buChar char="•"/>
          </a:pPr>
          <a:r>
            <a:rPr lang="en-US" sz="1700" kern="1200" dirty="0"/>
            <a:t>Hazardous Materials Storage and Use</a:t>
          </a:r>
        </a:p>
        <a:p>
          <a:pPr marL="171450" lvl="1" indent="-171450" algn="l" defTabSz="755650">
            <a:lnSpc>
              <a:spcPct val="90000"/>
            </a:lnSpc>
            <a:spcBef>
              <a:spcPct val="0"/>
            </a:spcBef>
            <a:spcAft>
              <a:spcPct val="15000"/>
            </a:spcAft>
            <a:buChar char="•"/>
          </a:pPr>
          <a:r>
            <a:rPr lang="en-US" sz="1700" kern="1200" dirty="0"/>
            <a:t>Spill Response Plans, Inspection &amp; Maintenance Plans</a:t>
          </a:r>
        </a:p>
        <a:p>
          <a:pPr marL="171450" lvl="1" indent="-171450" algn="l" defTabSz="755650">
            <a:lnSpc>
              <a:spcPct val="90000"/>
            </a:lnSpc>
            <a:spcBef>
              <a:spcPct val="0"/>
            </a:spcBef>
            <a:spcAft>
              <a:spcPct val="15000"/>
            </a:spcAft>
            <a:buChar char="•"/>
          </a:pPr>
          <a:r>
            <a:rPr lang="en-US" sz="1700" kern="1200" dirty="0"/>
            <a:t>Pesticide and Fertilizer Storage and Use</a:t>
          </a:r>
        </a:p>
      </dsp:txBody>
      <dsp:txXfrm>
        <a:off x="2247731" y="1590724"/>
        <a:ext cx="8267868" cy="1446113"/>
      </dsp:txXfrm>
    </dsp:sp>
    <dsp:sp modelId="{C117F829-E800-408A-BE11-83E9D8A38720}">
      <dsp:nvSpPr>
        <dsp:cNvPr id="0" name=""/>
        <dsp:cNvSpPr/>
      </dsp:nvSpPr>
      <dsp:spPr>
        <a:xfrm>
          <a:off x="144611" y="1735336"/>
          <a:ext cx="2103120" cy="115689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2C98ED-7858-4258-9BFC-001D554F67B5}">
      <dsp:nvSpPr>
        <dsp:cNvPr id="0" name=""/>
        <dsp:cNvSpPr/>
      </dsp:nvSpPr>
      <dsp:spPr>
        <a:xfrm>
          <a:off x="0" y="3181449"/>
          <a:ext cx="10515600" cy="1446113"/>
        </a:xfrm>
        <a:prstGeom prst="roundRect">
          <a:avLst>
            <a:gd name="adj" fmla="val 10000"/>
          </a:avLst>
        </a:prstGeom>
        <a:solidFill>
          <a:schemeClr val="accent1">
            <a:hueOff val="0"/>
            <a:satOff val="0"/>
            <a:lumOff val="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Review Based Strategies</a:t>
          </a:r>
        </a:p>
        <a:p>
          <a:pPr marL="171450" lvl="1" indent="-171450" algn="l" defTabSz="755650">
            <a:lnSpc>
              <a:spcPct val="90000"/>
            </a:lnSpc>
            <a:spcBef>
              <a:spcPct val="0"/>
            </a:spcBef>
            <a:spcAft>
              <a:spcPct val="15000"/>
            </a:spcAft>
            <a:buChar char="•"/>
          </a:pPr>
          <a:r>
            <a:rPr lang="en-US" sz="1700" kern="1200" dirty="0"/>
            <a:t>Special Permit Approvals, Site Plans Reviews</a:t>
          </a:r>
        </a:p>
        <a:p>
          <a:pPr marL="171450" lvl="1" indent="-171450" algn="l" defTabSz="755650">
            <a:lnSpc>
              <a:spcPct val="90000"/>
            </a:lnSpc>
            <a:spcBef>
              <a:spcPct val="0"/>
            </a:spcBef>
            <a:spcAft>
              <a:spcPct val="15000"/>
            </a:spcAft>
            <a:buChar char="•"/>
          </a:pPr>
          <a:r>
            <a:rPr lang="en-US" sz="1700" kern="1200" dirty="0"/>
            <a:t>Watershed Management Plan, </a:t>
          </a:r>
          <a:r>
            <a:rPr lang="en-US" sz="1700" kern="1200" dirty="0" err="1"/>
            <a:t>Stormwater</a:t>
          </a:r>
          <a:r>
            <a:rPr lang="en-US" sz="1700" kern="1200" dirty="0"/>
            <a:t> Plans</a:t>
          </a:r>
        </a:p>
        <a:p>
          <a:pPr marL="171450" lvl="1" indent="-171450" algn="l" defTabSz="755650">
            <a:lnSpc>
              <a:spcPct val="90000"/>
            </a:lnSpc>
            <a:spcBef>
              <a:spcPct val="0"/>
            </a:spcBef>
            <a:spcAft>
              <a:spcPct val="15000"/>
            </a:spcAft>
            <a:buChar char="•"/>
          </a:pPr>
          <a:r>
            <a:rPr lang="en-US" sz="1700" kern="1200" dirty="0"/>
            <a:t>Environmental Impact Analysis</a:t>
          </a:r>
        </a:p>
      </dsp:txBody>
      <dsp:txXfrm>
        <a:off x="2247731" y="3181449"/>
        <a:ext cx="8267868" cy="1446113"/>
      </dsp:txXfrm>
    </dsp:sp>
    <dsp:sp modelId="{63582560-AF05-430A-8B48-A65C86253646}">
      <dsp:nvSpPr>
        <dsp:cNvPr id="0" name=""/>
        <dsp:cNvSpPr/>
      </dsp:nvSpPr>
      <dsp:spPr>
        <a:xfrm>
          <a:off x="153065" y="3428341"/>
          <a:ext cx="2103120" cy="115689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68000" b="-6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0407F-07EE-43C4-8107-7A898FE69161}">
      <dsp:nvSpPr>
        <dsp:cNvPr id="0" name=""/>
        <dsp:cNvSpPr/>
      </dsp:nvSpPr>
      <dsp:spPr>
        <a:xfrm>
          <a:off x="0" y="0"/>
          <a:ext cx="10515600" cy="1446113"/>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Land Based Setback Strategies</a:t>
          </a:r>
        </a:p>
        <a:p>
          <a:pPr marL="171450" lvl="1" indent="-171450" algn="l" defTabSz="755650">
            <a:lnSpc>
              <a:spcPct val="90000"/>
            </a:lnSpc>
            <a:spcBef>
              <a:spcPct val="0"/>
            </a:spcBef>
            <a:spcAft>
              <a:spcPct val="15000"/>
            </a:spcAft>
            <a:buChar char="•"/>
          </a:pPr>
          <a:r>
            <a:rPr lang="en-US" sz="1700" kern="1200" dirty="0"/>
            <a:t>Municipal Riparian Buffer Setbacks</a:t>
          </a:r>
        </a:p>
        <a:p>
          <a:pPr marL="171450" lvl="1" indent="-171450" algn="l" defTabSz="755650">
            <a:lnSpc>
              <a:spcPct val="90000"/>
            </a:lnSpc>
            <a:spcBef>
              <a:spcPct val="0"/>
            </a:spcBef>
            <a:spcAft>
              <a:spcPct val="15000"/>
            </a:spcAft>
            <a:buChar char="•"/>
          </a:pPr>
          <a:r>
            <a:rPr lang="en-US" sz="1700" kern="1200" dirty="0"/>
            <a:t>DPH Water Reservoir Setbacks</a:t>
          </a:r>
        </a:p>
        <a:p>
          <a:pPr marL="171450" lvl="1" indent="-171450" algn="l" defTabSz="755650">
            <a:lnSpc>
              <a:spcPct val="90000"/>
            </a:lnSpc>
            <a:spcBef>
              <a:spcPct val="0"/>
            </a:spcBef>
            <a:spcAft>
              <a:spcPct val="15000"/>
            </a:spcAft>
            <a:buChar char="•"/>
          </a:pPr>
          <a:r>
            <a:rPr lang="en-US" sz="1700" kern="1200" dirty="0"/>
            <a:t>DPH Septic System Leaching Field Setbacks from watercourses</a:t>
          </a:r>
        </a:p>
      </dsp:txBody>
      <dsp:txXfrm>
        <a:off x="2247731" y="0"/>
        <a:ext cx="8267868" cy="1446113"/>
      </dsp:txXfrm>
    </dsp:sp>
    <dsp:sp modelId="{273E232C-9E9E-44AC-9E95-47A723DEDC0F}">
      <dsp:nvSpPr>
        <dsp:cNvPr id="0" name=""/>
        <dsp:cNvSpPr/>
      </dsp:nvSpPr>
      <dsp:spPr>
        <a:xfrm>
          <a:off x="144611" y="144611"/>
          <a:ext cx="2103120" cy="115689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8000" b="-6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B30223-461F-4897-B238-DB9BF230E724}">
      <dsp:nvSpPr>
        <dsp:cNvPr id="0" name=""/>
        <dsp:cNvSpPr/>
      </dsp:nvSpPr>
      <dsp:spPr>
        <a:xfrm>
          <a:off x="0" y="1590724"/>
          <a:ext cx="10515600" cy="1446113"/>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Activity Based Strategies</a:t>
          </a:r>
        </a:p>
        <a:p>
          <a:pPr marL="171450" lvl="1" indent="-171450" algn="l" defTabSz="755650">
            <a:lnSpc>
              <a:spcPct val="90000"/>
            </a:lnSpc>
            <a:spcBef>
              <a:spcPct val="0"/>
            </a:spcBef>
            <a:spcAft>
              <a:spcPct val="15000"/>
            </a:spcAft>
            <a:buChar char="•"/>
          </a:pPr>
          <a:r>
            <a:rPr lang="en-US" sz="1700" kern="1200" dirty="0"/>
            <a:t>Municipal Manure Pile Setbacks from watercourses</a:t>
          </a:r>
        </a:p>
        <a:p>
          <a:pPr marL="171450" lvl="1" indent="-171450" algn="l" defTabSz="755650">
            <a:lnSpc>
              <a:spcPct val="90000"/>
            </a:lnSpc>
            <a:spcBef>
              <a:spcPct val="0"/>
            </a:spcBef>
            <a:spcAft>
              <a:spcPct val="15000"/>
            </a:spcAft>
            <a:buChar char="•"/>
          </a:pPr>
          <a:r>
            <a:rPr lang="en-US" sz="1700" kern="1200" dirty="0"/>
            <a:t>Municipal Timber Cutting Setbacks from watercourses</a:t>
          </a:r>
        </a:p>
        <a:p>
          <a:pPr marL="171450" lvl="1" indent="-171450" algn="l" defTabSz="755650">
            <a:lnSpc>
              <a:spcPct val="90000"/>
            </a:lnSpc>
            <a:spcBef>
              <a:spcPct val="0"/>
            </a:spcBef>
            <a:spcAft>
              <a:spcPct val="15000"/>
            </a:spcAft>
            <a:buChar char="•"/>
          </a:pPr>
          <a:r>
            <a:rPr lang="en-US" sz="1700" kern="1200" dirty="0"/>
            <a:t>Municipal Hazmat Storage Setbacks from watercourses</a:t>
          </a:r>
        </a:p>
      </dsp:txBody>
      <dsp:txXfrm>
        <a:off x="2247731" y="1590724"/>
        <a:ext cx="8267868" cy="1446113"/>
      </dsp:txXfrm>
    </dsp:sp>
    <dsp:sp modelId="{C117F829-E800-408A-BE11-83E9D8A38720}">
      <dsp:nvSpPr>
        <dsp:cNvPr id="0" name=""/>
        <dsp:cNvSpPr/>
      </dsp:nvSpPr>
      <dsp:spPr>
        <a:xfrm>
          <a:off x="144611" y="1735336"/>
          <a:ext cx="2103120" cy="115689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2C98ED-7858-4258-9BFC-001D554F67B5}">
      <dsp:nvSpPr>
        <dsp:cNvPr id="0" name=""/>
        <dsp:cNvSpPr/>
      </dsp:nvSpPr>
      <dsp:spPr>
        <a:xfrm>
          <a:off x="0" y="3181449"/>
          <a:ext cx="10515600" cy="1446113"/>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Review Based Setback Strategies</a:t>
          </a:r>
        </a:p>
        <a:p>
          <a:pPr marL="171450" lvl="1" indent="-171450" algn="l" defTabSz="755650">
            <a:lnSpc>
              <a:spcPct val="90000"/>
            </a:lnSpc>
            <a:spcBef>
              <a:spcPct val="0"/>
            </a:spcBef>
            <a:spcAft>
              <a:spcPct val="15000"/>
            </a:spcAft>
            <a:buChar char="•"/>
          </a:pPr>
          <a:r>
            <a:rPr lang="en-US" sz="1700" kern="1200" dirty="0"/>
            <a:t>Upland Review Area setbacks for Watercourse and Wetlands</a:t>
          </a:r>
        </a:p>
        <a:p>
          <a:pPr marL="171450" lvl="1" indent="-171450" algn="l" defTabSz="755650">
            <a:lnSpc>
              <a:spcPct val="90000"/>
            </a:lnSpc>
            <a:spcBef>
              <a:spcPct val="0"/>
            </a:spcBef>
            <a:spcAft>
              <a:spcPct val="15000"/>
            </a:spcAft>
            <a:buChar char="•"/>
          </a:pPr>
          <a:r>
            <a:rPr lang="en-US" sz="1700" kern="1200" dirty="0"/>
            <a:t>Upland Review Area setbacks for Designated Rivers and Streams</a:t>
          </a:r>
        </a:p>
        <a:p>
          <a:pPr marL="171450" lvl="1" indent="-171450" algn="l" defTabSz="755650">
            <a:lnSpc>
              <a:spcPct val="90000"/>
            </a:lnSpc>
            <a:spcBef>
              <a:spcPct val="0"/>
            </a:spcBef>
            <a:spcAft>
              <a:spcPct val="15000"/>
            </a:spcAft>
            <a:buChar char="•"/>
          </a:pPr>
          <a:endParaRPr lang="en-US" sz="1700" kern="1200" dirty="0"/>
        </a:p>
      </dsp:txBody>
      <dsp:txXfrm>
        <a:off x="2247731" y="3181449"/>
        <a:ext cx="8267868" cy="1446113"/>
      </dsp:txXfrm>
    </dsp:sp>
    <dsp:sp modelId="{63582560-AF05-430A-8B48-A65C86253646}">
      <dsp:nvSpPr>
        <dsp:cNvPr id="0" name=""/>
        <dsp:cNvSpPr/>
      </dsp:nvSpPr>
      <dsp:spPr>
        <a:xfrm>
          <a:off x="153065" y="3428341"/>
          <a:ext cx="2103120" cy="115689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68000" b="-6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2">
  <dgm:title val="Drop Pin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h" for="ch" forName="L2TextContainer1" refType="h" op="gte" fact="0.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h" for="ch" forName="L2TextContainer1" refType="h" op="gte" fact="0.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h" for="ch" forName="L2TextContainer1" refType="h" op="gte" fact="0.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h" for="ch" forName="L2TextContainer1" refType="h" op="gte" fact="0.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L1TextContainer">
                <dgm:alg type="sp"/>
                <dgm:shape xmlns:r="http://schemas.openxmlformats.org/officeDocument/2006/relationships" type="ellipse" r:blip="" zOrderOff="10">
                  <dgm:adjLst/>
                </dgm:shape>
                <dgm:presOf/>
                <dgm:constrLst/>
              </dgm:layoutNode>
              <dgm:layoutNode name="DropPinPlaceHolder1" moveWith="L1TextContainer">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if>
                  <dgm:else name="Name881">
                    <dgm:alg type="tx">
                      <dgm:param type="txAnchorVert" val="b"/>
                      <dgm:param type="parTxLTRAlign" val="l"/>
                      <dgm:param type="parTxRTLAlign" val="l"/>
                      <dgm:param type="txAnchorVertCh" val="b"/>
                      <dgm:param type="shpTxRTLAlignCh" val="l"/>
                      <dgm:param type="shpTxLTRAlignCh" val="l"/>
                    </dgm:alg>
                  </dgm:else>
                </dgm:choose>
                <dgm:shape xmlns:r="http://schemas.openxmlformats.org/officeDocument/2006/relationships" type="rect" r:blip="">
                  <dgm:adjLst/>
                </dgm:shape>
                <dgm:presOf axis="des" ptType="node"/>
                <dgm:constrLst>
                  <dgm:constr type="lMarg"/>
                  <dgm:constr type="rMarg"/>
                  <dgm:constr type="tMarg" refType="h" fact="0.06"/>
                  <dgm:constr type="bMarg" refType="h" fact="0.06"/>
                </dgm:constrLst>
                <dgm:ruleLst>
                  <dgm:rule type="h" val="INF"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13" fact="NaN" max="NaN"/>
                </dgm:ruleLst>
              </dgm:layoutNode>
              <dgm:layoutNode name="ConnectLine1" styleLbl="sibTrans1D1" moveWith="L1TextContainer">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h" for="ch" forName="L2TextContainer" refType="h" op="gte" fact="0.1"/>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h" for="ch" forName="L2TextContainer" refType="h" op="gte" fact="0.1"/>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h" for="ch" forName="L2TextContainer" refType="h" op="gte" fact="0.1"/>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h" for="ch" forName="L2TextContainer" refType="h" op="gte" fact="0.1"/>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L1TextContainer">
                <dgm:alg type="sp"/>
                <dgm:shape xmlns:r="http://schemas.openxmlformats.org/officeDocument/2006/relationships" type="ellipse" r:blip="" zOrderOff="10">
                  <dgm:adjLst/>
                </dgm:shape>
                <dgm:presOf/>
                <dgm:constrLst/>
              </dgm:layoutNode>
              <dgm:layoutNode name="DropPinPlaceHolder" moveWith="L1TextContain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if>
                  <dgm:else name="Name88">
                    <dgm:alg type="tx">
                      <dgm:param type="txAnchorVert" val="b"/>
                      <dgm:param type="parTxLTRAlign" val="l"/>
                      <dgm:param type="parTxRTLAlign" val="l"/>
                      <dgm:param type="txAnchorVertCh" val="b"/>
                      <dgm:param type="shpTxRTLAlignCh" val="l"/>
                      <dgm:param type="shpTxLTRAlignCh" val="l"/>
                    </dgm:alg>
                  </dgm:else>
                </dgm:choose>
                <dgm:shape xmlns:r="http://schemas.openxmlformats.org/officeDocument/2006/relationships" type="rect" r:blip="">
                  <dgm:adjLst/>
                </dgm:shape>
                <dgm:presOf axis="des" ptType="node"/>
                <dgm:constrLst>
                  <dgm:constr type="lMarg"/>
                  <dgm:constr type="rMarg"/>
                  <dgm:constr type="tMarg" refType="h" fact="0.06"/>
                  <dgm:constr type="bMarg" refType="h" fact="0.06"/>
                </dgm:constrLst>
                <dgm:ruleLst>
                  <dgm:rule type="h" val="INF"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13" fact="NaN" max="NaN"/>
                </dgm:ruleLst>
              </dgm:layoutNode>
              <dgm:layoutNode name="ConnectLine" styleLbl="sibTrans1D1" moveWith="L1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0.34247</cdr:x>
      <cdr:y>0.34186</cdr:y>
    </cdr:from>
    <cdr:to>
      <cdr:x>0.59536</cdr:x>
      <cdr:y>0.51714</cdr:y>
    </cdr:to>
    <cdr:cxnSp macro="">
      <cdr:nvCxnSpPr>
        <cdr:cNvPr id="3" name="Straight Arrow Connector 2">
          <a:extLst xmlns:a="http://schemas.openxmlformats.org/drawingml/2006/main">
            <a:ext uri="{FF2B5EF4-FFF2-40B4-BE49-F238E27FC236}">
              <a16:creationId xmlns:a16="http://schemas.microsoft.com/office/drawing/2014/main" id="{0A0CEAE3-5F80-6E59-CEDD-2B059AC7C135}"/>
            </a:ext>
          </a:extLst>
        </cdr:cNvPr>
        <cdr:cNvCxnSpPr/>
      </cdr:nvCxnSpPr>
      <cdr:spPr>
        <a:xfrm xmlns:a="http://schemas.openxmlformats.org/drawingml/2006/main" flipH="1">
          <a:off x="2915130" y="1963148"/>
          <a:ext cx="2152650" cy="1006536"/>
        </a:xfrm>
        <a:prstGeom xmlns:a="http://schemas.openxmlformats.org/drawingml/2006/main" prst="straightConnector1">
          <a:avLst/>
        </a:prstGeom>
        <a:ln xmlns:a="http://schemas.openxmlformats.org/drawingml/2006/main" w="38100">
          <a:solidFill>
            <a:srgbClr val="C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0.41744</cdr:x>
      <cdr:y>0.34186</cdr:y>
    </cdr:from>
    <cdr:to>
      <cdr:x>0.59449</cdr:x>
      <cdr:y>0.6432</cdr:y>
    </cdr:to>
    <cdr:cxnSp macro="">
      <cdr:nvCxnSpPr>
        <cdr:cNvPr id="4" name="Straight Arrow Connector 3">
          <a:extLst xmlns:a="http://schemas.openxmlformats.org/drawingml/2006/main">
            <a:ext uri="{FF2B5EF4-FFF2-40B4-BE49-F238E27FC236}">
              <a16:creationId xmlns:a16="http://schemas.microsoft.com/office/drawing/2014/main" id="{96D841F5-DE01-235E-8403-FA21732DBB76}"/>
            </a:ext>
          </a:extLst>
        </cdr:cNvPr>
        <cdr:cNvCxnSpPr/>
      </cdr:nvCxnSpPr>
      <cdr:spPr>
        <a:xfrm xmlns:a="http://schemas.openxmlformats.org/drawingml/2006/main" flipH="1">
          <a:off x="3553305" y="1963148"/>
          <a:ext cx="1507068" cy="1730436"/>
        </a:xfrm>
        <a:prstGeom xmlns:a="http://schemas.openxmlformats.org/drawingml/2006/main" prst="straightConnector1">
          <a:avLst/>
        </a:prstGeom>
        <a:ln xmlns:a="http://schemas.openxmlformats.org/drawingml/2006/main" w="38100">
          <a:solidFill>
            <a:srgbClr val="C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0.43336</cdr:x>
      <cdr:y>0.15632</cdr:y>
    </cdr:from>
    <cdr:to>
      <cdr:x>0.94167</cdr:x>
      <cdr:y>0.41653</cdr:y>
    </cdr:to>
    <cdr:sp macro="" textlink="">
      <cdr:nvSpPr>
        <cdr:cNvPr id="2" name="TextBox 3"/>
        <cdr:cNvSpPr txBox="1"/>
      </cdr:nvSpPr>
      <cdr:spPr>
        <a:xfrm xmlns:a="http://schemas.openxmlformats.org/drawingml/2006/main">
          <a:off x="3495675" y="887499"/>
          <a:ext cx="4100296" cy="1477328"/>
        </a:xfrm>
        <a:prstGeom xmlns:a="http://schemas.openxmlformats.org/drawingml/2006/main" prst="rect">
          <a:avLst/>
        </a:prstGeom>
        <a:noFill xmlns:a="http://schemas.openxmlformats.org/drawingml/2006/main"/>
        <a:ln xmlns:a="http://schemas.openxmlformats.org/drawingml/2006/main">
          <a:solidFill>
            <a:srgbClr val="C00000"/>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Municipalities with “watershed conscious” zoning regulations have nearly twice the number of commercial &amp; industrial zones compared to those without regulations.</a:t>
          </a:r>
        </a:p>
      </cdr:txBody>
    </cdr:sp>
  </cdr:relSizeAnchor>
  <cdr:relSizeAnchor xmlns:cdr="http://schemas.openxmlformats.org/drawingml/2006/chartDrawing">
    <cdr:from>
      <cdr:x>0.34013</cdr:x>
      <cdr:y>0.41149</cdr:y>
    </cdr:from>
    <cdr:to>
      <cdr:x>0.43172</cdr:x>
      <cdr:y>0.6064</cdr:y>
    </cdr:to>
    <cdr:cxnSp macro="">
      <cdr:nvCxnSpPr>
        <cdr:cNvPr id="3" name="Straight Arrow Connector 2">
          <a:extLst xmlns:a="http://schemas.openxmlformats.org/drawingml/2006/main">
            <a:ext uri="{FF2B5EF4-FFF2-40B4-BE49-F238E27FC236}">
              <a16:creationId xmlns:a16="http://schemas.microsoft.com/office/drawing/2014/main" id="{04C3E84B-A0FC-A0A5-56F4-396C95DBF13B}"/>
            </a:ext>
          </a:extLst>
        </cdr:cNvPr>
        <cdr:cNvCxnSpPr/>
      </cdr:nvCxnSpPr>
      <cdr:spPr>
        <a:xfrm xmlns:a="http://schemas.openxmlformats.org/drawingml/2006/main" flipH="1">
          <a:off x="2844126" y="2452688"/>
          <a:ext cx="765849" cy="1161763"/>
        </a:xfrm>
        <a:prstGeom xmlns:a="http://schemas.openxmlformats.org/drawingml/2006/main" prst="straightConnector1">
          <a:avLst/>
        </a:prstGeom>
        <a:ln xmlns:a="http://schemas.openxmlformats.org/drawingml/2006/main" w="38100">
          <a:solidFill>
            <a:srgbClr val="C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303B47-3596-4F0C-A62D-74194ADA18D2}" type="datetimeFigureOut">
              <a:rPr lang="en-US" smtClean="0"/>
              <a:t>5/15/2026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6FF7E78-889D-4A22-AB01-AD233BFB6536}" type="slidenum">
              <a:rPr lang="en-US" smtClean="0"/>
              <a:t>‹#›</a:t>
            </a:fld>
            <a:endParaRPr lang="en-US"/>
          </a:p>
        </p:txBody>
      </p:sp>
    </p:spTree>
    <p:extLst>
      <p:ext uri="{BB962C8B-B14F-4D97-AF65-F5344CB8AC3E}">
        <p14:creationId xmlns:p14="http://schemas.microsoft.com/office/powerpoint/2010/main" val="434299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Charles Vidich and I am joined by my colleague Tucker Beckett. . This training presentation addresses the need for improved land use controls in areas where public water supply watershed lands are owned by private landowners. </a:t>
            </a:r>
            <a:r>
              <a:rPr lang="en-US" dirty="0" err="1"/>
              <a:t>WestCOG</a:t>
            </a:r>
            <a:r>
              <a:rPr lang="en-US" dirty="0"/>
              <a:t> undertook a statewide analysis of municipal zoning practices specifically in areas where the groundwater classification is designated GAA or suitable for drinking water purposes.</a:t>
            </a:r>
          </a:p>
          <a:p>
            <a:endParaRPr lang="en-US" dirty="0"/>
          </a:p>
          <a:p>
            <a:r>
              <a:rPr lang="en-US" dirty="0"/>
              <a:t>This one-hour training session fulfills your requirement to receive at least one of the four hours of training relevant to your role as a planning and zoning commission or zoning board of appeals member every four years. If your term is longer than four years, then you must receive the required training during the term of your service on the commission.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6FF7E78-889D-4A22-AB01-AD233BFB6536}" type="slidenum">
              <a:rPr lang="en-US" smtClean="0"/>
              <a:t>1</a:t>
            </a:fld>
            <a:endParaRPr lang="en-US"/>
          </a:p>
        </p:txBody>
      </p:sp>
    </p:spTree>
    <p:extLst>
      <p:ext uri="{BB962C8B-B14F-4D97-AF65-F5344CB8AC3E}">
        <p14:creationId xmlns:p14="http://schemas.microsoft.com/office/powerpoint/2010/main" val="2824687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05288"/>
          </a:xfrm>
        </p:spPr>
        <p:txBody>
          <a:bodyPr/>
          <a:lstStyle/>
          <a:p>
            <a:r>
              <a:rPr lang="en-US" dirty="0"/>
              <a:t>This is a map showing the regional basins (outlined in purple) and the class GAA ground water in blue, derived from CT DEEP data. Both the surface water and ground water classification data were originally compiled in 1980 from information collected for each major drainage basin and is updated on a rotating schedule. As we can see, Western CT is home to a significant amount of the state’s public water supply – almost all of the less-developed area of the region holds GAA groundwater.</a:t>
            </a:r>
          </a:p>
        </p:txBody>
      </p:sp>
      <p:sp>
        <p:nvSpPr>
          <p:cNvPr id="4" name="Slide Number Placeholder 3"/>
          <p:cNvSpPr>
            <a:spLocks noGrp="1"/>
          </p:cNvSpPr>
          <p:nvPr>
            <p:ph type="sldNum" sz="quarter" idx="5"/>
          </p:nvPr>
        </p:nvSpPr>
        <p:spPr/>
        <p:txBody>
          <a:bodyPr/>
          <a:lstStyle/>
          <a:p>
            <a:fld id="{56FF7E78-889D-4A22-AB01-AD233BFB6536}" type="slidenum">
              <a:rPr lang="en-US" smtClean="0"/>
              <a:t>10</a:t>
            </a:fld>
            <a:endParaRPr lang="en-US"/>
          </a:p>
        </p:txBody>
      </p:sp>
    </p:spTree>
    <p:extLst>
      <p:ext uri="{BB962C8B-B14F-4D97-AF65-F5344CB8AC3E}">
        <p14:creationId xmlns:p14="http://schemas.microsoft.com/office/powerpoint/2010/main" val="1274069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breaks down the numbers behind the map we just looked at - a list of the regional basin names and the percent of GAA ground water within them. It is surprising to note that only three regional basins in Connecticut have more than half of their watersheds classified as GAA. Three of these are within the </a:t>
            </a:r>
            <a:r>
              <a:rPr lang="en-US" dirty="0" err="1"/>
              <a:t>WestCOG</a:t>
            </a:r>
            <a:r>
              <a:rPr lang="en-US" dirty="0"/>
              <a:t> region, the Shepaug, Saugatuck, and Aspetuck. </a:t>
            </a:r>
          </a:p>
          <a:p>
            <a:endParaRPr lang="en-US" dirty="0"/>
          </a:p>
        </p:txBody>
      </p:sp>
      <p:sp>
        <p:nvSpPr>
          <p:cNvPr id="4" name="Slide Number Placeholder 3"/>
          <p:cNvSpPr>
            <a:spLocks noGrp="1"/>
          </p:cNvSpPr>
          <p:nvPr>
            <p:ph type="sldNum" sz="quarter" idx="5"/>
          </p:nvPr>
        </p:nvSpPr>
        <p:spPr/>
        <p:txBody>
          <a:bodyPr/>
          <a:lstStyle/>
          <a:p>
            <a:fld id="{56FF7E78-889D-4A22-AB01-AD233BFB6536}" type="slidenum">
              <a:rPr lang="en-US" smtClean="0"/>
              <a:t>11</a:t>
            </a:fld>
            <a:endParaRPr lang="en-US"/>
          </a:p>
        </p:txBody>
      </p:sp>
    </p:spTree>
    <p:extLst>
      <p:ext uri="{BB962C8B-B14F-4D97-AF65-F5344CB8AC3E}">
        <p14:creationId xmlns:p14="http://schemas.microsoft.com/office/powerpoint/2010/main" val="1106965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167188"/>
          </a:xfrm>
        </p:spPr>
        <p:txBody>
          <a:bodyPr/>
          <a:lstStyle/>
          <a:p>
            <a:r>
              <a:rPr lang="en-US" dirty="0"/>
              <a:t>This map shows GAA classified land as an overlay to the state’s 169 municipal boundaries, which we can use to show ground water percentage by municipal area. We can see some towns have much higher responsibility than others when it comes to protecting the state’s groundwater. Ashford and New Hartford have values well over 90%. For another example, Easton has 78% of its land area in GAA. </a:t>
            </a:r>
          </a:p>
          <a:p>
            <a:endParaRPr lang="en-US" dirty="0"/>
          </a:p>
        </p:txBody>
      </p:sp>
      <p:sp>
        <p:nvSpPr>
          <p:cNvPr id="4" name="Slide Number Placeholder 3"/>
          <p:cNvSpPr>
            <a:spLocks noGrp="1"/>
          </p:cNvSpPr>
          <p:nvPr>
            <p:ph type="sldNum" sz="quarter" idx="5"/>
          </p:nvPr>
        </p:nvSpPr>
        <p:spPr/>
        <p:txBody>
          <a:bodyPr/>
          <a:lstStyle/>
          <a:p>
            <a:fld id="{56FF7E78-889D-4A22-AB01-AD233BFB6536}" type="slidenum">
              <a:rPr lang="en-US" smtClean="0"/>
              <a:t>12</a:t>
            </a:fld>
            <a:endParaRPr lang="en-US"/>
          </a:p>
        </p:txBody>
      </p:sp>
    </p:spTree>
    <p:extLst>
      <p:ext uri="{BB962C8B-B14F-4D97-AF65-F5344CB8AC3E}">
        <p14:creationId xmlns:p14="http://schemas.microsoft.com/office/powerpoint/2010/main" val="26670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01F39-92F6-18E9-A5C9-4CAE4C92B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29C82-C75D-705B-8283-59963E63C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FE47E-C865-9BE2-F01F-0DE7378081E1}"/>
              </a:ext>
            </a:extLst>
          </p:cNvPr>
          <p:cNvSpPr>
            <a:spLocks noGrp="1"/>
          </p:cNvSpPr>
          <p:nvPr>
            <p:ph type="body" idx="1"/>
          </p:nvPr>
        </p:nvSpPr>
        <p:spPr/>
        <p:txBody>
          <a:bodyPr/>
          <a:lstStyle/>
          <a:p>
            <a:r>
              <a:rPr lang="en-US" dirty="0"/>
              <a:t>Next we’ll look at some municipalities that have developed explicit watershed protections.</a:t>
            </a:r>
          </a:p>
        </p:txBody>
      </p:sp>
      <p:sp>
        <p:nvSpPr>
          <p:cNvPr id="4" name="Slide Number Placeholder 3">
            <a:extLst>
              <a:ext uri="{FF2B5EF4-FFF2-40B4-BE49-F238E27FC236}">
                <a16:creationId xmlns:a16="http://schemas.microsoft.com/office/drawing/2014/main" id="{582E696B-D3CB-EF73-8D70-CF70527EB351}"/>
              </a:ext>
            </a:extLst>
          </p:cNvPr>
          <p:cNvSpPr>
            <a:spLocks noGrp="1"/>
          </p:cNvSpPr>
          <p:nvPr>
            <p:ph type="sldNum" sz="quarter" idx="10"/>
          </p:nvPr>
        </p:nvSpPr>
        <p:spPr/>
        <p:txBody>
          <a:bodyPr/>
          <a:lstStyle/>
          <a:p>
            <a:fld id="{56FF7E78-889D-4A22-AB01-AD233BFB6536}" type="slidenum">
              <a:rPr lang="en-US" smtClean="0"/>
              <a:t>13</a:t>
            </a:fld>
            <a:endParaRPr lang="en-US"/>
          </a:p>
        </p:txBody>
      </p:sp>
    </p:spTree>
    <p:extLst>
      <p:ext uri="{BB962C8B-B14F-4D97-AF65-F5344CB8AC3E}">
        <p14:creationId xmlns:p14="http://schemas.microsoft.com/office/powerpoint/2010/main" val="1133238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Public Act 85-279 requires planning and zoning commissions to develop regulations that make reasonable consideration for protection existing and potential surface and ground drinking water supplies.</a:t>
            </a:r>
          </a:p>
          <a:p>
            <a:endParaRPr lang="en-US" dirty="0"/>
          </a:p>
          <a:p>
            <a:r>
              <a:rPr lang="en-US" dirty="0"/>
              <a:t>Only 129 municipalities have land with a GAA classification. Of that number only 63 have developed some type of zoning regulation aimed to protect surface or groundwater drinking supplies.  A further deep dive into current zoning practice shows that only 24 of the 129 municipalities had ‘watershed conscious zoning regulations’ - measured by having adopted 4 or more land use controls that are protective of surface or groundwater in their municipality.</a:t>
            </a:r>
          </a:p>
        </p:txBody>
      </p:sp>
      <p:sp>
        <p:nvSpPr>
          <p:cNvPr id="4" name="Slide Number Placeholder 3"/>
          <p:cNvSpPr>
            <a:spLocks noGrp="1"/>
          </p:cNvSpPr>
          <p:nvPr>
            <p:ph type="sldNum" sz="quarter" idx="10"/>
          </p:nvPr>
        </p:nvSpPr>
        <p:spPr/>
        <p:txBody>
          <a:bodyPr/>
          <a:lstStyle/>
          <a:p>
            <a:fld id="{56FF7E78-889D-4A22-AB01-AD233BFB6536}" type="slidenum">
              <a:rPr lang="en-US" smtClean="0"/>
              <a:t>14</a:t>
            </a:fld>
            <a:endParaRPr lang="en-US"/>
          </a:p>
        </p:txBody>
      </p:sp>
    </p:spTree>
    <p:extLst>
      <p:ext uri="{BB962C8B-B14F-4D97-AF65-F5344CB8AC3E}">
        <p14:creationId xmlns:p14="http://schemas.microsoft.com/office/powerpoint/2010/main" val="2735264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there are 24 municipalities that we have identified as having the most robust watershed protection standards in their zoning regulations. This table shows that 10 of the 24 municipalities use overlay zoning techniques to protect public water supply watershed lands.  It is also worth noting that 21 of 24 municipalities with the best watershed protective standards are also served by professional town planning staff – a factor that can be less common in the more rural towns that hold much of the state’s GAA groundwater.</a:t>
            </a:r>
          </a:p>
        </p:txBody>
      </p:sp>
      <p:sp>
        <p:nvSpPr>
          <p:cNvPr id="4" name="Slide Number Placeholder 3"/>
          <p:cNvSpPr>
            <a:spLocks noGrp="1"/>
          </p:cNvSpPr>
          <p:nvPr>
            <p:ph type="sldNum" sz="quarter" idx="10"/>
          </p:nvPr>
        </p:nvSpPr>
        <p:spPr/>
        <p:txBody>
          <a:bodyPr/>
          <a:lstStyle/>
          <a:p>
            <a:fld id="{56FF7E78-889D-4A22-AB01-AD233BFB6536}" type="slidenum">
              <a:rPr lang="en-US" smtClean="0"/>
              <a:t>15</a:t>
            </a:fld>
            <a:endParaRPr lang="en-US"/>
          </a:p>
        </p:txBody>
      </p:sp>
    </p:spTree>
    <p:extLst>
      <p:ext uri="{BB962C8B-B14F-4D97-AF65-F5344CB8AC3E}">
        <p14:creationId xmlns:p14="http://schemas.microsoft.com/office/powerpoint/2010/main" val="3655516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5677C-5190-8F53-6B0C-5110E3770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21F80-5E26-2999-ACF2-F9575EAA6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D6A35-1058-2820-D44B-916001AF24EE}"/>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242580B-E882-CFD1-6896-682DC5760C2B}"/>
              </a:ext>
            </a:extLst>
          </p:cNvPr>
          <p:cNvSpPr>
            <a:spLocks noGrp="1"/>
          </p:cNvSpPr>
          <p:nvPr>
            <p:ph type="sldNum" sz="quarter" idx="10"/>
          </p:nvPr>
        </p:nvSpPr>
        <p:spPr/>
        <p:txBody>
          <a:bodyPr/>
          <a:lstStyle/>
          <a:p>
            <a:fld id="{56FF7E78-889D-4A22-AB01-AD233BFB6536}" type="slidenum">
              <a:rPr lang="en-US" smtClean="0"/>
              <a:t>16</a:t>
            </a:fld>
            <a:endParaRPr lang="en-US"/>
          </a:p>
        </p:txBody>
      </p:sp>
    </p:spTree>
    <p:extLst>
      <p:ext uri="{BB962C8B-B14F-4D97-AF65-F5344CB8AC3E}">
        <p14:creationId xmlns:p14="http://schemas.microsoft.com/office/powerpoint/2010/main" val="3424140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table we take a closer look at the 10 zoning regulations that represent the best practices for watershed conscious zoning. Overlay zones have benefit and limitation as are noted in this table. When the benefits and limitations are weighed the overall weight of evidence points to overlay zones as offering more benefits than disadvantages. It is instructive to note that the overlay zoning approach was also the approach adopted by the 81 municipalities with aquifer protection areas in Connecticut.</a:t>
            </a:r>
          </a:p>
        </p:txBody>
      </p:sp>
      <p:sp>
        <p:nvSpPr>
          <p:cNvPr id="4" name="Slide Number Placeholder 3"/>
          <p:cNvSpPr>
            <a:spLocks noGrp="1"/>
          </p:cNvSpPr>
          <p:nvPr>
            <p:ph type="sldNum" sz="quarter" idx="10"/>
          </p:nvPr>
        </p:nvSpPr>
        <p:spPr/>
        <p:txBody>
          <a:bodyPr/>
          <a:lstStyle/>
          <a:p>
            <a:fld id="{56FF7E78-889D-4A22-AB01-AD233BFB6536}" type="slidenum">
              <a:rPr lang="en-US" smtClean="0"/>
              <a:t>17</a:t>
            </a:fld>
            <a:endParaRPr lang="en-US"/>
          </a:p>
        </p:txBody>
      </p:sp>
    </p:spTree>
    <p:extLst>
      <p:ext uri="{BB962C8B-B14F-4D97-AF65-F5344CB8AC3E}">
        <p14:creationId xmlns:p14="http://schemas.microsoft.com/office/powerpoint/2010/main" val="1122354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15CB-F5C7-6253-DED7-7BA6C5BE6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85263-0A8E-9C15-37B6-62CAE6EF9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AA396-264F-0608-D13C-5C02F00FB441}"/>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1B0464F2-CB5B-1250-6EE4-E00CF81F1331}"/>
              </a:ext>
            </a:extLst>
          </p:cNvPr>
          <p:cNvSpPr>
            <a:spLocks noGrp="1"/>
          </p:cNvSpPr>
          <p:nvPr>
            <p:ph type="sldNum" sz="quarter" idx="10"/>
          </p:nvPr>
        </p:nvSpPr>
        <p:spPr/>
        <p:txBody>
          <a:bodyPr/>
          <a:lstStyle/>
          <a:p>
            <a:fld id="{56FF7E78-889D-4A22-AB01-AD233BFB6536}" type="slidenum">
              <a:rPr lang="en-US" smtClean="0"/>
              <a:t>18</a:t>
            </a:fld>
            <a:endParaRPr lang="en-US"/>
          </a:p>
        </p:txBody>
      </p:sp>
    </p:spTree>
    <p:extLst>
      <p:ext uri="{BB962C8B-B14F-4D97-AF65-F5344CB8AC3E}">
        <p14:creationId xmlns:p14="http://schemas.microsoft.com/office/powerpoint/2010/main" val="338774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is a deeper dive on the types of prohibited land uses found to be incompatible with public water supply watersheds.  Only 20 municipalities have adopted this zoning tool even though 100% of them should be doing so. This table underscores the importance of improved training and education for planning and zoning commissions, town planners and other municipal officials influencing land development decisions.</a:t>
            </a:r>
          </a:p>
        </p:txBody>
      </p:sp>
      <p:sp>
        <p:nvSpPr>
          <p:cNvPr id="4" name="Slide Number Placeholder 3"/>
          <p:cNvSpPr>
            <a:spLocks noGrp="1"/>
          </p:cNvSpPr>
          <p:nvPr>
            <p:ph type="sldNum" sz="quarter" idx="10"/>
          </p:nvPr>
        </p:nvSpPr>
        <p:spPr/>
        <p:txBody>
          <a:bodyPr/>
          <a:lstStyle/>
          <a:p>
            <a:fld id="{56FF7E78-889D-4A22-AB01-AD233BFB6536}" type="slidenum">
              <a:rPr lang="en-US" smtClean="0"/>
              <a:t>19</a:t>
            </a:fld>
            <a:endParaRPr lang="en-US"/>
          </a:p>
        </p:txBody>
      </p:sp>
    </p:spTree>
    <p:extLst>
      <p:ext uri="{BB962C8B-B14F-4D97-AF65-F5344CB8AC3E}">
        <p14:creationId xmlns:p14="http://schemas.microsoft.com/office/powerpoint/2010/main" val="3059646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presentation will review the purpose and methodology for our study. We will then review the status of our watershed mapping work and related findings followed by our deep dive into watershed conscious zoning practices across the state.</a:t>
            </a:r>
          </a:p>
          <a:p>
            <a:r>
              <a:rPr lang="en-US" dirty="0"/>
              <a:t>It is important to understand that our focus is on public water supply lands and not on aquifer protection areas that have already been identified and delineated by DEEP.  </a:t>
            </a:r>
          </a:p>
          <a:p>
            <a:endParaRPr lang="en-US" dirty="0"/>
          </a:p>
          <a:p>
            <a:r>
              <a:rPr lang="en-US" dirty="0"/>
              <a:t>One of the motivations for investigating zoning strategies for protecting public water supply watersheds reflects the legislative directive found in Public Act 85-279 that states planning and zoning regulations  SHALL BE MADE WITH REASONABLE CONSIDERATION for the protection of existing and potential public surface and ground drinking water supplies. </a:t>
            </a:r>
          </a:p>
          <a:p>
            <a:endParaRPr lang="en-US" dirty="0"/>
          </a:p>
          <a:p>
            <a:r>
              <a:rPr lang="en-US" dirty="0"/>
              <a:t>This presentation reviews the key findings of our recently published report: </a:t>
            </a:r>
            <a:r>
              <a:rPr lang="en-US" i="1" dirty="0"/>
              <a:t>Safeguarding Public Water Supply Watershed: Local Strategies to Prevent Chemical, Petroleum and Stormwater Contamination of Connecticut’s Drinking Water Resources</a:t>
            </a:r>
            <a:r>
              <a:rPr lang="en-US" dirty="0"/>
              <a:t>.</a:t>
            </a:r>
          </a:p>
        </p:txBody>
      </p:sp>
      <p:sp>
        <p:nvSpPr>
          <p:cNvPr id="4" name="Slide Number Placeholder 3"/>
          <p:cNvSpPr>
            <a:spLocks noGrp="1"/>
          </p:cNvSpPr>
          <p:nvPr>
            <p:ph type="sldNum" sz="quarter" idx="10"/>
          </p:nvPr>
        </p:nvSpPr>
        <p:spPr/>
        <p:txBody>
          <a:bodyPr/>
          <a:lstStyle/>
          <a:p>
            <a:fld id="{56FF7E78-889D-4A22-AB01-AD233BFB6536}" type="slidenum">
              <a:rPr lang="en-US" smtClean="0"/>
              <a:t>2</a:t>
            </a:fld>
            <a:endParaRPr lang="en-US"/>
          </a:p>
        </p:txBody>
      </p:sp>
    </p:spTree>
    <p:extLst>
      <p:ext uri="{BB962C8B-B14F-4D97-AF65-F5344CB8AC3E}">
        <p14:creationId xmlns:p14="http://schemas.microsoft.com/office/powerpoint/2010/main" val="1048822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B3E92-8A1D-E495-2728-C3D08AE10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13058-EFE3-F4FD-401C-DAFA50E83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0F437-07EB-0B09-1188-9F34EEDCE2F4}"/>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6BBD114D-B40B-765F-5C94-E764CB24D3AB}"/>
              </a:ext>
            </a:extLst>
          </p:cNvPr>
          <p:cNvSpPr>
            <a:spLocks noGrp="1"/>
          </p:cNvSpPr>
          <p:nvPr>
            <p:ph type="sldNum" sz="quarter" idx="10"/>
          </p:nvPr>
        </p:nvSpPr>
        <p:spPr/>
        <p:txBody>
          <a:bodyPr/>
          <a:lstStyle/>
          <a:p>
            <a:fld id="{56FF7E78-889D-4A22-AB01-AD233BFB6536}" type="slidenum">
              <a:rPr lang="en-US" smtClean="0"/>
              <a:t>20</a:t>
            </a:fld>
            <a:endParaRPr lang="en-US"/>
          </a:p>
        </p:txBody>
      </p:sp>
    </p:spTree>
    <p:extLst>
      <p:ext uri="{BB962C8B-B14F-4D97-AF65-F5344CB8AC3E}">
        <p14:creationId xmlns:p14="http://schemas.microsoft.com/office/powerpoint/2010/main" val="2341782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reviewed the zoning that applies to all GAA classified land in Connecticut to the type of zone and the minimum lot size required by each zone. There are 419 zones in Connecticut that govern public water supply watershed lands. We will review the details of this analysis on the next two slides.</a:t>
            </a:r>
          </a:p>
        </p:txBody>
      </p:sp>
      <p:sp>
        <p:nvSpPr>
          <p:cNvPr id="4" name="Slide Number Placeholder 3"/>
          <p:cNvSpPr>
            <a:spLocks noGrp="1"/>
          </p:cNvSpPr>
          <p:nvPr>
            <p:ph type="sldNum" sz="quarter" idx="10"/>
          </p:nvPr>
        </p:nvSpPr>
        <p:spPr/>
        <p:txBody>
          <a:bodyPr/>
          <a:lstStyle/>
          <a:p>
            <a:fld id="{56FF7E78-889D-4A22-AB01-AD233BFB6536}" type="slidenum">
              <a:rPr lang="en-US" smtClean="0"/>
              <a:t>21</a:t>
            </a:fld>
            <a:endParaRPr lang="en-US"/>
          </a:p>
        </p:txBody>
      </p:sp>
    </p:spTree>
    <p:extLst>
      <p:ext uri="{BB962C8B-B14F-4D97-AF65-F5344CB8AC3E}">
        <p14:creationId xmlns:p14="http://schemas.microsoft.com/office/powerpoint/2010/main" val="4267640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65% or about two thirds of all zoning in Connecticut that regulates land in the GAA zones is residential single family. However, 111 zones, or 26%, are commercial or industrial. They pose a greater threat to drinking water supplies.</a:t>
            </a:r>
          </a:p>
        </p:txBody>
      </p:sp>
      <p:sp>
        <p:nvSpPr>
          <p:cNvPr id="4" name="Slide Number Placeholder 3"/>
          <p:cNvSpPr>
            <a:spLocks noGrp="1"/>
          </p:cNvSpPr>
          <p:nvPr>
            <p:ph type="sldNum" sz="quarter" idx="10"/>
          </p:nvPr>
        </p:nvSpPr>
        <p:spPr/>
        <p:txBody>
          <a:bodyPr/>
          <a:lstStyle/>
          <a:p>
            <a:fld id="{56FF7E78-889D-4A22-AB01-AD233BFB6536}" type="slidenum">
              <a:rPr lang="en-US" smtClean="0"/>
              <a:t>22</a:t>
            </a:fld>
            <a:endParaRPr lang="en-US"/>
          </a:p>
        </p:txBody>
      </p:sp>
    </p:spTree>
    <p:extLst>
      <p:ext uri="{BB962C8B-B14F-4D97-AF65-F5344CB8AC3E}">
        <p14:creationId xmlns:p14="http://schemas.microsoft.com/office/powerpoint/2010/main" val="2403125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distinguishes the number of zones of each class of zoning based on whether they have or do not have watershed conscious zoning. It is worthy to note that there are nearly twice as many commercial and industrial zones in the 63 municipalities with watershed conscious zoning than those without any such regulations. Could the reason for this distinction reflect greater concern and therefore more robust regulations due to past commercial or industrial releases of chemicals or spills?</a:t>
            </a:r>
          </a:p>
        </p:txBody>
      </p:sp>
      <p:sp>
        <p:nvSpPr>
          <p:cNvPr id="4" name="Slide Number Placeholder 3"/>
          <p:cNvSpPr>
            <a:spLocks noGrp="1"/>
          </p:cNvSpPr>
          <p:nvPr>
            <p:ph type="sldNum" sz="quarter" idx="10"/>
          </p:nvPr>
        </p:nvSpPr>
        <p:spPr/>
        <p:txBody>
          <a:bodyPr/>
          <a:lstStyle/>
          <a:p>
            <a:fld id="{56FF7E78-889D-4A22-AB01-AD233BFB6536}" type="slidenum">
              <a:rPr lang="en-US" smtClean="0"/>
              <a:t>23</a:t>
            </a:fld>
            <a:endParaRPr lang="en-US"/>
          </a:p>
        </p:txBody>
      </p:sp>
    </p:spTree>
    <p:extLst>
      <p:ext uri="{BB962C8B-B14F-4D97-AF65-F5344CB8AC3E}">
        <p14:creationId xmlns:p14="http://schemas.microsoft.com/office/powerpoint/2010/main" val="2810539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Thee are six basic land use tools that support low impact development as shown in this side. They are especially important for use in watershed areas that are used for public water supply.</a:t>
            </a:r>
          </a:p>
        </p:txBody>
      </p:sp>
      <p:sp>
        <p:nvSpPr>
          <p:cNvPr id="4" name="Slide Number Placeholder 3"/>
          <p:cNvSpPr>
            <a:spLocks noGrp="1"/>
          </p:cNvSpPr>
          <p:nvPr>
            <p:ph type="sldNum" sz="quarter" idx="5"/>
          </p:nvPr>
        </p:nvSpPr>
        <p:spPr/>
        <p:txBody>
          <a:bodyPr/>
          <a:lstStyle/>
          <a:p>
            <a:fld id="{56FF7E78-889D-4A22-AB01-AD233BFB6536}" type="slidenum">
              <a:rPr lang="en-US" smtClean="0"/>
              <a:t>24</a:t>
            </a:fld>
            <a:endParaRPr lang="en-US"/>
          </a:p>
        </p:txBody>
      </p:sp>
    </p:spTree>
    <p:extLst>
      <p:ext uri="{BB962C8B-B14F-4D97-AF65-F5344CB8AC3E}">
        <p14:creationId xmlns:p14="http://schemas.microsoft.com/office/powerpoint/2010/main" val="2209469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Zoning strategies are founded on three basic concepts: land based, activity based and reviewed based regulations.  Land based strategies are the traditional and most useful zoning approach to protecting watersheds. However, the other strategies are useful when zoning commissions have sufficient time, staff and expertise to manage public water supply watersheds. In reality, it is a tall order that few municipalities have the resources to comfortably command.</a:t>
            </a:r>
          </a:p>
        </p:txBody>
      </p:sp>
      <p:sp>
        <p:nvSpPr>
          <p:cNvPr id="4" name="Slide Number Placeholder 3"/>
          <p:cNvSpPr>
            <a:spLocks noGrp="1"/>
          </p:cNvSpPr>
          <p:nvPr>
            <p:ph type="sldNum" sz="quarter" idx="10"/>
          </p:nvPr>
        </p:nvSpPr>
        <p:spPr/>
        <p:txBody>
          <a:bodyPr/>
          <a:lstStyle/>
          <a:p>
            <a:fld id="{56FF7E78-889D-4A22-AB01-AD233BFB6536}" type="slidenum">
              <a:rPr lang="en-US" smtClean="0"/>
              <a:t>25</a:t>
            </a:fld>
            <a:endParaRPr lang="en-US"/>
          </a:p>
        </p:txBody>
      </p:sp>
    </p:spTree>
    <p:extLst>
      <p:ext uri="{BB962C8B-B14F-4D97-AF65-F5344CB8AC3E}">
        <p14:creationId xmlns:p14="http://schemas.microsoft.com/office/powerpoint/2010/main" val="721082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same three </a:t>
            </a:r>
            <a:r>
              <a:rPr lang="en-US"/>
              <a:t>strategies are also </a:t>
            </a:r>
            <a:r>
              <a:rPr lang="en-US" dirty="0"/>
              <a:t>applicable to the use of setback controls and are some of the most important watershed protection tools that exist today.</a:t>
            </a:r>
          </a:p>
        </p:txBody>
      </p:sp>
      <p:sp>
        <p:nvSpPr>
          <p:cNvPr id="4" name="Slide Number Placeholder 3"/>
          <p:cNvSpPr>
            <a:spLocks noGrp="1"/>
          </p:cNvSpPr>
          <p:nvPr>
            <p:ph type="sldNum" sz="quarter" idx="10"/>
          </p:nvPr>
        </p:nvSpPr>
        <p:spPr/>
        <p:txBody>
          <a:bodyPr/>
          <a:lstStyle/>
          <a:p>
            <a:fld id="{56FF7E78-889D-4A22-AB01-AD233BFB6536}" type="slidenum">
              <a:rPr lang="en-US" smtClean="0"/>
              <a:t>26</a:t>
            </a:fld>
            <a:endParaRPr lang="en-US"/>
          </a:p>
        </p:txBody>
      </p:sp>
    </p:spTree>
    <p:extLst>
      <p:ext uri="{BB962C8B-B14F-4D97-AF65-F5344CB8AC3E}">
        <p14:creationId xmlns:p14="http://schemas.microsoft.com/office/powerpoint/2010/main" val="2555584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WestCOG</a:t>
            </a:r>
            <a:r>
              <a:rPr lang="en-US" dirty="0"/>
              <a:t> developed this watershed conscious zoning checklist to assist with the process of improving the protections governing public water supply watersheds. Surprising at it may seem, </a:t>
            </a:r>
            <a:r>
              <a:rPr lang="en-US" dirty="0" err="1"/>
              <a:t>WestCOG</a:t>
            </a:r>
            <a:r>
              <a:rPr lang="en-US" dirty="0"/>
              <a:t> is one of the few organizations that has developed detailed zoning strategies to protect Connecticut’s water supplies. The first three steps are to assess and identify vulnerable ground and surface waters; then to identify activity based threats and land use based threats to watershed protection as listed here.</a:t>
            </a:r>
          </a:p>
        </p:txBody>
      </p:sp>
      <p:sp>
        <p:nvSpPr>
          <p:cNvPr id="4" name="Slide Number Placeholder 3"/>
          <p:cNvSpPr>
            <a:spLocks noGrp="1"/>
          </p:cNvSpPr>
          <p:nvPr>
            <p:ph type="sldNum" sz="quarter" idx="5"/>
          </p:nvPr>
        </p:nvSpPr>
        <p:spPr/>
        <p:txBody>
          <a:bodyPr/>
          <a:lstStyle/>
          <a:p>
            <a:fld id="{56FF7E78-889D-4A22-AB01-AD233BFB6536}" type="slidenum">
              <a:rPr lang="en-US" smtClean="0"/>
              <a:t>27</a:t>
            </a:fld>
            <a:endParaRPr lang="en-US"/>
          </a:p>
        </p:txBody>
      </p:sp>
    </p:spTree>
    <p:extLst>
      <p:ext uri="{BB962C8B-B14F-4D97-AF65-F5344CB8AC3E}">
        <p14:creationId xmlns:p14="http://schemas.microsoft.com/office/powerpoint/2010/main" val="3676167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after identifying activity and land use threats is to identify review based threats – this means threats that can best be addressed through the special permit and site plan review process as we have discussed earlier.</a:t>
            </a:r>
          </a:p>
          <a:p>
            <a:r>
              <a:rPr lang="en-US" dirty="0"/>
              <a:t>Step 5 is the key part of this checklist. It focuses on the zoning tools that support watershed conscious zoning. Let’s review a few of the key zoning tools. </a:t>
            </a:r>
          </a:p>
        </p:txBody>
      </p:sp>
      <p:sp>
        <p:nvSpPr>
          <p:cNvPr id="4" name="Slide Number Placeholder 3"/>
          <p:cNvSpPr>
            <a:spLocks noGrp="1"/>
          </p:cNvSpPr>
          <p:nvPr>
            <p:ph type="sldNum" sz="quarter" idx="5"/>
          </p:nvPr>
        </p:nvSpPr>
        <p:spPr/>
        <p:txBody>
          <a:bodyPr/>
          <a:lstStyle/>
          <a:p>
            <a:fld id="{56FF7E78-889D-4A22-AB01-AD233BFB6536}" type="slidenum">
              <a:rPr lang="en-US" smtClean="0"/>
              <a:t>28</a:t>
            </a:fld>
            <a:endParaRPr lang="en-US"/>
          </a:p>
        </p:txBody>
      </p:sp>
    </p:spTree>
    <p:extLst>
      <p:ext uri="{BB962C8B-B14F-4D97-AF65-F5344CB8AC3E}">
        <p14:creationId xmlns:p14="http://schemas.microsoft.com/office/powerpoint/2010/main" val="959000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B65D2-3D87-B126-33AE-E0496DF22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874FC-278A-74FC-3434-E2FF28085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7BE61-514F-3495-AC79-B04FB6D5BC58}"/>
              </a:ext>
            </a:extLst>
          </p:cNvPr>
          <p:cNvSpPr>
            <a:spLocks noGrp="1"/>
          </p:cNvSpPr>
          <p:nvPr>
            <p:ph type="body" idx="1"/>
          </p:nvPr>
        </p:nvSpPr>
        <p:spPr/>
        <p:txBody>
          <a:bodyPr/>
          <a:lstStyle/>
          <a:p>
            <a:endParaRPr lang="en-US" dirty="0"/>
          </a:p>
          <a:p>
            <a:r>
              <a:rPr lang="en-US" dirty="0"/>
              <a:t>Here we’ll dig a little more into stormwater runoff, looking at the density of stormwater catch basins across the region.</a:t>
            </a:r>
          </a:p>
          <a:p>
            <a:endParaRPr lang="en-US" dirty="0"/>
          </a:p>
        </p:txBody>
      </p:sp>
      <p:sp>
        <p:nvSpPr>
          <p:cNvPr id="4" name="Slide Number Placeholder 3">
            <a:extLst>
              <a:ext uri="{FF2B5EF4-FFF2-40B4-BE49-F238E27FC236}">
                <a16:creationId xmlns:a16="http://schemas.microsoft.com/office/drawing/2014/main" id="{DAD801DC-FAB3-BED1-E874-5FB7001667A0}"/>
              </a:ext>
            </a:extLst>
          </p:cNvPr>
          <p:cNvSpPr>
            <a:spLocks noGrp="1"/>
          </p:cNvSpPr>
          <p:nvPr>
            <p:ph type="sldNum" sz="quarter" idx="10"/>
          </p:nvPr>
        </p:nvSpPr>
        <p:spPr/>
        <p:txBody>
          <a:bodyPr/>
          <a:lstStyle/>
          <a:p>
            <a:fld id="{56FF7E78-889D-4A22-AB01-AD233BFB6536}" type="slidenum">
              <a:rPr lang="en-US" smtClean="0"/>
              <a:t>29</a:t>
            </a:fld>
            <a:endParaRPr lang="en-US"/>
          </a:p>
        </p:txBody>
      </p:sp>
    </p:spTree>
    <p:extLst>
      <p:ext uri="{BB962C8B-B14F-4D97-AF65-F5344CB8AC3E}">
        <p14:creationId xmlns:p14="http://schemas.microsoft.com/office/powerpoint/2010/main" val="97006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Connecticut legislature authorized the use of zoning in 1925. In 1959 when Euclidean zoning was modified to allow for special permit uses within any given zoning district. The zoning enabling act of 1925 did not provide for any incompatible uses but it soon became apparent that some uses might be compatible if they were managed under special permit standards. Soon other innovations emerged with the National Flood Insurance Program in 1968 creating floodplain zones. In 1969 the CT Supreme Court upheld the use of floating zones in Stamford and then in 1985 the legislature enabled the use of overlay zones to expand its use beyond that limited to the coastal zone management program.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1998 the legislature added village districts as a new zoning tool to expand architectural protections from the exclusive domain of historic districts to be a tool for innovative village and urban design. Nine years later incentive housing overlay zones were added to the list of special development techniques. In 2013 the CT Supreme Court put guard rails on some special development practices in the Mackenzie case to ensure the principles of uniformity – otherwise known as the equal protection act – were complied with.</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6FF7E78-889D-4A22-AB01-AD233BFB6536}" type="slidenum">
              <a:rPr lang="en-US" smtClean="0"/>
              <a:t>3</a:t>
            </a:fld>
            <a:endParaRPr lang="en-US"/>
          </a:p>
        </p:txBody>
      </p:sp>
    </p:spTree>
    <p:extLst>
      <p:ext uri="{BB962C8B-B14F-4D97-AF65-F5344CB8AC3E}">
        <p14:creationId xmlns:p14="http://schemas.microsoft.com/office/powerpoint/2010/main" val="3176204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greatest water quality concerns we face is the excessive number of catch basins discharging into public water supply watersheds. This is an opportunity for municipalities and the Connecticut Department of Transportation to focus efforts on reducing the number of locations with directly connected impervious areas discharging to streams and rivers within public water supply watersheds. Catch basins and DCIA, as it is called, create perfect pathways for spilled petroleum, PFAs, brake and tire residue, and other toxic substances off our highways and into water systems. Towns should work to disconnect these pathways wherever possible.</a:t>
            </a:r>
          </a:p>
        </p:txBody>
      </p:sp>
      <p:sp>
        <p:nvSpPr>
          <p:cNvPr id="4" name="Slide Number Placeholder 3"/>
          <p:cNvSpPr>
            <a:spLocks noGrp="1"/>
          </p:cNvSpPr>
          <p:nvPr>
            <p:ph type="sldNum" sz="quarter" idx="5"/>
          </p:nvPr>
        </p:nvSpPr>
        <p:spPr/>
        <p:txBody>
          <a:bodyPr/>
          <a:lstStyle/>
          <a:p>
            <a:fld id="{56FF7E78-889D-4A22-AB01-AD233BFB6536}" type="slidenum">
              <a:rPr lang="en-US" smtClean="0"/>
              <a:t>30</a:t>
            </a:fld>
            <a:endParaRPr lang="en-US"/>
          </a:p>
        </p:txBody>
      </p:sp>
    </p:spTree>
    <p:extLst>
      <p:ext uri="{BB962C8B-B14F-4D97-AF65-F5344CB8AC3E}">
        <p14:creationId xmlns:p14="http://schemas.microsoft.com/office/powerpoint/2010/main" val="1670242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CDE3E-4973-9B46-3DB6-118C42FDC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CFF06-6387-4667-5418-E11BD1CF8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1DD0D-DC10-FE19-42CF-C1320BC5D79E}"/>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F656992-15D2-72E2-0992-44E5EE864450}"/>
              </a:ext>
            </a:extLst>
          </p:cNvPr>
          <p:cNvSpPr>
            <a:spLocks noGrp="1"/>
          </p:cNvSpPr>
          <p:nvPr>
            <p:ph type="sldNum" sz="quarter" idx="10"/>
          </p:nvPr>
        </p:nvSpPr>
        <p:spPr/>
        <p:txBody>
          <a:bodyPr/>
          <a:lstStyle/>
          <a:p>
            <a:fld id="{56FF7E78-889D-4A22-AB01-AD233BFB6536}" type="slidenum">
              <a:rPr lang="en-US" smtClean="0"/>
              <a:t>31</a:t>
            </a:fld>
            <a:endParaRPr lang="en-US"/>
          </a:p>
        </p:txBody>
      </p:sp>
    </p:spTree>
    <p:extLst>
      <p:ext uri="{BB962C8B-B14F-4D97-AF65-F5344CB8AC3E}">
        <p14:creationId xmlns:p14="http://schemas.microsoft.com/office/powerpoint/2010/main" val="2007653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hopes of the state legislature, the water utility notification procedure (codified as Section 8-3i of the zoning enabling statutes) is not holding up to expectations. Though 129 municipalities are meant to be subject to this requirement, in practice only about 20% of the covered zoning commissions use the notification procedure.</a:t>
            </a:r>
          </a:p>
        </p:txBody>
      </p:sp>
      <p:sp>
        <p:nvSpPr>
          <p:cNvPr id="4" name="Slide Number Placeholder 3"/>
          <p:cNvSpPr>
            <a:spLocks noGrp="1"/>
          </p:cNvSpPr>
          <p:nvPr>
            <p:ph type="sldNum" sz="quarter" idx="10"/>
          </p:nvPr>
        </p:nvSpPr>
        <p:spPr/>
        <p:txBody>
          <a:bodyPr/>
          <a:lstStyle/>
          <a:p>
            <a:fld id="{56FF7E78-889D-4A22-AB01-AD233BFB6536}" type="slidenum">
              <a:rPr lang="en-US" smtClean="0"/>
              <a:t>32</a:t>
            </a:fld>
            <a:endParaRPr lang="en-US"/>
          </a:p>
        </p:txBody>
      </p:sp>
    </p:spTree>
    <p:extLst>
      <p:ext uri="{BB962C8B-B14F-4D97-AF65-F5344CB8AC3E}">
        <p14:creationId xmlns:p14="http://schemas.microsoft.com/office/powerpoint/2010/main" val="3774737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intersection between municipalities with watershed conscious zoning and municipalities that have adopted aquifer protection area regulations. It’s </a:t>
            </a:r>
            <a:r>
              <a:rPr lang="en-US"/>
              <a:t>worth noting that </a:t>
            </a:r>
            <a:r>
              <a:rPr lang="en-US" dirty="0"/>
              <a:t>aquifer protection areas exist in 16 municipalities that fall outside of the GAA groundwater classification system developed by DEEP.</a:t>
            </a:r>
          </a:p>
        </p:txBody>
      </p:sp>
      <p:sp>
        <p:nvSpPr>
          <p:cNvPr id="4" name="Slide Number Placeholder 3"/>
          <p:cNvSpPr>
            <a:spLocks noGrp="1"/>
          </p:cNvSpPr>
          <p:nvPr>
            <p:ph type="sldNum" sz="quarter" idx="10"/>
          </p:nvPr>
        </p:nvSpPr>
        <p:spPr/>
        <p:txBody>
          <a:bodyPr/>
          <a:lstStyle/>
          <a:p>
            <a:fld id="{56FF7E78-889D-4A22-AB01-AD233BFB6536}" type="slidenum">
              <a:rPr lang="en-US" smtClean="0"/>
              <a:t>33</a:t>
            </a:fld>
            <a:endParaRPr lang="en-US"/>
          </a:p>
        </p:txBody>
      </p:sp>
    </p:spTree>
    <p:extLst>
      <p:ext uri="{BB962C8B-B14F-4D97-AF65-F5344CB8AC3E}">
        <p14:creationId xmlns:p14="http://schemas.microsoft.com/office/powerpoint/2010/main" val="2624690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327C9-4B94-D84E-CBA6-FF857F0AC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52BBD-E2EE-AF11-3BE7-047D471C6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E0928-DCB0-7B09-E4F3-C410638842DE}"/>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CE80C44-7C41-BC21-4FF0-0C8AD5A62BAB}"/>
              </a:ext>
            </a:extLst>
          </p:cNvPr>
          <p:cNvSpPr>
            <a:spLocks noGrp="1"/>
          </p:cNvSpPr>
          <p:nvPr>
            <p:ph type="sldNum" sz="quarter" idx="10"/>
          </p:nvPr>
        </p:nvSpPr>
        <p:spPr/>
        <p:txBody>
          <a:bodyPr/>
          <a:lstStyle/>
          <a:p>
            <a:fld id="{56FF7E78-889D-4A22-AB01-AD233BFB6536}" type="slidenum">
              <a:rPr lang="en-US" smtClean="0"/>
              <a:t>34</a:t>
            </a:fld>
            <a:endParaRPr lang="en-US"/>
          </a:p>
        </p:txBody>
      </p:sp>
    </p:spTree>
    <p:extLst>
      <p:ext uri="{BB962C8B-B14F-4D97-AF65-F5344CB8AC3E}">
        <p14:creationId xmlns:p14="http://schemas.microsoft.com/office/powerpoint/2010/main" val="1636299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2050"/>
            <a:ext cx="5575300" cy="3136900"/>
          </a:xfrm>
        </p:spPr>
      </p:sp>
      <p:sp>
        <p:nvSpPr>
          <p:cNvPr id="3" name="Notes Placeholder 2"/>
          <p:cNvSpPr>
            <a:spLocks noGrp="1"/>
          </p:cNvSpPr>
          <p:nvPr>
            <p:ph type="body" idx="1"/>
          </p:nvPr>
        </p:nvSpPr>
        <p:spPr/>
        <p:txBody>
          <a:bodyPr/>
          <a:lstStyle/>
          <a:p>
            <a:r>
              <a:rPr lang="en-US" dirty="0"/>
              <a:t>We still have a great deal of work to complete but we would appreciate any feedback or suggestions you might have about what we have presented. Our recommendations will only work when there is public understanding of the threats posed to our drinking water.</a:t>
            </a:r>
          </a:p>
        </p:txBody>
      </p:sp>
      <p:sp>
        <p:nvSpPr>
          <p:cNvPr id="4" name="Slide Number Placeholder 3"/>
          <p:cNvSpPr>
            <a:spLocks noGrp="1"/>
          </p:cNvSpPr>
          <p:nvPr>
            <p:ph type="sldNum" sz="quarter" idx="10"/>
          </p:nvPr>
        </p:nvSpPr>
        <p:spPr/>
        <p:txBody>
          <a:bodyPr/>
          <a:lstStyle/>
          <a:p>
            <a:fld id="{56FF7E78-889D-4A22-AB01-AD233BFB6536}" type="slidenum">
              <a:rPr lang="en-US" smtClean="0"/>
              <a:t>35</a:t>
            </a:fld>
            <a:endParaRPr lang="en-US"/>
          </a:p>
        </p:txBody>
      </p:sp>
    </p:spTree>
    <p:extLst>
      <p:ext uri="{BB962C8B-B14F-4D97-AF65-F5344CB8AC3E}">
        <p14:creationId xmlns:p14="http://schemas.microsoft.com/office/powerpoint/2010/main" val="2602986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two of the most relevant documents for those interested in learning more about protecting drinking watersheds through zoning.</a:t>
            </a:r>
          </a:p>
        </p:txBody>
      </p:sp>
      <p:sp>
        <p:nvSpPr>
          <p:cNvPr id="4" name="Slide Number Placeholder 3"/>
          <p:cNvSpPr>
            <a:spLocks noGrp="1"/>
          </p:cNvSpPr>
          <p:nvPr>
            <p:ph type="sldNum" sz="quarter" idx="5"/>
          </p:nvPr>
        </p:nvSpPr>
        <p:spPr/>
        <p:txBody>
          <a:bodyPr/>
          <a:lstStyle/>
          <a:p>
            <a:fld id="{56FF7E78-889D-4A22-AB01-AD233BFB6536}" type="slidenum">
              <a:rPr lang="en-US" smtClean="0"/>
              <a:t>36</a:t>
            </a:fld>
            <a:endParaRPr lang="en-US"/>
          </a:p>
        </p:txBody>
      </p:sp>
    </p:spTree>
    <p:extLst>
      <p:ext uri="{BB962C8B-B14F-4D97-AF65-F5344CB8AC3E}">
        <p14:creationId xmlns:p14="http://schemas.microsoft.com/office/powerpoint/2010/main" val="1786779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71B83-54EA-58B4-BA61-44F5DA53B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C0B58-4EF4-B6AF-72AA-99A39C238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4FE18-46CA-05C5-AC62-48D1A22C77B5}"/>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DBE8E94-4B1D-F933-15C1-7B383195A528}"/>
              </a:ext>
            </a:extLst>
          </p:cNvPr>
          <p:cNvSpPr>
            <a:spLocks noGrp="1"/>
          </p:cNvSpPr>
          <p:nvPr>
            <p:ph type="sldNum" sz="quarter" idx="10"/>
          </p:nvPr>
        </p:nvSpPr>
        <p:spPr/>
        <p:txBody>
          <a:bodyPr/>
          <a:lstStyle/>
          <a:p>
            <a:fld id="{56FF7E78-889D-4A22-AB01-AD233BFB6536}" type="slidenum">
              <a:rPr lang="en-US" smtClean="0"/>
              <a:t>4</a:t>
            </a:fld>
            <a:endParaRPr lang="en-US"/>
          </a:p>
        </p:txBody>
      </p:sp>
    </p:spTree>
    <p:extLst>
      <p:ext uri="{BB962C8B-B14F-4D97-AF65-F5344CB8AC3E}">
        <p14:creationId xmlns:p14="http://schemas.microsoft.com/office/powerpoint/2010/main" val="1983238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Safeguarding our public drinking water supplies requires multiple municipal and even state agencies to achieve our goals. This slide shows five key organizations that affect drinking water. Of course there are other that must be mentioned as well including conservation commissions, Boards of Selectmen, </a:t>
            </a:r>
            <a:r>
              <a:rPr lang="en-US"/>
              <a:t>watershed associations </a:t>
            </a:r>
            <a:r>
              <a:rPr lang="en-US" dirty="0"/>
              <a:t>and the list </a:t>
            </a:r>
            <a:r>
              <a:rPr lang="en-US"/>
              <a:t>goes on.</a:t>
            </a:r>
            <a:endParaRPr lang="en-US" dirty="0"/>
          </a:p>
        </p:txBody>
      </p:sp>
      <p:sp>
        <p:nvSpPr>
          <p:cNvPr id="4" name="Slide Number Placeholder 3"/>
          <p:cNvSpPr>
            <a:spLocks noGrp="1"/>
          </p:cNvSpPr>
          <p:nvPr>
            <p:ph type="sldNum" sz="quarter" idx="5"/>
          </p:nvPr>
        </p:nvSpPr>
        <p:spPr/>
        <p:txBody>
          <a:bodyPr/>
          <a:lstStyle/>
          <a:p>
            <a:fld id="{603F83CF-4E8E-4290-A127-804D7E1AA82C}" type="slidenum">
              <a:rPr lang="en-US" smtClean="0"/>
              <a:t>5</a:t>
            </a:fld>
            <a:endParaRPr lang="en-US"/>
          </a:p>
        </p:txBody>
      </p:sp>
    </p:spTree>
    <p:extLst>
      <p:ext uri="{BB962C8B-B14F-4D97-AF65-F5344CB8AC3E}">
        <p14:creationId xmlns:p14="http://schemas.microsoft.com/office/powerpoint/2010/main" val="21193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FF7E78-889D-4A22-AB01-AD233BFB6536}" type="slidenum">
              <a:rPr lang="en-US" smtClean="0"/>
              <a:t>6</a:t>
            </a:fld>
            <a:endParaRPr lang="en-US"/>
          </a:p>
        </p:txBody>
      </p:sp>
    </p:spTree>
    <p:extLst>
      <p:ext uri="{BB962C8B-B14F-4D97-AF65-F5344CB8AC3E}">
        <p14:creationId xmlns:p14="http://schemas.microsoft.com/office/powerpoint/2010/main" val="619419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C7325-DE05-2740-7D11-D2E6C1DB7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2F34C-C350-963E-29C9-B00607CEE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15A98-6037-4270-8182-988279AFDC10}"/>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B772484-C443-4BDB-8956-D3F3E43F1FBA}"/>
              </a:ext>
            </a:extLst>
          </p:cNvPr>
          <p:cNvSpPr>
            <a:spLocks noGrp="1"/>
          </p:cNvSpPr>
          <p:nvPr>
            <p:ph type="sldNum" sz="quarter" idx="10"/>
          </p:nvPr>
        </p:nvSpPr>
        <p:spPr/>
        <p:txBody>
          <a:bodyPr/>
          <a:lstStyle/>
          <a:p>
            <a:fld id="{56FF7E78-889D-4A22-AB01-AD233BFB6536}" type="slidenum">
              <a:rPr lang="en-US" smtClean="0"/>
              <a:t>7</a:t>
            </a:fld>
            <a:endParaRPr lang="en-US"/>
          </a:p>
        </p:txBody>
      </p:sp>
    </p:spTree>
    <p:extLst>
      <p:ext uri="{BB962C8B-B14F-4D97-AF65-F5344CB8AC3E}">
        <p14:creationId xmlns:p14="http://schemas.microsoft.com/office/powerpoint/2010/main" val="810523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was to determine gaps in land use controls that may adversely affect water quality and then to identify and if necessary, develop best practices including relevant training. </a:t>
            </a:r>
          </a:p>
        </p:txBody>
      </p:sp>
      <p:sp>
        <p:nvSpPr>
          <p:cNvPr id="4" name="Slide Number Placeholder 3"/>
          <p:cNvSpPr>
            <a:spLocks noGrp="1"/>
          </p:cNvSpPr>
          <p:nvPr>
            <p:ph type="sldNum" sz="quarter" idx="10"/>
          </p:nvPr>
        </p:nvSpPr>
        <p:spPr/>
        <p:txBody>
          <a:bodyPr/>
          <a:lstStyle/>
          <a:p>
            <a:fld id="{56FF7E78-889D-4A22-AB01-AD233BFB6536}" type="slidenum">
              <a:rPr lang="en-US" smtClean="0"/>
              <a:t>8</a:t>
            </a:fld>
            <a:endParaRPr lang="en-US"/>
          </a:p>
        </p:txBody>
      </p:sp>
    </p:spTree>
    <p:extLst>
      <p:ext uri="{BB962C8B-B14F-4D97-AF65-F5344CB8AC3E}">
        <p14:creationId xmlns:p14="http://schemas.microsoft.com/office/powerpoint/2010/main" val="419532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E18FD-849D-A781-D307-192FFA9B1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7F57B-4F6B-059E-2ECE-F5FC71503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B9C9B-4095-6224-703F-3137D9C76291}"/>
              </a:ext>
            </a:extLst>
          </p:cNvPr>
          <p:cNvSpPr>
            <a:spLocks noGrp="1"/>
          </p:cNvSpPr>
          <p:nvPr>
            <p:ph type="body" idx="1"/>
          </p:nvPr>
        </p:nvSpPr>
        <p:spPr/>
        <p:txBody>
          <a:bodyPr/>
          <a:lstStyle/>
          <a:p>
            <a:endParaRPr lang="en-US" dirty="0"/>
          </a:p>
          <a:p>
            <a:r>
              <a:rPr lang="en-US" dirty="0"/>
              <a:t>Next we will explore the spatial extent of water supply watersheds and GAA classified aquifers.</a:t>
            </a:r>
          </a:p>
          <a:p>
            <a:endParaRPr lang="en-US" dirty="0"/>
          </a:p>
        </p:txBody>
      </p:sp>
      <p:sp>
        <p:nvSpPr>
          <p:cNvPr id="4" name="Slide Number Placeholder 3">
            <a:extLst>
              <a:ext uri="{FF2B5EF4-FFF2-40B4-BE49-F238E27FC236}">
                <a16:creationId xmlns:a16="http://schemas.microsoft.com/office/drawing/2014/main" id="{7F08475D-3139-D623-47DD-0AB7AF130125}"/>
              </a:ext>
            </a:extLst>
          </p:cNvPr>
          <p:cNvSpPr>
            <a:spLocks noGrp="1"/>
          </p:cNvSpPr>
          <p:nvPr>
            <p:ph type="sldNum" sz="quarter" idx="10"/>
          </p:nvPr>
        </p:nvSpPr>
        <p:spPr/>
        <p:txBody>
          <a:bodyPr/>
          <a:lstStyle/>
          <a:p>
            <a:fld id="{56FF7E78-889D-4A22-AB01-AD233BFB6536}" type="slidenum">
              <a:rPr lang="en-US" smtClean="0"/>
              <a:t>9</a:t>
            </a:fld>
            <a:endParaRPr lang="en-US"/>
          </a:p>
        </p:txBody>
      </p:sp>
    </p:spTree>
    <p:extLst>
      <p:ext uri="{BB962C8B-B14F-4D97-AF65-F5344CB8AC3E}">
        <p14:creationId xmlns:p14="http://schemas.microsoft.com/office/powerpoint/2010/main" val="3687135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143079-CC53-49D2-8087-BF5C5628E7A4}" type="datetime1">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DB468-7655-4C4A-A26E-E74C8C23C98F}" type="slidenum">
              <a:rPr lang="en-US" smtClean="0"/>
              <a:t>‹#›</a:t>
            </a:fld>
            <a:endParaRPr lang="en-US"/>
          </a:p>
        </p:txBody>
      </p:sp>
    </p:spTree>
    <p:extLst>
      <p:ext uri="{BB962C8B-B14F-4D97-AF65-F5344CB8AC3E}">
        <p14:creationId xmlns:p14="http://schemas.microsoft.com/office/powerpoint/2010/main" val="340659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082A9-5B7B-4388-826E-6D4A55E52593}" type="datetime1">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DB468-7655-4C4A-A26E-E74C8C23C98F}" type="slidenum">
              <a:rPr lang="en-US" smtClean="0"/>
              <a:t>‹#›</a:t>
            </a:fld>
            <a:endParaRPr lang="en-US"/>
          </a:p>
        </p:txBody>
      </p:sp>
    </p:spTree>
    <p:extLst>
      <p:ext uri="{BB962C8B-B14F-4D97-AF65-F5344CB8AC3E}">
        <p14:creationId xmlns:p14="http://schemas.microsoft.com/office/powerpoint/2010/main" val="3434375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25F035-7C93-4F6E-8E75-56EF291A8E70}" type="datetime1">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DB468-7655-4C4A-A26E-E74C8C23C98F}" type="slidenum">
              <a:rPr lang="en-US" smtClean="0"/>
              <a:t>‹#›</a:t>
            </a:fld>
            <a:endParaRPr lang="en-US"/>
          </a:p>
        </p:txBody>
      </p:sp>
    </p:spTree>
    <p:extLst>
      <p:ext uri="{BB962C8B-B14F-4D97-AF65-F5344CB8AC3E}">
        <p14:creationId xmlns:p14="http://schemas.microsoft.com/office/powerpoint/2010/main" val="289315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722E41D-C17E-4AD3-A52C-87F0D5B2B39B}" type="datetime1">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DB468-7655-4C4A-A26E-E74C8C23C98F}" type="slidenum">
              <a:rPr lang="en-US" smtClean="0"/>
              <a:t>‹#›</a:t>
            </a:fld>
            <a:endParaRPr lang="en-US" dirty="0"/>
          </a:p>
        </p:txBody>
      </p:sp>
    </p:spTree>
    <p:extLst>
      <p:ext uri="{BB962C8B-B14F-4D97-AF65-F5344CB8AC3E}">
        <p14:creationId xmlns:p14="http://schemas.microsoft.com/office/powerpoint/2010/main" val="218438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07AA43-7D33-4A41-94B2-5591A025A1A6}" type="datetime1">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DB468-7655-4C4A-A26E-E74C8C23C98F}" type="slidenum">
              <a:rPr lang="en-US" smtClean="0"/>
              <a:t>‹#›</a:t>
            </a:fld>
            <a:endParaRPr lang="en-US"/>
          </a:p>
        </p:txBody>
      </p:sp>
    </p:spTree>
    <p:extLst>
      <p:ext uri="{BB962C8B-B14F-4D97-AF65-F5344CB8AC3E}">
        <p14:creationId xmlns:p14="http://schemas.microsoft.com/office/powerpoint/2010/main" val="2711971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06993E-6074-4F33-8292-487704FC46D8}" type="datetime1">
              <a:rPr lang="en-US" smtClean="0"/>
              <a:t>5/15/2026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DB468-7655-4C4A-A26E-E74C8C23C98F}" type="slidenum">
              <a:rPr lang="en-US" smtClean="0"/>
              <a:t>‹#›</a:t>
            </a:fld>
            <a:endParaRPr lang="en-US"/>
          </a:p>
        </p:txBody>
      </p:sp>
    </p:spTree>
    <p:extLst>
      <p:ext uri="{BB962C8B-B14F-4D97-AF65-F5344CB8AC3E}">
        <p14:creationId xmlns:p14="http://schemas.microsoft.com/office/powerpoint/2010/main" val="2284762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182F6C-57ED-45A9-A02D-C2F9F24AF100}" type="datetime1">
              <a:rPr lang="en-US" smtClean="0"/>
              <a:t>5/15/2026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DB468-7655-4C4A-A26E-E74C8C23C98F}" type="slidenum">
              <a:rPr lang="en-US" smtClean="0"/>
              <a:t>‹#›</a:t>
            </a:fld>
            <a:endParaRPr lang="en-US"/>
          </a:p>
        </p:txBody>
      </p:sp>
    </p:spTree>
    <p:extLst>
      <p:ext uri="{BB962C8B-B14F-4D97-AF65-F5344CB8AC3E}">
        <p14:creationId xmlns:p14="http://schemas.microsoft.com/office/powerpoint/2010/main" val="2395614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609C67-BC6E-4E99-B537-01429AB3EF98}" type="datetime1">
              <a:rPr lang="en-US" smtClean="0"/>
              <a:t>5/15/2026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DB468-7655-4C4A-A26E-E74C8C23C98F}" type="slidenum">
              <a:rPr lang="en-US" smtClean="0"/>
              <a:t>‹#›</a:t>
            </a:fld>
            <a:endParaRPr lang="en-US"/>
          </a:p>
        </p:txBody>
      </p:sp>
    </p:spTree>
    <p:extLst>
      <p:ext uri="{BB962C8B-B14F-4D97-AF65-F5344CB8AC3E}">
        <p14:creationId xmlns:p14="http://schemas.microsoft.com/office/powerpoint/2010/main" val="3205350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6A658A-C0BE-426B-B463-160CE62F4755}" type="datetime1">
              <a:rPr lang="en-US" smtClean="0"/>
              <a:t>5/15/2026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DB468-7655-4C4A-A26E-E74C8C23C98F}" type="slidenum">
              <a:rPr lang="en-US" smtClean="0"/>
              <a:t>‹#›</a:t>
            </a:fld>
            <a:endParaRPr lang="en-US"/>
          </a:p>
        </p:txBody>
      </p:sp>
    </p:spTree>
    <p:extLst>
      <p:ext uri="{BB962C8B-B14F-4D97-AF65-F5344CB8AC3E}">
        <p14:creationId xmlns:p14="http://schemas.microsoft.com/office/powerpoint/2010/main" val="4223238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F5C0B8-3B2F-4B60-884F-07EDEDFF8F5F}" type="datetime1">
              <a:rPr lang="en-US" smtClean="0"/>
              <a:t>5/15/2026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DB468-7655-4C4A-A26E-E74C8C23C98F}" type="slidenum">
              <a:rPr lang="en-US" smtClean="0"/>
              <a:t>‹#›</a:t>
            </a:fld>
            <a:endParaRPr lang="en-US"/>
          </a:p>
        </p:txBody>
      </p:sp>
    </p:spTree>
    <p:extLst>
      <p:ext uri="{BB962C8B-B14F-4D97-AF65-F5344CB8AC3E}">
        <p14:creationId xmlns:p14="http://schemas.microsoft.com/office/powerpoint/2010/main" val="46517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DBD893-C5F7-4D75-99EF-0EBDF3499918}" type="datetime1">
              <a:rPr lang="en-US" smtClean="0"/>
              <a:t>5/15/2026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DB468-7655-4C4A-A26E-E74C8C23C98F}" type="slidenum">
              <a:rPr lang="en-US" smtClean="0"/>
              <a:t>‹#›</a:t>
            </a:fld>
            <a:endParaRPr lang="en-US"/>
          </a:p>
        </p:txBody>
      </p:sp>
    </p:spTree>
    <p:extLst>
      <p:ext uri="{BB962C8B-B14F-4D97-AF65-F5344CB8AC3E}">
        <p14:creationId xmlns:p14="http://schemas.microsoft.com/office/powerpoint/2010/main" val="366711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763AF-6A4B-49E1-974F-AA2E6BAF6DF0}" type="datetime1">
              <a:rPr lang="en-US" smtClean="0"/>
              <a:t>5/15/2026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DB468-7655-4C4A-A26E-E74C8C23C98F}" type="slidenum">
              <a:rPr lang="en-US" smtClean="0"/>
              <a:t>‹#›</a:t>
            </a:fld>
            <a:endParaRPr lang="en-US"/>
          </a:p>
        </p:txBody>
      </p:sp>
    </p:spTree>
    <p:extLst>
      <p:ext uri="{BB962C8B-B14F-4D97-AF65-F5344CB8AC3E}">
        <p14:creationId xmlns:p14="http://schemas.microsoft.com/office/powerpoint/2010/main" val="2955281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jpeg"/><Relationship Id="rId7" Type="http://schemas.openxmlformats.org/officeDocument/2006/relationships/diagramColors" Target="../diagrams/colors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cvidich@westcog.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mailto:tbeckett@westcog.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2728" y="-466725"/>
            <a:ext cx="12198059" cy="7854207"/>
          </a:xfrm>
          <a:prstGeom prst="rect">
            <a:avLst/>
          </a:prstGeom>
        </p:spPr>
      </p:pic>
      <p:sp>
        <p:nvSpPr>
          <p:cNvPr id="2" name="Title 1"/>
          <p:cNvSpPr>
            <a:spLocks noGrp="1"/>
          </p:cNvSpPr>
          <p:nvPr>
            <p:ph type="ctrTitle"/>
          </p:nvPr>
        </p:nvSpPr>
        <p:spPr>
          <a:xfrm>
            <a:off x="1524000" y="1971500"/>
            <a:ext cx="9144000" cy="1527173"/>
          </a:xfrm>
          <a:solidFill>
            <a:srgbClr val="92D050">
              <a:alpha val="50000"/>
            </a:srgbClr>
          </a:solidFill>
        </p:spPr>
        <p:txBody>
          <a:bodyPr>
            <a:normAutofit fontScale="90000"/>
          </a:bodyPr>
          <a:lstStyle/>
          <a:p>
            <a:r>
              <a:rPr lang="en-US" b="1" dirty="0">
                <a:solidFill>
                  <a:schemeClr val="bg1"/>
                </a:solidFill>
              </a:rPr>
              <a:t>Land Use Controls to Safeguard Public Water Supply Watersheds</a:t>
            </a:r>
          </a:p>
        </p:txBody>
      </p:sp>
      <p:sp>
        <p:nvSpPr>
          <p:cNvPr id="3" name="Subtitle 2"/>
          <p:cNvSpPr>
            <a:spLocks noGrp="1"/>
          </p:cNvSpPr>
          <p:nvPr>
            <p:ph type="subTitle" idx="1"/>
          </p:nvPr>
        </p:nvSpPr>
        <p:spPr>
          <a:xfrm>
            <a:off x="1524000" y="3590749"/>
            <a:ext cx="9144000" cy="507118"/>
          </a:xfrm>
          <a:solidFill>
            <a:srgbClr val="92D050">
              <a:alpha val="50000"/>
            </a:srgbClr>
          </a:solidFill>
        </p:spPr>
        <p:txBody>
          <a:bodyPr>
            <a:normAutofit/>
          </a:bodyPr>
          <a:lstStyle/>
          <a:p>
            <a:r>
              <a:rPr lang="en-US" sz="2800" dirty="0">
                <a:solidFill>
                  <a:schemeClr val="bg1"/>
                </a:solidFill>
              </a:rPr>
              <a:t>Recommended Zoning Practices for Zoning Commissions</a:t>
            </a:r>
          </a:p>
          <a:p>
            <a:endParaRPr lang="en-US" dirty="0"/>
          </a:p>
        </p:txBody>
      </p:sp>
      <p:sp>
        <p:nvSpPr>
          <p:cNvPr id="4" name="TextBox 3"/>
          <p:cNvSpPr txBox="1"/>
          <p:nvPr/>
        </p:nvSpPr>
        <p:spPr>
          <a:xfrm>
            <a:off x="3765291" y="4670054"/>
            <a:ext cx="4473019" cy="369332"/>
          </a:xfrm>
          <a:prstGeom prst="rect">
            <a:avLst/>
          </a:prstGeom>
          <a:solidFill>
            <a:srgbClr val="92D050"/>
          </a:solidFill>
        </p:spPr>
        <p:txBody>
          <a:bodyPr wrap="none" rtlCol="0">
            <a:spAutoFit/>
          </a:bodyPr>
          <a:lstStyle/>
          <a:p>
            <a:pPr algn="ctr"/>
            <a:r>
              <a:rPr lang="en-US" dirty="0"/>
              <a:t>Western Connecticut Council of Governments</a:t>
            </a:r>
          </a:p>
        </p:txBody>
      </p:sp>
      <p:sp>
        <p:nvSpPr>
          <p:cNvPr id="6" name="TextBox 5"/>
          <p:cNvSpPr txBox="1"/>
          <p:nvPr/>
        </p:nvSpPr>
        <p:spPr>
          <a:xfrm>
            <a:off x="4744776" y="5985052"/>
            <a:ext cx="2450094" cy="584775"/>
          </a:xfrm>
          <a:prstGeom prst="rect">
            <a:avLst/>
          </a:prstGeom>
          <a:solidFill>
            <a:srgbClr val="92D050"/>
          </a:solidFill>
        </p:spPr>
        <p:txBody>
          <a:bodyPr wrap="none" rtlCol="0">
            <a:spAutoFit/>
          </a:bodyPr>
          <a:lstStyle/>
          <a:p>
            <a:r>
              <a:rPr lang="en-US" sz="3200" dirty="0"/>
              <a:t>May 11, 2026</a:t>
            </a:r>
          </a:p>
        </p:txBody>
      </p:sp>
    </p:spTree>
    <p:extLst>
      <p:ext uri="{BB962C8B-B14F-4D97-AF65-F5344CB8AC3E}">
        <p14:creationId xmlns:p14="http://schemas.microsoft.com/office/powerpoint/2010/main" val="1592749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
        <p:nvSpPr>
          <p:cNvPr id="3" name="Slide Number Placeholder 2"/>
          <p:cNvSpPr>
            <a:spLocks noGrp="1"/>
          </p:cNvSpPr>
          <p:nvPr>
            <p:ph type="sldNum" sz="quarter" idx="12"/>
          </p:nvPr>
        </p:nvSpPr>
        <p:spPr/>
        <p:txBody>
          <a:bodyPr/>
          <a:lstStyle/>
          <a:p>
            <a:fld id="{1AEDB468-7655-4C4A-A26E-E74C8C23C98F}" type="slidenum">
              <a:rPr lang="en-US" smtClean="0"/>
              <a:t>10</a:t>
            </a:fld>
            <a:endParaRPr lang="en-US"/>
          </a:p>
        </p:txBody>
      </p:sp>
    </p:spTree>
    <p:extLst>
      <p:ext uri="{BB962C8B-B14F-4D97-AF65-F5344CB8AC3E}">
        <p14:creationId xmlns:p14="http://schemas.microsoft.com/office/powerpoint/2010/main" val="936211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66964235"/>
              </p:ext>
            </p:extLst>
          </p:nvPr>
        </p:nvGraphicFramePr>
        <p:xfrm>
          <a:off x="1033002" y="1358106"/>
          <a:ext cx="4438650" cy="4893945"/>
        </p:xfrm>
        <a:graphic>
          <a:graphicData uri="http://schemas.openxmlformats.org/drawingml/2006/table">
            <a:tbl>
              <a:tblPr/>
              <a:tblGrid>
                <a:gridCol w="2674895">
                  <a:extLst>
                    <a:ext uri="{9D8B030D-6E8A-4147-A177-3AD203B41FA5}">
                      <a16:colId xmlns:a16="http://schemas.microsoft.com/office/drawing/2014/main" val="20000"/>
                    </a:ext>
                  </a:extLst>
                </a:gridCol>
                <a:gridCol w="1763755">
                  <a:extLst>
                    <a:ext uri="{9D8B030D-6E8A-4147-A177-3AD203B41FA5}">
                      <a16:colId xmlns:a16="http://schemas.microsoft.com/office/drawing/2014/main" val="20001"/>
                    </a:ext>
                  </a:extLst>
                </a:gridCol>
              </a:tblGrid>
              <a:tr h="283943">
                <a:tc>
                  <a:txBody>
                    <a:bodyPr/>
                    <a:lstStyle/>
                    <a:p>
                      <a:pPr algn="l" fontAlgn="b"/>
                      <a:r>
                        <a:rPr lang="en-US" sz="1400" b="1" i="0" u="none" strike="noStrike" dirty="0">
                          <a:solidFill>
                            <a:srgbClr val="000000"/>
                          </a:solidFill>
                          <a:effectLst/>
                          <a:latin typeface="Aptos Narrow"/>
                        </a:rPr>
                        <a:t>Regional Basin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effectLst/>
                          <a:latin typeface="Aptos Narrow"/>
                        </a:rPr>
                        <a:t>GAA as % of Regional Basin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0975">
                <a:tc>
                  <a:txBody>
                    <a:bodyPr/>
                    <a:lstStyle/>
                    <a:p>
                      <a:pPr algn="l" fontAlgn="b"/>
                      <a:r>
                        <a:rPr lang="en-US" sz="1400" b="1" i="0" u="none" strike="noStrike" dirty="0" err="1">
                          <a:solidFill>
                            <a:srgbClr val="000000"/>
                          </a:solidFill>
                          <a:effectLst/>
                          <a:latin typeface="Aptos Narrow"/>
                        </a:rPr>
                        <a:t>Shepaug</a:t>
                      </a:r>
                      <a:endParaRPr lang="en-US" sz="1400" b="1" i="0" u="none" strike="noStrike" dirty="0">
                        <a:solidFill>
                          <a:srgbClr val="000000"/>
                        </a:solidFill>
                        <a:effectLst/>
                        <a:latin typeface="Aptos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ptos Narrow"/>
                        </a:rPr>
                        <a:t>94.8%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0975">
                <a:tc>
                  <a:txBody>
                    <a:bodyPr/>
                    <a:lstStyle/>
                    <a:p>
                      <a:pPr algn="l" fontAlgn="b"/>
                      <a:r>
                        <a:rPr lang="en-US" sz="1400" b="1" i="0" u="none" strike="noStrike" dirty="0" err="1">
                          <a:solidFill>
                            <a:srgbClr val="000000"/>
                          </a:solidFill>
                          <a:effectLst/>
                          <a:latin typeface="Aptos Narrow"/>
                        </a:rPr>
                        <a:t>Natchaug</a:t>
                      </a:r>
                      <a:endParaRPr lang="en-US" sz="1400" b="1" i="0" u="none" strike="noStrike" dirty="0">
                        <a:solidFill>
                          <a:srgbClr val="000000"/>
                        </a:solidFill>
                        <a:effectLst/>
                        <a:latin typeface="Aptos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ptos Narrow"/>
                        </a:rPr>
                        <a:t>90.1%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975">
                <a:tc>
                  <a:txBody>
                    <a:bodyPr/>
                    <a:lstStyle/>
                    <a:p>
                      <a:pPr algn="l" fontAlgn="b"/>
                      <a:r>
                        <a:rPr lang="en-US" sz="1400" b="1" i="0" u="none" strike="noStrike" dirty="0">
                          <a:solidFill>
                            <a:srgbClr val="000000"/>
                          </a:solidFill>
                          <a:effectLst/>
                          <a:latin typeface="Aptos Narrow"/>
                        </a:rPr>
                        <a:t>Saugatuck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ptos Narrow"/>
                        </a:rPr>
                        <a:t>55.2%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975">
                <a:tc>
                  <a:txBody>
                    <a:bodyPr/>
                    <a:lstStyle/>
                    <a:p>
                      <a:pPr algn="l" fontAlgn="b"/>
                      <a:r>
                        <a:rPr lang="en-US" sz="1400" b="1" i="0" u="none" strike="noStrike" dirty="0" err="1">
                          <a:solidFill>
                            <a:srgbClr val="000000"/>
                          </a:solidFill>
                          <a:effectLst/>
                          <a:latin typeface="Aptos Narrow"/>
                        </a:rPr>
                        <a:t>Aspetuck</a:t>
                      </a:r>
                      <a:endParaRPr lang="en-US" sz="1400" b="1" i="0" u="none" strike="noStrike" dirty="0">
                        <a:solidFill>
                          <a:srgbClr val="000000"/>
                        </a:solidFill>
                        <a:effectLst/>
                        <a:latin typeface="Aptos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ptos Narrow"/>
                        </a:rPr>
                        <a:t>48.7%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975">
                <a:tc>
                  <a:txBody>
                    <a:bodyPr/>
                    <a:lstStyle/>
                    <a:p>
                      <a:pPr algn="l" fontAlgn="b"/>
                      <a:r>
                        <a:rPr lang="en-US" sz="1400" b="1" i="0" u="none" strike="noStrike" dirty="0">
                          <a:solidFill>
                            <a:srgbClr val="000000"/>
                          </a:solidFill>
                          <a:effectLst/>
                          <a:latin typeface="Aptos Narrow"/>
                        </a:rPr>
                        <a:t>South Central Western Complex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Aptos Narrow"/>
                        </a:rPr>
                        <a:t>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0975">
                <a:tc>
                  <a:txBody>
                    <a:bodyPr/>
                    <a:lstStyle/>
                    <a:p>
                      <a:pPr algn="l" fontAlgn="b"/>
                      <a:r>
                        <a:rPr lang="en-US" sz="1400" b="0" i="0" u="none" strike="noStrike">
                          <a:solidFill>
                            <a:srgbClr val="000000"/>
                          </a:solidFill>
                          <a:effectLst/>
                          <a:latin typeface="Aptos Narrow"/>
                        </a:rPr>
                        <a:t>South Central Eastern Complex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37.6%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0975">
                <a:tc>
                  <a:txBody>
                    <a:bodyPr/>
                    <a:lstStyle/>
                    <a:p>
                      <a:pPr algn="l" fontAlgn="b"/>
                      <a:r>
                        <a:rPr lang="en-US" sz="1400" b="0" i="0" u="none" strike="noStrike">
                          <a:solidFill>
                            <a:srgbClr val="000000"/>
                          </a:solidFill>
                          <a:effectLst/>
                          <a:latin typeface="Aptos Narrow"/>
                        </a:rPr>
                        <a:t>Southeast Eastern Complex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0975">
                <a:tc>
                  <a:txBody>
                    <a:bodyPr/>
                    <a:lstStyle/>
                    <a:p>
                      <a:pPr algn="l" fontAlgn="b"/>
                      <a:r>
                        <a:rPr lang="en-US" sz="1400" b="0" i="0" u="none" strike="noStrike" dirty="0" err="1">
                          <a:solidFill>
                            <a:srgbClr val="000000"/>
                          </a:solidFill>
                          <a:effectLst/>
                          <a:latin typeface="Aptos Narrow"/>
                        </a:rPr>
                        <a:t>Hockanum</a:t>
                      </a:r>
                      <a:endParaRPr lang="en-US" sz="1400" b="0" i="0" u="none" strike="noStrike" dirty="0">
                        <a:solidFill>
                          <a:srgbClr val="000000"/>
                        </a:solidFill>
                        <a:effectLst/>
                        <a:latin typeface="Aptos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27.3%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0975">
                <a:tc>
                  <a:txBody>
                    <a:bodyPr/>
                    <a:lstStyle/>
                    <a:p>
                      <a:pPr algn="l" fontAlgn="b"/>
                      <a:r>
                        <a:rPr lang="en-US" sz="1400" b="0" i="0" u="none" strike="noStrike">
                          <a:solidFill>
                            <a:srgbClr val="000000"/>
                          </a:solidFill>
                          <a:effectLst/>
                          <a:latin typeface="Aptos Narrow"/>
                        </a:rPr>
                        <a:t>Scantic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26.6%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0975">
                <a:tc>
                  <a:txBody>
                    <a:bodyPr/>
                    <a:lstStyle/>
                    <a:p>
                      <a:pPr algn="l" fontAlgn="b"/>
                      <a:r>
                        <a:rPr lang="en-US" sz="1400" b="0" i="0" u="none" strike="noStrike">
                          <a:solidFill>
                            <a:srgbClr val="000000"/>
                          </a:solidFill>
                          <a:effectLst/>
                          <a:latin typeface="Aptos Narrow"/>
                        </a:rPr>
                        <a:t>Thames Main Stem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24.8%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0975">
                <a:tc>
                  <a:txBody>
                    <a:bodyPr/>
                    <a:lstStyle/>
                    <a:p>
                      <a:pPr algn="l" fontAlgn="b"/>
                      <a:r>
                        <a:rPr lang="en-US" sz="1400" b="0" i="0" u="none" strike="noStrike">
                          <a:solidFill>
                            <a:srgbClr val="000000"/>
                          </a:solidFill>
                          <a:effectLst/>
                          <a:latin typeface="Aptos Narrow"/>
                        </a:rPr>
                        <a:t>Norwalk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22.7%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0975">
                <a:tc>
                  <a:txBody>
                    <a:bodyPr/>
                    <a:lstStyle/>
                    <a:p>
                      <a:pPr algn="l" fontAlgn="b"/>
                      <a:r>
                        <a:rPr lang="en-US" sz="1400" b="0" i="0" u="none" strike="noStrike">
                          <a:solidFill>
                            <a:srgbClr val="000000"/>
                          </a:solidFill>
                          <a:effectLst/>
                          <a:latin typeface="Aptos Narrow"/>
                        </a:rPr>
                        <a:t>Southwest Eastern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0975">
                <a:tc>
                  <a:txBody>
                    <a:bodyPr/>
                    <a:lstStyle/>
                    <a:p>
                      <a:pPr algn="l" fontAlgn="b"/>
                      <a:r>
                        <a:rPr lang="en-US" sz="1400" b="0" i="0" u="none" strike="noStrike">
                          <a:solidFill>
                            <a:srgbClr val="000000"/>
                          </a:solidFill>
                          <a:effectLst/>
                          <a:latin typeface="Aptos Narrow"/>
                        </a:rPr>
                        <a:t>Naugatuck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0975">
                <a:tc>
                  <a:txBody>
                    <a:bodyPr/>
                    <a:lstStyle/>
                    <a:p>
                      <a:pPr algn="l" fontAlgn="b"/>
                      <a:r>
                        <a:rPr lang="en-US" sz="1400" b="0" i="0" u="none" strike="noStrike">
                          <a:solidFill>
                            <a:srgbClr val="000000"/>
                          </a:solidFill>
                          <a:effectLst/>
                          <a:latin typeface="Aptos Narrow"/>
                        </a:rPr>
                        <a:t>Mattabesset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80975">
                <a:tc>
                  <a:txBody>
                    <a:bodyPr/>
                    <a:lstStyle/>
                    <a:p>
                      <a:pPr algn="l" fontAlgn="b"/>
                      <a:r>
                        <a:rPr lang="en-US" sz="1400" b="0" i="0" u="none" strike="noStrike" dirty="0">
                          <a:solidFill>
                            <a:srgbClr val="000000"/>
                          </a:solidFill>
                          <a:effectLst/>
                          <a:latin typeface="Aptos Narrow"/>
                        </a:rPr>
                        <a:t>Still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0975">
                <a:tc>
                  <a:txBody>
                    <a:bodyPr/>
                    <a:lstStyle/>
                    <a:p>
                      <a:pPr algn="l" fontAlgn="b"/>
                      <a:r>
                        <a:rPr lang="en-US" sz="1400" b="0" i="0" u="none" strike="noStrike">
                          <a:solidFill>
                            <a:srgbClr val="000000"/>
                          </a:solidFill>
                          <a:effectLst/>
                          <a:latin typeface="Aptos Narrow"/>
                        </a:rPr>
                        <a:t>Croton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0975">
                <a:tc>
                  <a:txBody>
                    <a:bodyPr/>
                    <a:lstStyle/>
                    <a:p>
                      <a:pPr algn="l" fontAlgn="b"/>
                      <a:r>
                        <a:rPr lang="en-US" sz="1400" b="0" i="0" u="none" strike="noStrike" dirty="0">
                          <a:solidFill>
                            <a:srgbClr val="000000"/>
                          </a:solidFill>
                          <a:effectLst/>
                          <a:latin typeface="Aptos Narrow"/>
                        </a:rPr>
                        <a:t>Quinnipiac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16.8%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80975">
                <a:tc>
                  <a:txBody>
                    <a:bodyPr/>
                    <a:lstStyle/>
                    <a:p>
                      <a:pPr algn="l" fontAlgn="b"/>
                      <a:r>
                        <a:rPr lang="en-US" sz="1400" b="0" i="0" u="none" strike="noStrike">
                          <a:solidFill>
                            <a:srgbClr val="000000"/>
                          </a:solidFill>
                          <a:effectLst/>
                          <a:latin typeface="Aptos Narrow"/>
                        </a:rPr>
                        <a:t>Southwest Western Complex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0975">
                <a:tc>
                  <a:txBody>
                    <a:bodyPr/>
                    <a:lstStyle/>
                    <a:p>
                      <a:pPr algn="l" fontAlgn="b"/>
                      <a:r>
                        <a:rPr lang="en-US" sz="1400" b="0" i="0" u="none" strike="noStrike">
                          <a:solidFill>
                            <a:srgbClr val="000000"/>
                          </a:solidFill>
                          <a:effectLst/>
                          <a:latin typeface="Aptos Narrow"/>
                        </a:rPr>
                        <a:t>Farmington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16.3%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80975">
                <a:tc>
                  <a:txBody>
                    <a:bodyPr/>
                    <a:lstStyle/>
                    <a:p>
                      <a:pPr algn="l" fontAlgn="b"/>
                      <a:r>
                        <a:rPr lang="en-US" sz="1400" b="0" i="0" u="none" strike="noStrike" dirty="0">
                          <a:solidFill>
                            <a:srgbClr val="000000"/>
                          </a:solidFill>
                          <a:effectLst/>
                          <a:latin typeface="Aptos Narrow"/>
                        </a:rPr>
                        <a:t>Candlewood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485787793"/>
              </p:ext>
            </p:extLst>
          </p:nvPr>
        </p:nvGraphicFramePr>
        <p:xfrm>
          <a:off x="6076950" y="1358106"/>
          <a:ext cx="4857750" cy="4893945"/>
        </p:xfrm>
        <a:graphic>
          <a:graphicData uri="http://schemas.openxmlformats.org/drawingml/2006/table">
            <a:tbl>
              <a:tblPr/>
              <a:tblGrid>
                <a:gridCol w="3133725">
                  <a:extLst>
                    <a:ext uri="{9D8B030D-6E8A-4147-A177-3AD203B41FA5}">
                      <a16:colId xmlns:a16="http://schemas.microsoft.com/office/drawing/2014/main" val="20000"/>
                    </a:ext>
                  </a:extLst>
                </a:gridCol>
                <a:gridCol w="1724025">
                  <a:extLst>
                    <a:ext uri="{9D8B030D-6E8A-4147-A177-3AD203B41FA5}">
                      <a16:colId xmlns:a16="http://schemas.microsoft.com/office/drawing/2014/main" val="20001"/>
                    </a:ext>
                  </a:extLst>
                </a:gridCol>
              </a:tblGrid>
              <a:tr h="190500">
                <a:tc>
                  <a:txBody>
                    <a:bodyPr/>
                    <a:lstStyle/>
                    <a:p>
                      <a:pPr algn="l" fontAlgn="b"/>
                      <a:r>
                        <a:rPr lang="en-US" sz="1400" b="1" i="0" u="none" strike="noStrike" dirty="0">
                          <a:solidFill>
                            <a:srgbClr val="000000"/>
                          </a:solidFill>
                          <a:effectLst/>
                          <a:latin typeface="Aptos Narrow"/>
                        </a:rPr>
                        <a:t>Regional Basin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effectLst/>
                          <a:latin typeface="Aptos Narrow"/>
                        </a:rPr>
                        <a:t>GAA as % of Regional Basin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0975">
                <a:tc>
                  <a:txBody>
                    <a:bodyPr/>
                    <a:lstStyle/>
                    <a:p>
                      <a:pPr algn="l" fontAlgn="b"/>
                      <a:r>
                        <a:rPr lang="en-US" sz="1400" b="0" i="0" u="none" strike="noStrike" dirty="0">
                          <a:solidFill>
                            <a:srgbClr val="000000"/>
                          </a:solidFill>
                          <a:effectLst/>
                          <a:latin typeface="Aptos Narrow"/>
                        </a:rPr>
                        <a:t>Southeast Western Complex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0975">
                <a:tc>
                  <a:txBody>
                    <a:bodyPr/>
                    <a:lstStyle/>
                    <a:p>
                      <a:pPr algn="l" fontAlgn="b"/>
                      <a:r>
                        <a:rPr lang="en-US" sz="1400" b="0" i="0" u="none" strike="noStrike">
                          <a:solidFill>
                            <a:srgbClr val="000000"/>
                          </a:solidFill>
                          <a:effectLst/>
                          <a:latin typeface="Aptos Narrow"/>
                        </a:rPr>
                        <a:t>Quinebaug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0975">
                <a:tc>
                  <a:txBody>
                    <a:bodyPr/>
                    <a:lstStyle/>
                    <a:p>
                      <a:pPr algn="l" fontAlgn="b"/>
                      <a:r>
                        <a:rPr lang="en-US" sz="1400" b="0" i="0" u="none" strike="noStrike">
                          <a:solidFill>
                            <a:srgbClr val="000000"/>
                          </a:solidFill>
                          <a:effectLst/>
                          <a:latin typeface="Aptos Narrow"/>
                        </a:rPr>
                        <a:t>Yantic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975">
                <a:tc>
                  <a:txBody>
                    <a:bodyPr/>
                    <a:lstStyle/>
                    <a:p>
                      <a:pPr algn="l" fontAlgn="b"/>
                      <a:r>
                        <a:rPr lang="en-US" sz="1400" b="0" i="0" u="none" strike="noStrike">
                          <a:solidFill>
                            <a:srgbClr val="000000"/>
                          </a:solidFill>
                          <a:effectLst/>
                          <a:latin typeface="Aptos Narrow"/>
                        </a:rPr>
                        <a:t>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975">
                <a:tc>
                  <a:txBody>
                    <a:bodyPr/>
                    <a:lstStyle/>
                    <a:p>
                      <a:pPr algn="l" fontAlgn="b"/>
                      <a:r>
                        <a:rPr lang="en-US" sz="1400" b="0" i="0" u="none" strike="noStrike">
                          <a:solidFill>
                            <a:srgbClr val="000000"/>
                          </a:solidFill>
                          <a:effectLst/>
                          <a:latin typeface="Aptos Narrow"/>
                        </a:rPr>
                        <a:t>Connecticut Main Stem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0975">
                <a:tc>
                  <a:txBody>
                    <a:bodyPr/>
                    <a:lstStyle/>
                    <a:p>
                      <a:pPr algn="l" fontAlgn="b"/>
                      <a:r>
                        <a:rPr lang="en-US" sz="1400" b="0" i="0" u="none" strike="noStrike">
                          <a:solidFill>
                            <a:srgbClr val="000000"/>
                          </a:solidFill>
                          <a:effectLst/>
                          <a:latin typeface="Aptos Narrow"/>
                        </a:rPr>
                        <a:t>Pomperaug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0975">
                <a:tc>
                  <a:txBody>
                    <a:bodyPr/>
                    <a:lstStyle/>
                    <a:p>
                      <a:pPr algn="l" fontAlgn="b"/>
                      <a:r>
                        <a:rPr lang="en-US" sz="1400" b="0" i="0" u="none" strike="noStrike">
                          <a:solidFill>
                            <a:srgbClr val="000000"/>
                          </a:solidFill>
                          <a:effectLst/>
                          <a:latin typeface="Aptos Narrow"/>
                        </a:rPr>
                        <a:t>Willimantic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0975">
                <a:tc>
                  <a:txBody>
                    <a:bodyPr/>
                    <a:lstStyle/>
                    <a:p>
                      <a:pPr algn="l" fontAlgn="b"/>
                      <a:r>
                        <a:rPr lang="en-US" sz="1400" b="0" i="0" u="none" strike="noStrike">
                          <a:solidFill>
                            <a:srgbClr val="000000"/>
                          </a:solidFill>
                          <a:effectLst/>
                          <a:latin typeface="Aptos Narrow"/>
                        </a:rPr>
                        <a:t>Fivemile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0975">
                <a:tc>
                  <a:txBody>
                    <a:bodyPr/>
                    <a:lstStyle/>
                    <a:p>
                      <a:pPr algn="l" fontAlgn="b"/>
                      <a:r>
                        <a:rPr lang="en-US" sz="1400" b="0" i="0" u="none" strike="noStrike">
                          <a:solidFill>
                            <a:srgbClr val="000000"/>
                          </a:solidFill>
                          <a:effectLst/>
                          <a:latin typeface="Aptos Narrow"/>
                        </a:rPr>
                        <a:t>South Central Shoreline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0975">
                <a:tc>
                  <a:txBody>
                    <a:bodyPr/>
                    <a:lstStyle/>
                    <a:p>
                      <a:pPr algn="l" fontAlgn="b"/>
                      <a:r>
                        <a:rPr lang="en-US" sz="1400" b="0" i="0" u="none" strike="noStrike">
                          <a:solidFill>
                            <a:srgbClr val="000000"/>
                          </a:solidFill>
                          <a:effectLst/>
                          <a:latin typeface="Aptos Narrow"/>
                        </a:rPr>
                        <a:t>Housatonic Main Stem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0975">
                <a:tc>
                  <a:txBody>
                    <a:bodyPr/>
                    <a:lstStyle/>
                    <a:p>
                      <a:pPr algn="l" fontAlgn="b"/>
                      <a:r>
                        <a:rPr lang="en-US" sz="1400" b="0" i="0" u="none" strike="noStrike">
                          <a:solidFill>
                            <a:srgbClr val="000000"/>
                          </a:solidFill>
                          <a:effectLst/>
                          <a:latin typeface="Aptos Narrow"/>
                        </a:rPr>
                        <a:t>Hollenbeck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0975">
                <a:tc>
                  <a:txBody>
                    <a:bodyPr/>
                    <a:lstStyle/>
                    <a:p>
                      <a:pPr algn="l" fontAlgn="b"/>
                      <a:r>
                        <a:rPr lang="en-US" sz="1400" b="0" i="0" u="none" strike="noStrike">
                          <a:solidFill>
                            <a:srgbClr val="000000"/>
                          </a:solidFill>
                          <a:effectLst/>
                          <a:latin typeface="Aptos Narrow"/>
                        </a:rPr>
                        <a:t>Eightmile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0975">
                <a:tc>
                  <a:txBody>
                    <a:bodyPr/>
                    <a:lstStyle/>
                    <a:p>
                      <a:pPr algn="l" fontAlgn="b"/>
                      <a:r>
                        <a:rPr lang="en-US" sz="1400" b="0" i="0" u="none" strike="noStrike">
                          <a:solidFill>
                            <a:srgbClr val="000000"/>
                          </a:solidFill>
                          <a:effectLst/>
                          <a:latin typeface="Aptos Narrow"/>
                        </a:rPr>
                        <a:t>Tenmile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0975">
                <a:tc>
                  <a:txBody>
                    <a:bodyPr/>
                    <a:lstStyle/>
                    <a:p>
                      <a:pPr algn="l" fontAlgn="b"/>
                      <a:r>
                        <a:rPr lang="en-US" sz="1400" b="0" i="0" u="none" strike="noStrike" dirty="0">
                          <a:solidFill>
                            <a:srgbClr val="000000"/>
                          </a:solidFill>
                          <a:effectLst/>
                          <a:latin typeface="Aptos Narrow"/>
                        </a:rPr>
                        <a:t>Shetucket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80975">
                <a:tc>
                  <a:txBody>
                    <a:bodyPr/>
                    <a:lstStyle/>
                    <a:p>
                      <a:pPr algn="l" fontAlgn="b"/>
                      <a:r>
                        <a:rPr lang="en-US" sz="1400" b="0" i="0" u="none" strike="noStrike">
                          <a:solidFill>
                            <a:srgbClr val="000000"/>
                          </a:solidFill>
                          <a:effectLst/>
                          <a:latin typeface="Aptos Narrow"/>
                        </a:rPr>
                        <a:t>Blackberry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0975">
                <a:tc>
                  <a:txBody>
                    <a:bodyPr/>
                    <a:lstStyle/>
                    <a:p>
                      <a:pPr algn="l" fontAlgn="b"/>
                      <a:r>
                        <a:rPr lang="en-US" sz="1400" b="0" i="0" u="none" strike="noStrike">
                          <a:solidFill>
                            <a:srgbClr val="000000"/>
                          </a:solidFill>
                          <a:effectLst/>
                          <a:latin typeface="Aptos Narrow"/>
                        </a:rPr>
                        <a:t>Southeast Shoreline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0975">
                <a:tc>
                  <a:txBody>
                    <a:bodyPr/>
                    <a:lstStyle/>
                    <a:p>
                      <a:pPr algn="l" fontAlgn="b"/>
                      <a:r>
                        <a:rPr lang="en-US" sz="1400" b="0" i="0" u="none" strike="noStrike">
                          <a:solidFill>
                            <a:srgbClr val="000000"/>
                          </a:solidFill>
                          <a:effectLst/>
                          <a:latin typeface="Aptos Narrow"/>
                        </a:rPr>
                        <a:t>Salmon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80975">
                <a:tc>
                  <a:txBody>
                    <a:bodyPr/>
                    <a:lstStyle/>
                    <a:p>
                      <a:pPr algn="l" fontAlgn="b"/>
                      <a:r>
                        <a:rPr lang="en-US" sz="1400" b="0" i="0" u="none" strike="noStrike">
                          <a:solidFill>
                            <a:srgbClr val="000000"/>
                          </a:solidFill>
                          <a:effectLst/>
                          <a:latin typeface="Aptos Narrow"/>
                        </a:rPr>
                        <a:t>Pawcatuck Main Stem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0975">
                <a:tc>
                  <a:txBody>
                    <a:bodyPr/>
                    <a:lstStyle/>
                    <a:p>
                      <a:pPr algn="l" fontAlgn="b"/>
                      <a:r>
                        <a:rPr lang="en-US" sz="1400" b="0" i="0" u="none" strike="noStrike">
                          <a:solidFill>
                            <a:srgbClr val="000000"/>
                          </a:solidFill>
                          <a:effectLst/>
                          <a:latin typeface="Aptos Narrow"/>
                        </a:rPr>
                        <a:t>Pachaug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80975">
                <a:tc>
                  <a:txBody>
                    <a:bodyPr/>
                    <a:lstStyle/>
                    <a:p>
                      <a:pPr algn="l" fontAlgn="b"/>
                      <a:r>
                        <a:rPr lang="en-US" sz="1400" b="0" i="0" u="none" strike="noStrike">
                          <a:solidFill>
                            <a:srgbClr val="000000"/>
                          </a:solidFill>
                          <a:effectLst/>
                          <a:latin typeface="Aptos Narrow"/>
                        </a:rPr>
                        <a:t>Southwest Shoreline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ptos Narrow"/>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4" name="TextBox 3"/>
          <p:cNvSpPr txBox="1"/>
          <p:nvPr/>
        </p:nvSpPr>
        <p:spPr>
          <a:xfrm>
            <a:off x="827436" y="419100"/>
            <a:ext cx="10499028" cy="523220"/>
          </a:xfrm>
          <a:prstGeom prst="rect">
            <a:avLst/>
          </a:prstGeom>
          <a:noFill/>
        </p:spPr>
        <p:txBody>
          <a:bodyPr wrap="none" rtlCol="0">
            <a:spAutoFit/>
          </a:bodyPr>
          <a:lstStyle/>
          <a:p>
            <a:r>
              <a:rPr lang="en-US" sz="2800" dirty="0"/>
              <a:t>Only five Regional basins have 40%+ of the Watershed Designated GAA</a:t>
            </a:r>
          </a:p>
        </p:txBody>
      </p:sp>
      <p:sp>
        <p:nvSpPr>
          <p:cNvPr id="5" name="Slide Number Placeholder 4"/>
          <p:cNvSpPr>
            <a:spLocks noGrp="1"/>
          </p:cNvSpPr>
          <p:nvPr>
            <p:ph type="sldNum" sz="quarter" idx="12"/>
          </p:nvPr>
        </p:nvSpPr>
        <p:spPr/>
        <p:txBody>
          <a:bodyPr/>
          <a:lstStyle/>
          <a:p>
            <a:fld id="{1AEDB468-7655-4C4A-A26E-E74C8C23C98F}" type="slidenum">
              <a:rPr lang="en-US" smtClean="0"/>
              <a:t>11</a:t>
            </a:fld>
            <a:endParaRPr lang="en-US"/>
          </a:p>
        </p:txBody>
      </p:sp>
      <p:sp>
        <p:nvSpPr>
          <p:cNvPr id="6" name="TextBox 5">
            <a:extLst>
              <a:ext uri="{FF2B5EF4-FFF2-40B4-BE49-F238E27FC236}">
                <a16:creationId xmlns:a16="http://schemas.microsoft.com/office/drawing/2014/main" id="{A2B518DF-C1E8-AA3B-97B2-0A98009E557E}"/>
              </a:ext>
            </a:extLst>
          </p:cNvPr>
          <p:cNvSpPr txBox="1"/>
          <p:nvPr/>
        </p:nvSpPr>
        <p:spPr>
          <a:xfrm>
            <a:off x="1033002" y="942320"/>
            <a:ext cx="6245108" cy="369332"/>
          </a:xfrm>
          <a:prstGeom prst="rect">
            <a:avLst/>
          </a:prstGeom>
          <a:solidFill>
            <a:srgbClr val="CCFFFF"/>
          </a:solidFill>
          <a:ln>
            <a:solidFill>
              <a:srgbClr val="FF0000"/>
            </a:solidFill>
          </a:ln>
        </p:spPr>
        <p:txBody>
          <a:bodyPr wrap="none" rtlCol="0">
            <a:spAutoFit/>
          </a:bodyPr>
          <a:lstStyle/>
          <a:p>
            <a:r>
              <a:rPr lang="en-US" b="1" dirty="0"/>
              <a:t>3 of the 4 Most Pristine Watersheds are in Western Connecticut</a:t>
            </a:r>
          </a:p>
        </p:txBody>
      </p:sp>
      <p:cxnSp>
        <p:nvCxnSpPr>
          <p:cNvPr id="8" name="Straight Connector 7">
            <a:extLst>
              <a:ext uri="{FF2B5EF4-FFF2-40B4-BE49-F238E27FC236}">
                <a16:creationId xmlns:a16="http://schemas.microsoft.com/office/drawing/2014/main" id="{2007288E-D9F6-AD41-F6C8-2AD1D4B25852}"/>
              </a:ext>
            </a:extLst>
          </p:cNvPr>
          <p:cNvCxnSpPr>
            <a:cxnSpLocks/>
          </p:cNvCxnSpPr>
          <p:nvPr/>
        </p:nvCxnSpPr>
        <p:spPr>
          <a:xfrm>
            <a:off x="517720" y="1179588"/>
            <a:ext cx="0" cy="142132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0B548F5-85F2-0697-43EC-D9F0588DD866}"/>
              </a:ext>
            </a:extLst>
          </p:cNvPr>
          <p:cNvGrpSpPr/>
          <p:nvPr/>
        </p:nvGrpSpPr>
        <p:grpSpPr>
          <a:xfrm>
            <a:off x="517720" y="1188571"/>
            <a:ext cx="528643" cy="1396365"/>
            <a:chOff x="517720" y="1188571"/>
            <a:chExt cx="528643" cy="1396365"/>
          </a:xfrm>
        </p:grpSpPr>
        <p:cxnSp>
          <p:nvCxnSpPr>
            <p:cNvPr id="12" name="Straight Connector 11">
              <a:extLst>
                <a:ext uri="{FF2B5EF4-FFF2-40B4-BE49-F238E27FC236}">
                  <a16:creationId xmlns:a16="http://schemas.microsoft.com/office/drawing/2014/main" id="{1E8F1849-1244-074A-92AE-29E9BD9AC9CD}"/>
                </a:ext>
              </a:extLst>
            </p:cNvPr>
            <p:cNvCxnSpPr>
              <a:cxnSpLocks/>
            </p:cNvCxnSpPr>
            <p:nvPr/>
          </p:nvCxnSpPr>
          <p:spPr>
            <a:xfrm flipV="1">
              <a:off x="517720" y="1188571"/>
              <a:ext cx="515282" cy="509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13EE06A-B1CE-86B8-9C48-952A8203F26C}"/>
                </a:ext>
              </a:extLst>
            </p:cNvPr>
            <p:cNvCxnSpPr/>
            <p:nvPr/>
          </p:nvCxnSpPr>
          <p:spPr>
            <a:xfrm>
              <a:off x="517720" y="1908716"/>
              <a:ext cx="51528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6579E63-82AB-E859-AFEE-723B03939197}"/>
                </a:ext>
              </a:extLst>
            </p:cNvPr>
            <p:cNvCxnSpPr/>
            <p:nvPr/>
          </p:nvCxnSpPr>
          <p:spPr>
            <a:xfrm>
              <a:off x="531081" y="2377639"/>
              <a:ext cx="51528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B115E23-8A6E-4266-847A-8D303804C15F}"/>
                </a:ext>
              </a:extLst>
            </p:cNvPr>
            <p:cNvCxnSpPr/>
            <p:nvPr/>
          </p:nvCxnSpPr>
          <p:spPr>
            <a:xfrm>
              <a:off x="517720" y="2584936"/>
              <a:ext cx="51528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0352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
        <p:nvSpPr>
          <p:cNvPr id="3" name="Slide Number Placeholder 2"/>
          <p:cNvSpPr>
            <a:spLocks noGrp="1"/>
          </p:cNvSpPr>
          <p:nvPr>
            <p:ph type="sldNum" sz="quarter" idx="12"/>
          </p:nvPr>
        </p:nvSpPr>
        <p:spPr/>
        <p:txBody>
          <a:bodyPr/>
          <a:lstStyle/>
          <a:p>
            <a:fld id="{1AEDB468-7655-4C4A-A26E-E74C8C23C98F}" type="slidenum">
              <a:rPr lang="en-US" smtClean="0"/>
              <a:t>12</a:t>
            </a:fld>
            <a:endParaRPr lang="en-US"/>
          </a:p>
        </p:txBody>
      </p:sp>
      <p:sp>
        <p:nvSpPr>
          <p:cNvPr id="4" name="TextBox 3">
            <a:extLst>
              <a:ext uri="{FF2B5EF4-FFF2-40B4-BE49-F238E27FC236}">
                <a16:creationId xmlns:a16="http://schemas.microsoft.com/office/drawing/2014/main" id="{1E86B197-836E-9B91-673F-3709A6A0A745}"/>
              </a:ext>
            </a:extLst>
          </p:cNvPr>
          <p:cNvSpPr txBox="1"/>
          <p:nvPr/>
        </p:nvSpPr>
        <p:spPr>
          <a:xfrm>
            <a:off x="3284220" y="899160"/>
            <a:ext cx="7089570" cy="523220"/>
          </a:xfrm>
          <a:prstGeom prst="rect">
            <a:avLst/>
          </a:prstGeom>
          <a:noFill/>
        </p:spPr>
        <p:txBody>
          <a:bodyPr wrap="none" rtlCol="0">
            <a:spAutoFit/>
          </a:bodyPr>
          <a:lstStyle/>
          <a:p>
            <a:r>
              <a:rPr lang="en-US" sz="2800" dirty="0"/>
              <a:t>A Municipal Perspective on GAA Classified Land</a:t>
            </a:r>
          </a:p>
        </p:txBody>
      </p:sp>
    </p:spTree>
    <p:extLst>
      <p:ext uri="{BB962C8B-B14F-4D97-AF65-F5344CB8AC3E}">
        <p14:creationId xmlns:p14="http://schemas.microsoft.com/office/powerpoint/2010/main" val="2623679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CD2E9-8425-3725-B18B-74D01D97684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C5EDD46-8159-6DE9-FFCF-ED6208E5D94D}"/>
              </a:ext>
            </a:extLst>
          </p:cNvPr>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0" y="-498104"/>
            <a:ext cx="12198059" cy="7854207"/>
          </a:xfrm>
          <a:prstGeom prst="rect">
            <a:avLst/>
          </a:prstGeom>
        </p:spPr>
      </p:pic>
      <p:sp>
        <p:nvSpPr>
          <p:cNvPr id="11" name="TextBox 10">
            <a:extLst>
              <a:ext uri="{FF2B5EF4-FFF2-40B4-BE49-F238E27FC236}">
                <a16:creationId xmlns:a16="http://schemas.microsoft.com/office/drawing/2014/main" id="{3EF3D087-9B8C-89A8-49BA-CF5B000B5288}"/>
              </a:ext>
            </a:extLst>
          </p:cNvPr>
          <p:cNvSpPr txBox="1"/>
          <p:nvPr/>
        </p:nvSpPr>
        <p:spPr>
          <a:xfrm>
            <a:off x="2124074" y="-142875"/>
            <a:ext cx="7248525" cy="1200329"/>
          </a:xfrm>
          <a:prstGeom prst="rect">
            <a:avLst/>
          </a:prstGeom>
          <a:solidFill>
            <a:srgbClr val="CCECFF">
              <a:alpha val="50000"/>
            </a:srgbClr>
          </a:solidFill>
        </p:spPr>
        <p:txBody>
          <a:bodyPr wrap="square" rtlCol="0">
            <a:spAutoFit/>
          </a:bodyPr>
          <a:lstStyle/>
          <a:p>
            <a:pPr algn="ctr"/>
            <a:r>
              <a:rPr lang="en-US" sz="3600" dirty="0"/>
              <a:t>Municipalities with Explicit Watershed Protections</a:t>
            </a:r>
          </a:p>
        </p:txBody>
      </p:sp>
    </p:spTree>
    <p:extLst>
      <p:ext uri="{BB962C8B-B14F-4D97-AF65-F5344CB8AC3E}">
        <p14:creationId xmlns:p14="http://schemas.microsoft.com/office/powerpoint/2010/main" val="122588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val 1"/>
          <p:cNvSpPr/>
          <p:nvPr/>
        </p:nvSpPr>
        <p:spPr>
          <a:xfrm>
            <a:off x="3905428" y="1312922"/>
            <a:ext cx="4272897" cy="4221622"/>
          </a:xfrm>
          <a:prstGeom prst="ellipse">
            <a:avLst/>
          </a:prstGeom>
          <a:solidFill>
            <a:srgbClr val="66CCFF">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262215" y="1839373"/>
            <a:ext cx="3559322" cy="3358497"/>
          </a:xfrm>
          <a:prstGeom prst="ellipse">
            <a:avLst/>
          </a:prstGeom>
          <a:solidFill>
            <a:srgbClr val="99FF99"/>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74329" y="1464240"/>
            <a:ext cx="1906291" cy="369332"/>
          </a:xfrm>
          <a:prstGeom prst="rect">
            <a:avLst/>
          </a:prstGeom>
          <a:noFill/>
        </p:spPr>
        <p:txBody>
          <a:bodyPr wrap="none" rtlCol="0">
            <a:spAutoFit/>
          </a:bodyPr>
          <a:lstStyle/>
          <a:p>
            <a:r>
              <a:rPr lang="en-US" dirty="0"/>
              <a:t>169 Municipalities</a:t>
            </a:r>
          </a:p>
        </p:txBody>
      </p:sp>
      <p:sp>
        <p:nvSpPr>
          <p:cNvPr id="4" name="Oval 3"/>
          <p:cNvSpPr/>
          <p:nvPr/>
        </p:nvSpPr>
        <p:spPr>
          <a:xfrm>
            <a:off x="4870747" y="2490586"/>
            <a:ext cx="2342258" cy="220338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35703" y="2153912"/>
            <a:ext cx="1959383" cy="369332"/>
          </a:xfrm>
          <a:prstGeom prst="rect">
            <a:avLst/>
          </a:prstGeom>
          <a:noFill/>
        </p:spPr>
        <p:txBody>
          <a:bodyPr wrap="none" rtlCol="0">
            <a:spAutoFit/>
          </a:bodyPr>
          <a:lstStyle/>
          <a:p>
            <a:r>
              <a:rPr lang="en-US" dirty="0"/>
              <a:t>129 with GAA Area</a:t>
            </a:r>
          </a:p>
        </p:txBody>
      </p:sp>
      <p:sp>
        <p:nvSpPr>
          <p:cNvPr id="7" name="TextBox 6"/>
          <p:cNvSpPr txBox="1"/>
          <p:nvPr/>
        </p:nvSpPr>
        <p:spPr>
          <a:xfrm>
            <a:off x="5242115" y="2698704"/>
            <a:ext cx="1573251" cy="646331"/>
          </a:xfrm>
          <a:prstGeom prst="rect">
            <a:avLst/>
          </a:prstGeom>
          <a:noFill/>
        </p:spPr>
        <p:txBody>
          <a:bodyPr wrap="none" rtlCol="0">
            <a:spAutoFit/>
          </a:bodyPr>
          <a:lstStyle/>
          <a:p>
            <a:pPr algn="ctr"/>
            <a:r>
              <a:rPr lang="en-US" dirty="0"/>
              <a:t>63 with PWSW</a:t>
            </a:r>
          </a:p>
          <a:p>
            <a:pPr algn="ctr"/>
            <a:r>
              <a:rPr lang="en-US" dirty="0"/>
              <a:t>Zoning </a:t>
            </a:r>
            <a:r>
              <a:rPr lang="en-US" dirty="0" err="1"/>
              <a:t>Regs</a:t>
            </a:r>
            <a:r>
              <a:rPr lang="en-US" dirty="0"/>
              <a:t>.</a:t>
            </a:r>
          </a:p>
        </p:txBody>
      </p:sp>
      <p:sp>
        <p:nvSpPr>
          <p:cNvPr id="8" name="Oval 7"/>
          <p:cNvSpPr/>
          <p:nvPr/>
        </p:nvSpPr>
        <p:spPr>
          <a:xfrm>
            <a:off x="5286728" y="3388376"/>
            <a:ext cx="1403114" cy="1317029"/>
          </a:xfrm>
          <a:prstGeom prst="ellipse">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28567" y="3518622"/>
            <a:ext cx="1226618" cy="923330"/>
          </a:xfrm>
          <a:prstGeom prst="rect">
            <a:avLst/>
          </a:prstGeom>
          <a:noFill/>
        </p:spPr>
        <p:txBody>
          <a:bodyPr wrap="none" rtlCol="0">
            <a:spAutoFit/>
          </a:bodyPr>
          <a:lstStyle/>
          <a:p>
            <a:r>
              <a:rPr lang="en-US" dirty="0"/>
              <a:t>24 with 4+ </a:t>
            </a:r>
          </a:p>
          <a:p>
            <a:r>
              <a:rPr lang="en-US" dirty="0"/>
              <a:t>Protection</a:t>
            </a:r>
          </a:p>
          <a:p>
            <a:pPr algn="ctr"/>
            <a:r>
              <a:rPr lang="en-US" dirty="0"/>
              <a:t>Criteria</a:t>
            </a:r>
          </a:p>
        </p:txBody>
      </p:sp>
      <p:sp>
        <p:nvSpPr>
          <p:cNvPr id="10" name="TextBox 9"/>
          <p:cNvSpPr txBox="1"/>
          <p:nvPr/>
        </p:nvSpPr>
        <p:spPr>
          <a:xfrm>
            <a:off x="830387" y="-26968"/>
            <a:ext cx="10594173" cy="1077218"/>
          </a:xfrm>
          <a:prstGeom prst="rect">
            <a:avLst/>
          </a:prstGeom>
          <a:noFill/>
        </p:spPr>
        <p:txBody>
          <a:bodyPr wrap="square" rtlCol="0">
            <a:spAutoFit/>
          </a:bodyPr>
          <a:lstStyle/>
          <a:p>
            <a:pPr algn="ctr"/>
            <a:r>
              <a:rPr lang="en-US" sz="3200" dirty="0"/>
              <a:t>63 of the 129 Municipalities with Public Water Supply Watershed Lands have Explicit Zoning Protections </a:t>
            </a:r>
          </a:p>
        </p:txBody>
      </p:sp>
      <p:sp>
        <p:nvSpPr>
          <p:cNvPr id="11" name="TextBox 10"/>
          <p:cNvSpPr txBox="1"/>
          <p:nvPr/>
        </p:nvSpPr>
        <p:spPr>
          <a:xfrm>
            <a:off x="173186" y="5645745"/>
            <a:ext cx="11737380" cy="923330"/>
          </a:xfrm>
          <a:prstGeom prst="rect">
            <a:avLst/>
          </a:prstGeom>
          <a:solidFill>
            <a:srgbClr val="FFFF00"/>
          </a:solidFill>
          <a:ln>
            <a:solidFill>
              <a:srgbClr val="C00000"/>
            </a:solidFill>
          </a:ln>
        </p:spPr>
        <p:txBody>
          <a:bodyPr wrap="none" rtlCol="0">
            <a:spAutoFit/>
          </a:bodyPr>
          <a:lstStyle/>
          <a:p>
            <a:r>
              <a:rPr lang="en-US" dirty="0"/>
              <a:t>Note: For Purposes of this analysis Public Water Supply Watershed (PWSW) Lands are those Classified as GAA. There are</a:t>
            </a:r>
          </a:p>
          <a:p>
            <a:r>
              <a:rPr lang="en-US" dirty="0"/>
              <a:t>128 municipalities with PWSW lands serving Connecticut drinking water needs. One municipality has PWSW land</a:t>
            </a:r>
          </a:p>
          <a:p>
            <a:r>
              <a:rPr lang="en-US" dirty="0"/>
              <a:t>that exclusively serves New York City (Sherman). The result is 129 municipalities have watershed protection responsibilities.</a:t>
            </a:r>
          </a:p>
        </p:txBody>
      </p:sp>
      <p:sp>
        <p:nvSpPr>
          <p:cNvPr id="12" name="Slide Number Placeholder 11"/>
          <p:cNvSpPr>
            <a:spLocks noGrp="1"/>
          </p:cNvSpPr>
          <p:nvPr>
            <p:ph type="sldNum" sz="quarter" idx="12"/>
          </p:nvPr>
        </p:nvSpPr>
        <p:spPr>
          <a:xfrm>
            <a:off x="8610600" y="6203950"/>
            <a:ext cx="2743200" cy="365125"/>
          </a:xfrm>
        </p:spPr>
        <p:txBody>
          <a:bodyPr/>
          <a:lstStyle/>
          <a:p>
            <a:fld id="{1AEDB468-7655-4C4A-A26E-E74C8C23C98F}" type="slidenum">
              <a:rPr lang="en-US" smtClean="0"/>
              <a:t>14</a:t>
            </a:fld>
            <a:endParaRPr lang="en-US" dirty="0"/>
          </a:p>
        </p:txBody>
      </p:sp>
      <p:cxnSp>
        <p:nvCxnSpPr>
          <p:cNvPr id="14" name="Straight Arrow Connector 13">
            <a:extLst>
              <a:ext uri="{FF2B5EF4-FFF2-40B4-BE49-F238E27FC236}">
                <a16:creationId xmlns:a16="http://schemas.microsoft.com/office/drawing/2014/main" id="{FB57AC02-2664-E1B3-C24A-C41636D4799E}"/>
              </a:ext>
            </a:extLst>
          </p:cNvPr>
          <p:cNvCxnSpPr>
            <a:cxnSpLocks/>
            <a:stCxn id="17" idx="1"/>
          </p:cNvCxnSpPr>
          <p:nvPr/>
        </p:nvCxnSpPr>
        <p:spPr>
          <a:xfrm flipH="1">
            <a:off x="6995086" y="2426044"/>
            <a:ext cx="2133103" cy="4889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46C2C8-3E2E-7F95-160C-C6A76F2AC1AA}"/>
              </a:ext>
            </a:extLst>
          </p:cNvPr>
          <p:cNvSpPr txBox="1"/>
          <p:nvPr/>
        </p:nvSpPr>
        <p:spPr>
          <a:xfrm>
            <a:off x="9128189" y="2102878"/>
            <a:ext cx="2537905" cy="646331"/>
          </a:xfrm>
          <a:prstGeom prst="rect">
            <a:avLst/>
          </a:prstGeom>
          <a:solidFill>
            <a:srgbClr val="99FF99"/>
          </a:solidFill>
          <a:ln>
            <a:solidFill>
              <a:schemeClr val="tx1">
                <a:lumMod val="95000"/>
                <a:lumOff val="5000"/>
              </a:schemeClr>
            </a:solidFill>
          </a:ln>
        </p:spPr>
        <p:txBody>
          <a:bodyPr wrap="square" rtlCol="0">
            <a:spAutoFit/>
          </a:bodyPr>
          <a:lstStyle/>
          <a:p>
            <a:pPr algn="ctr"/>
            <a:r>
              <a:rPr lang="en-US" b="1" dirty="0"/>
              <a:t>649,449 Acres (100% of GAA Land</a:t>
            </a:r>
          </a:p>
        </p:txBody>
      </p:sp>
      <p:cxnSp>
        <p:nvCxnSpPr>
          <p:cNvPr id="19" name="Straight Arrow Connector 18">
            <a:extLst>
              <a:ext uri="{FF2B5EF4-FFF2-40B4-BE49-F238E27FC236}">
                <a16:creationId xmlns:a16="http://schemas.microsoft.com/office/drawing/2014/main" id="{848267B1-EEE3-1603-D07D-15054E94D7EA}"/>
              </a:ext>
            </a:extLst>
          </p:cNvPr>
          <p:cNvCxnSpPr>
            <a:cxnSpLocks/>
          </p:cNvCxnSpPr>
          <p:nvPr/>
        </p:nvCxnSpPr>
        <p:spPr>
          <a:xfrm flipH="1">
            <a:off x="6763429" y="3203710"/>
            <a:ext cx="2415295" cy="4529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79A5F61-1608-25A6-49C7-444B4A8F4D23}"/>
              </a:ext>
            </a:extLst>
          </p:cNvPr>
          <p:cNvSpPr txBox="1"/>
          <p:nvPr/>
        </p:nvSpPr>
        <p:spPr>
          <a:xfrm>
            <a:off x="9178724" y="2925840"/>
            <a:ext cx="2476600" cy="646331"/>
          </a:xfrm>
          <a:prstGeom prst="rect">
            <a:avLst/>
          </a:prstGeom>
          <a:solidFill>
            <a:srgbClr val="FFFF00"/>
          </a:solidFill>
          <a:ln>
            <a:solidFill>
              <a:schemeClr val="tx1">
                <a:lumMod val="95000"/>
                <a:lumOff val="5000"/>
              </a:schemeClr>
            </a:solidFill>
          </a:ln>
        </p:spPr>
        <p:txBody>
          <a:bodyPr wrap="square" rtlCol="0">
            <a:spAutoFit/>
          </a:bodyPr>
          <a:lstStyle/>
          <a:p>
            <a:pPr algn="ctr"/>
            <a:r>
              <a:rPr lang="en-US" b="1" dirty="0"/>
              <a:t>421,790 Acres (64.9% of GAA Land)</a:t>
            </a:r>
          </a:p>
        </p:txBody>
      </p:sp>
      <p:cxnSp>
        <p:nvCxnSpPr>
          <p:cNvPr id="25" name="Straight Arrow Connector 24">
            <a:extLst>
              <a:ext uri="{FF2B5EF4-FFF2-40B4-BE49-F238E27FC236}">
                <a16:creationId xmlns:a16="http://schemas.microsoft.com/office/drawing/2014/main" id="{4061BE0F-14CC-B727-6473-FE9168D1E322}"/>
              </a:ext>
            </a:extLst>
          </p:cNvPr>
          <p:cNvCxnSpPr>
            <a:cxnSpLocks/>
          </p:cNvCxnSpPr>
          <p:nvPr/>
        </p:nvCxnSpPr>
        <p:spPr>
          <a:xfrm flipH="1">
            <a:off x="6571205" y="4048149"/>
            <a:ext cx="2556984"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EC7B005-6BDF-C47B-04C5-2EB3BEA5CE33}"/>
              </a:ext>
            </a:extLst>
          </p:cNvPr>
          <p:cNvSpPr txBox="1"/>
          <p:nvPr/>
        </p:nvSpPr>
        <p:spPr>
          <a:xfrm>
            <a:off x="9189494" y="3795620"/>
            <a:ext cx="2476600" cy="646331"/>
          </a:xfrm>
          <a:prstGeom prst="rect">
            <a:avLst/>
          </a:prstGeom>
          <a:solidFill>
            <a:srgbClr val="CCFFFF"/>
          </a:solidFill>
          <a:ln>
            <a:solidFill>
              <a:schemeClr val="tx1">
                <a:lumMod val="95000"/>
                <a:lumOff val="5000"/>
              </a:schemeClr>
            </a:solidFill>
          </a:ln>
        </p:spPr>
        <p:txBody>
          <a:bodyPr wrap="square" rtlCol="0">
            <a:spAutoFit/>
          </a:bodyPr>
          <a:lstStyle/>
          <a:p>
            <a:pPr algn="ctr"/>
            <a:r>
              <a:rPr lang="en-US" b="1" dirty="0"/>
              <a:t>39,488 Acres (6.1%  of GAA Land)</a:t>
            </a:r>
          </a:p>
        </p:txBody>
      </p:sp>
      <p:sp>
        <p:nvSpPr>
          <p:cNvPr id="32" name="TextBox 31">
            <a:extLst>
              <a:ext uri="{FF2B5EF4-FFF2-40B4-BE49-F238E27FC236}">
                <a16:creationId xmlns:a16="http://schemas.microsoft.com/office/drawing/2014/main" id="{2F6BE1D9-137C-45AD-59EA-887410F47811}"/>
              </a:ext>
            </a:extLst>
          </p:cNvPr>
          <p:cNvSpPr txBox="1"/>
          <p:nvPr/>
        </p:nvSpPr>
        <p:spPr>
          <a:xfrm>
            <a:off x="180982" y="1775374"/>
            <a:ext cx="3115913" cy="1200329"/>
          </a:xfrm>
          <a:prstGeom prst="rect">
            <a:avLst/>
          </a:prstGeom>
          <a:solidFill>
            <a:srgbClr val="99FF99"/>
          </a:solidFill>
          <a:ln>
            <a:solidFill>
              <a:srgbClr val="C00000"/>
            </a:solidFill>
          </a:ln>
        </p:spPr>
        <p:txBody>
          <a:bodyPr wrap="square" rtlCol="0">
            <a:spAutoFit/>
          </a:bodyPr>
          <a:lstStyle/>
          <a:p>
            <a:pPr algn="ctr"/>
            <a:r>
              <a:rPr lang="en-US" sz="2400" b="1" dirty="0"/>
              <a:t>80% of  PWSW</a:t>
            </a:r>
          </a:p>
          <a:p>
            <a:pPr algn="ctr"/>
            <a:r>
              <a:rPr lang="en-US" sz="2400" b="1" dirty="0"/>
              <a:t>Is privately owned</a:t>
            </a:r>
          </a:p>
          <a:p>
            <a:pPr algn="ctr"/>
            <a:r>
              <a:rPr lang="en-US" sz="2400" b="1" dirty="0"/>
              <a:t>In Connecticut</a:t>
            </a:r>
          </a:p>
        </p:txBody>
      </p:sp>
      <p:sp>
        <p:nvSpPr>
          <p:cNvPr id="33" name="TextBox 32">
            <a:extLst>
              <a:ext uri="{FF2B5EF4-FFF2-40B4-BE49-F238E27FC236}">
                <a16:creationId xmlns:a16="http://schemas.microsoft.com/office/drawing/2014/main" id="{42B4F52B-3BE2-3514-BCB0-B6CEA2DADE30}"/>
              </a:ext>
            </a:extLst>
          </p:cNvPr>
          <p:cNvSpPr txBox="1"/>
          <p:nvPr/>
        </p:nvSpPr>
        <p:spPr>
          <a:xfrm>
            <a:off x="247926" y="3473390"/>
            <a:ext cx="3061446" cy="1569660"/>
          </a:xfrm>
          <a:prstGeom prst="rect">
            <a:avLst/>
          </a:prstGeom>
          <a:solidFill>
            <a:srgbClr val="99FF99"/>
          </a:solidFill>
          <a:ln>
            <a:solidFill>
              <a:srgbClr val="C00000"/>
            </a:solidFill>
          </a:ln>
        </p:spPr>
        <p:txBody>
          <a:bodyPr wrap="square" rtlCol="0">
            <a:spAutoFit/>
          </a:bodyPr>
          <a:lstStyle/>
          <a:p>
            <a:pPr algn="ctr"/>
            <a:r>
              <a:rPr lang="en-US" sz="2400" b="1" dirty="0"/>
              <a:t>93% of  PWSW</a:t>
            </a:r>
          </a:p>
          <a:p>
            <a:pPr algn="ctr"/>
            <a:r>
              <a:rPr lang="en-US" sz="2400" b="1" dirty="0"/>
              <a:t>Is privately owned</a:t>
            </a:r>
          </a:p>
          <a:p>
            <a:pPr algn="ctr"/>
            <a:r>
              <a:rPr lang="en-US" sz="2400" b="1" dirty="0"/>
              <a:t>In Western Connecticut</a:t>
            </a:r>
          </a:p>
        </p:txBody>
      </p:sp>
    </p:spTree>
    <p:extLst>
      <p:ext uri="{BB962C8B-B14F-4D97-AF65-F5344CB8AC3E}">
        <p14:creationId xmlns:p14="http://schemas.microsoft.com/office/powerpoint/2010/main" val="422227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98534425"/>
              </p:ext>
            </p:extLst>
          </p:nvPr>
        </p:nvGraphicFramePr>
        <p:xfrm>
          <a:off x="4143999" y="596301"/>
          <a:ext cx="6817407" cy="5725316"/>
        </p:xfrm>
        <a:graphic>
          <a:graphicData uri="http://schemas.openxmlformats.org/drawingml/2006/table">
            <a:tbl>
              <a:tblPr/>
              <a:tblGrid>
                <a:gridCol w="1959658">
                  <a:extLst>
                    <a:ext uri="{9D8B030D-6E8A-4147-A177-3AD203B41FA5}">
                      <a16:colId xmlns:a16="http://schemas.microsoft.com/office/drawing/2014/main" val="20000"/>
                    </a:ext>
                  </a:extLst>
                </a:gridCol>
                <a:gridCol w="4857749">
                  <a:extLst>
                    <a:ext uri="{9D8B030D-6E8A-4147-A177-3AD203B41FA5}">
                      <a16:colId xmlns:a16="http://schemas.microsoft.com/office/drawing/2014/main" val="20001"/>
                    </a:ext>
                  </a:extLst>
                </a:gridCol>
              </a:tblGrid>
              <a:tr h="408961">
                <a:tc>
                  <a:txBody>
                    <a:bodyPr/>
                    <a:lstStyle/>
                    <a:p>
                      <a:pPr algn="l" fontAlgn="b"/>
                      <a:r>
                        <a:rPr lang="en-US" sz="2400" b="1" i="0" u="none" strike="noStrike" dirty="0">
                          <a:solidFill>
                            <a:srgbClr val="000000"/>
                          </a:solidFill>
                          <a:effectLst/>
                          <a:latin typeface="Calibri" panose="020F0502020204030204" pitchFamily="34" charset="0"/>
                        </a:rPr>
                        <a:t>Municipality</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2400" b="1" i="0" u="none" strike="noStrike" dirty="0">
                          <a:solidFill>
                            <a:srgbClr val="000000"/>
                          </a:solidFill>
                          <a:effectLst/>
                          <a:latin typeface="Calibri" panose="020F0502020204030204" pitchFamily="34" charset="0"/>
                        </a:rPr>
                        <a:t>Name of Watershed Protection Zone</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93279">
                <a:tc>
                  <a:txBody>
                    <a:bodyPr/>
                    <a:lstStyle/>
                    <a:p>
                      <a:pPr algn="l" fontAlgn="b"/>
                      <a:r>
                        <a:rPr lang="en-US" sz="1400" b="0" i="0" u="none" strike="noStrike" dirty="0">
                          <a:solidFill>
                            <a:srgbClr val="000000"/>
                          </a:solidFill>
                          <a:effectLst/>
                          <a:latin typeface="Calibri" panose="020F0502020204030204" pitchFamily="34" charset="0"/>
                        </a:rPr>
                        <a:t>Barkhamsted</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Farmington River Protection Overlay Dist.</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extLst>
                  <a:ext uri="{0D108BD9-81ED-4DB2-BD59-A6C34878D82A}">
                    <a16:rowId xmlns:a16="http://schemas.microsoft.com/office/drawing/2014/main" val="10001"/>
                  </a:ext>
                </a:extLst>
              </a:tr>
              <a:tr h="206524">
                <a:tc>
                  <a:txBody>
                    <a:bodyPr/>
                    <a:lstStyle/>
                    <a:p>
                      <a:pPr algn="l" fontAlgn="b"/>
                      <a:r>
                        <a:rPr lang="en-US" sz="1400" b="0" i="0" u="none" strike="noStrike" dirty="0">
                          <a:solidFill>
                            <a:srgbClr val="000000"/>
                          </a:solidFill>
                          <a:effectLst/>
                          <a:latin typeface="Calibri" panose="020F0502020204030204" pitchFamily="34" charset="0"/>
                        </a:rPr>
                        <a:t>Bethany</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Public Drinking Water</a:t>
                      </a:r>
                      <a:r>
                        <a:rPr lang="en-US" sz="1400" b="0" i="0" u="none" strike="noStrike" baseline="0" dirty="0">
                          <a:solidFill>
                            <a:srgbClr val="000000"/>
                          </a:solidFill>
                          <a:effectLst/>
                          <a:latin typeface="Calibri" panose="020F0502020204030204" pitchFamily="34" charset="0"/>
                        </a:rPr>
                        <a:t> Watershed Overlay</a:t>
                      </a:r>
                      <a:endParaRPr lang="en-US" sz="1400" b="0" i="0" u="none" strike="noStrike" dirty="0">
                        <a:solidFill>
                          <a:srgbClr val="000000"/>
                        </a:solidFill>
                        <a:effectLst/>
                        <a:latin typeface="Calibri" panose="020F0502020204030204" pitchFamily="34" charset="0"/>
                      </a:endParaRP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extLst>
                  <a:ext uri="{0D108BD9-81ED-4DB2-BD59-A6C34878D82A}">
                    <a16:rowId xmlns:a16="http://schemas.microsoft.com/office/drawing/2014/main" val="10002"/>
                  </a:ext>
                </a:extLst>
              </a:tr>
              <a:tr h="206524">
                <a:tc>
                  <a:txBody>
                    <a:bodyPr/>
                    <a:lstStyle/>
                    <a:p>
                      <a:pPr algn="l" fontAlgn="b"/>
                      <a:r>
                        <a:rPr lang="en-US" sz="1400" b="0" i="0" u="none" strike="noStrike" dirty="0">
                          <a:solidFill>
                            <a:srgbClr val="000000"/>
                          </a:solidFill>
                          <a:effectLst/>
                          <a:latin typeface="Calibri" panose="020F0502020204030204" pitchFamily="34" charset="0"/>
                        </a:rPr>
                        <a:t>Bethel</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Water Supply Protection Overlay Zone</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extLst>
                  <a:ext uri="{0D108BD9-81ED-4DB2-BD59-A6C34878D82A}">
                    <a16:rowId xmlns:a16="http://schemas.microsoft.com/office/drawing/2014/main" val="10003"/>
                  </a:ext>
                </a:extLst>
              </a:tr>
              <a:tr h="258573">
                <a:tc>
                  <a:txBody>
                    <a:bodyPr/>
                    <a:lstStyle/>
                    <a:p>
                      <a:pPr algn="l" fontAlgn="b"/>
                      <a:r>
                        <a:rPr lang="en-US" sz="1400" b="0" i="0" u="none" strike="noStrike" dirty="0">
                          <a:solidFill>
                            <a:srgbClr val="000000"/>
                          </a:solidFill>
                          <a:effectLst/>
                          <a:latin typeface="Calibri" panose="020F0502020204030204" pitchFamily="34" charset="0"/>
                        </a:rPr>
                        <a:t>Danbury</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tc>
                  <a:txBody>
                    <a:bodyPr/>
                    <a:lstStyle/>
                    <a:p>
                      <a:pPr algn="l" fontAlgn="b"/>
                      <a:r>
                        <a:rPr lang="en-US" sz="1400" b="0" i="0" u="none" strike="noStrike" dirty="0">
                          <a:solidFill>
                            <a:srgbClr val="000000"/>
                          </a:solidFill>
                          <a:effectLst/>
                          <a:latin typeface="Calibri" panose="020F0502020204030204" pitchFamily="34" charset="0"/>
                        </a:rPr>
                        <a:t>Public Water Supply Watershed</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extLst>
                  <a:ext uri="{0D108BD9-81ED-4DB2-BD59-A6C34878D82A}">
                    <a16:rowId xmlns:a16="http://schemas.microsoft.com/office/drawing/2014/main" val="10004"/>
                  </a:ext>
                </a:extLst>
              </a:tr>
              <a:tr h="206524">
                <a:tc>
                  <a:txBody>
                    <a:bodyPr/>
                    <a:lstStyle/>
                    <a:p>
                      <a:pPr algn="l" fontAlgn="b"/>
                      <a:r>
                        <a:rPr lang="en-US" sz="1400" b="0" i="0" u="none" strike="noStrike" dirty="0">
                          <a:solidFill>
                            <a:srgbClr val="000000"/>
                          </a:solidFill>
                          <a:effectLst/>
                          <a:latin typeface="Calibri" panose="020F0502020204030204" pitchFamily="34" charset="0"/>
                        </a:rPr>
                        <a:t>Easton</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tc>
                  <a:txBody>
                    <a:bodyPr/>
                    <a:lstStyle/>
                    <a:p>
                      <a:pPr algn="l" fontAlgn="b"/>
                      <a:r>
                        <a:rPr lang="en-US" sz="1400" b="0" i="0" u="none" strike="noStrike" dirty="0">
                          <a:solidFill>
                            <a:srgbClr val="000000"/>
                          </a:solidFill>
                          <a:effectLst/>
                          <a:latin typeface="Calibri" panose="020F0502020204030204" pitchFamily="34" charset="0"/>
                        </a:rPr>
                        <a:t>Residence Districts</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extLst>
                  <a:ext uri="{0D108BD9-81ED-4DB2-BD59-A6C34878D82A}">
                    <a16:rowId xmlns:a16="http://schemas.microsoft.com/office/drawing/2014/main" val="1277347880"/>
                  </a:ext>
                </a:extLst>
              </a:tr>
              <a:tr h="206524">
                <a:tc>
                  <a:txBody>
                    <a:bodyPr/>
                    <a:lstStyle/>
                    <a:p>
                      <a:pPr algn="l" fontAlgn="b"/>
                      <a:r>
                        <a:rPr lang="en-US" sz="1400" b="0" i="0" u="none" strike="noStrike" dirty="0">
                          <a:solidFill>
                            <a:srgbClr val="000000"/>
                          </a:solidFill>
                          <a:effectLst/>
                          <a:latin typeface="Calibri" panose="020F0502020204030204" pitchFamily="34" charset="0"/>
                        </a:rPr>
                        <a:t>Glastonbury</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tc>
                  <a:txBody>
                    <a:bodyPr/>
                    <a:lstStyle/>
                    <a:p>
                      <a:pPr algn="l" fontAlgn="b"/>
                      <a:r>
                        <a:rPr lang="en-US" sz="1400" b="0" i="0" u="none" strike="noStrike" dirty="0">
                          <a:solidFill>
                            <a:srgbClr val="000000"/>
                          </a:solidFill>
                          <a:effectLst/>
                          <a:latin typeface="Calibri" panose="020F0502020204030204" pitchFamily="34" charset="0"/>
                        </a:rPr>
                        <a:t>Groundwater Protection Permit</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extLst>
                  <a:ext uri="{0D108BD9-81ED-4DB2-BD59-A6C34878D82A}">
                    <a16:rowId xmlns:a16="http://schemas.microsoft.com/office/drawing/2014/main" val="10005"/>
                  </a:ext>
                </a:extLst>
              </a:tr>
              <a:tr h="206524">
                <a:tc>
                  <a:txBody>
                    <a:bodyPr/>
                    <a:lstStyle/>
                    <a:p>
                      <a:pPr algn="l" fontAlgn="b"/>
                      <a:r>
                        <a:rPr lang="en-US" sz="1400" b="0" i="0" u="none" strike="noStrike" dirty="0">
                          <a:solidFill>
                            <a:srgbClr val="000000"/>
                          </a:solidFill>
                          <a:effectLst/>
                          <a:latin typeface="Calibri" panose="020F0502020204030204" pitchFamily="34" charset="0"/>
                        </a:rPr>
                        <a:t>Greenwich</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tc>
                  <a:txBody>
                    <a:bodyPr/>
                    <a:lstStyle/>
                    <a:p>
                      <a:pPr algn="l" fontAlgn="b"/>
                      <a:r>
                        <a:rPr lang="en-US" sz="1400" b="0" i="0" u="none" strike="noStrike" dirty="0">
                          <a:solidFill>
                            <a:srgbClr val="000000"/>
                          </a:solidFill>
                          <a:effectLst/>
                          <a:latin typeface="Calibri" panose="020F0502020204030204" pitchFamily="34" charset="0"/>
                        </a:rPr>
                        <a:t>Green Area Regulations</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extLst>
                  <a:ext uri="{0D108BD9-81ED-4DB2-BD59-A6C34878D82A}">
                    <a16:rowId xmlns:a16="http://schemas.microsoft.com/office/drawing/2014/main" val="10006"/>
                  </a:ext>
                </a:extLst>
              </a:tr>
              <a:tr h="206524">
                <a:tc>
                  <a:txBody>
                    <a:bodyPr/>
                    <a:lstStyle/>
                    <a:p>
                      <a:pPr algn="l" fontAlgn="b"/>
                      <a:r>
                        <a:rPr lang="en-US" sz="1400" b="0" i="0" u="none" strike="noStrike" dirty="0">
                          <a:solidFill>
                            <a:srgbClr val="000000"/>
                          </a:solidFill>
                          <a:effectLst/>
                          <a:latin typeface="Calibri" panose="020F0502020204030204" pitchFamily="34" charset="0"/>
                        </a:rPr>
                        <a:t>Groton*</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tc>
                  <a:txBody>
                    <a:bodyPr/>
                    <a:lstStyle/>
                    <a:p>
                      <a:pPr algn="l" fontAlgn="b"/>
                      <a:r>
                        <a:rPr lang="en-US" sz="1400" b="0" i="0" u="none" strike="noStrike" dirty="0">
                          <a:solidFill>
                            <a:srgbClr val="000000"/>
                          </a:solidFill>
                          <a:effectLst/>
                          <a:latin typeface="Calibri" panose="020F0502020204030204" pitchFamily="34" charset="0"/>
                        </a:rPr>
                        <a:t>Water Resource Protection Dist.</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extLst>
                  <a:ext uri="{0D108BD9-81ED-4DB2-BD59-A6C34878D82A}">
                    <a16:rowId xmlns:a16="http://schemas.microsoft.com/office/drawing/2014/main" val="10007"/>
                  </a:ext>
                </a:extLst>
              </a:tr>
              <a:tr h="206524">
                <a:tc>
                  <a:txBody>
                    <a:bodyPr/>
                    <a:lstStyle/>
                    <a:p>
                      <a:pPr algn="l" fontAlgn="b"/>
                      <a:r>
                        <a:rPr lang="en-US" sz="1400" b="0" i="0" u="none" strike="noStrike" dirty="0">
                          <a:solidFill>
                            <a:srgbClr val="000000"/>
                          </a:solidFill>
                          <a:effectLst/>
                          <a:latin typeface="Calibri" panose="020F0502020204030204" pitchFamily="34" charset="0"/>
                        </a:rPr>
                        <a:t>Guilford</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tc>
                  <a:txBody>
                    <a:bodyPr/>
                    <a:lstStyle/>
                    <a:p>
                      <a:pPr algn="l" fontAlgn="b"/>
                      <a:r>
                        <a:rPr lang="en-US" sz="1400" b="0" i="0" u="none" strike="noStrike" dirty="0">
                          <a:solidFill>
                            <a:srgbClr val="000000"/>
                          </a:solidFill>
                          <a:effectLst/>
                          <a:latin typeface="Calibri" panose="020F0502020204030204" pitchFamily="34" charset="0"/>
                        </a:rPr>
                        <a:t>Water Supply District</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49804"/>
                      </a:srgbClr>
                    </a:solidFill>
                  </a:tcPr>
                </a:tc>
                <a:extLst>
                  <a:ext uri="{0D108BD9-81ED-4DB2-BD59-A6C34878D82A}">
                    <a16:rowId xmlns:a16="http://schemas.microsoft.com/office/drawing/2014/main" val="10008"/>
                  </a:ext>
                </a:extLst>
              </a:tr>
              <a:tr h="206524">
                <a:tc>
                  <a:txBody>
                    <a:bodyPr/>
                    <a:lstStyle/>
                    <a:p>
                      <a:pPr algn="l" fontAlgn="b"/>
                      <a:r>
                        <a:rPr lang="en-US" sz="1400" b="0" i="0" u="none" strike="noStrike" dirty="0">
                          <a:solidFill>
                            <a:srgbClr val="000000"/>
                          </a:solidFill>
                          <a:effectLst/>
                          <a:latin typeface="Calibri" panose="020F0502020204030204" pitchFamily="34" charset="0"/>
                        </a:rPr>
                        <a:t>Killingly</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Five Mile River Protection Overlay Dist.</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extLst>
                  <a:ext uri="{0D108BD9-81ED-4DB2-BD59-A6C34878D82A}">
                    <a16:rowId xmlns:a16="http://schemas.microsoft.com/office/drawing/2014/main" val="10009"/>
                  </a:ext>
                </a:extLst>
              </a:tr>
              <a:tr h="206524">
                <a:tc>
                  <a:txBody>
                    <a:bodyPr/>
                    <a:lstStyle/>
                    <a:p>
                      <a:pPr algn="l" fontAlgn="b"/>
                      <a:r>
                        <a:rPr lang="en-US" sz="1400" b="0" i="0" u="none" strike="noStrike" dirty="0">
                          <a:solidFill>
                            <a:srgbClr val="000000"/>
                          </a:solidFill>
                          <a:effectLst/>
                          <a:latin typeface="Calibri" panose="020F0502020204030204" pitchFamily="34" charset="0"/>
                        </a:rPr>
                        <a:t>Litchfield</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Environmental Impact Review</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extLst>
                  <a:ext uri="{0D108BD9-81ED-4DB2-BD59-A6C34878D82A}">
                    <a16:rowId xmlns:a16="http://schemas.microsoft.com/office/drawing/2014/main" val="10010"/>
                  </a:ext>
                </a:extLst>
              </a:tr>
              <a:tr h="206524">
                <a:tc>
                  <a:txBody>
                    <a:bodyPr/>
                    <a:lstStyle/>
                    <a:p>
                      <a:pPr algn="l" fontAlgn="b"/>
                      <a:r>
                        <a:rPr lang="en-US" sz="1400" b="0" i="0" u="none" strike="noStrike" dirty="0">
                          <a:solidFill>
                            <a:srgbClr val="000000"/>
                          </a:solidFill>
                          <a:effectLst/>
                          <a:latin typeface="Calibri" panose="020F0502020204030204" pitchFamily="34" charset="0"/>
                        </a:rPr>
                        <a:t>Middletown</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Protection of Water Sources</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extLst>
                  <a:ext uri="{0D108BD9-81ED-4DB2-BD59-A6C34878D82A}">
                    <a16:rowId xmlns:a16="http://schemas.microsoft.com/office/drawing/2014/main" val="10011"/>
                  </a:ext>
                </a:extLst>
              </a:tr>
              <a:tr h="278290">
                <a:tc>
                  <a:txBody>
                    <a:bodyPr/>
                    <a:lstStyle/>
                    <a:p>
                      <a:pPr algn="l" fontAlgn="b"/>
                      <a:r>
                        <a:rPr lang="en-US" sz="1400" b="0" i="0" u="none" strike="noStrike" dirty="0">
                          <a:solidFill>
                            <a:srgbClr val="000000"/>
                          </a:solidFill>
                          <a:effectLst/>
                          <a:latin typeface="Calibri" panose="020F0502020204030204" pitchFamily="34" charset="0"/>
                        </a:rPr>
                        <a:t>New Hartford</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Public Water Watershed Overlay Dist.</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extLst>
                  <a:ext uri="{0D108BD9-81ED-4DB2-BD59-A6C34878D82A}">
                    <a16:rowId xmlns:a16="http://schemas.microsoft.com/office/drawing/2014/main" val="10012"/>
                  </a:ext>
                </a:extLst>
              </a:tr>
              <a:tr h="256374">
                <a:tc>
                  <a:txBody>
                    <a:bodyPr/>
                    <a:lstStyle/>
                    <a:p>
                      <a:pPr algn="l" fontAlgn="b"/>
                      <a:r>
                        <a:rPr lang="en-US" sz="1400" b="0" i="0" u="none" strike="noStrike" dirty="0">
                          <a:solidFill>
                            <a:srgbClr val="000000"/>
                          </a:solidFill>
                          <a:effectLst/>
                          <a:latin typeface="Calibri" panose="020F0502020204030204" pitchFamily="34" charset="0"/>
                        </a:rPr>
                        <a:t>North Branford</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Water Supply Dist.</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extLst>
                  <a:ext uri="{0D108BD9-81ED-4DB2-BD59-A6C34878D82A}">
                    <a16:rowId xmlns:a16="http://schemas.microsoft.com/office/drawing/2014/main" val="10013"/>
                  </a:ext>
                </a:extLst>
              </a:tr>
              <a:tr h="243294">
                <a:tc>
                  <a:txBody>
                    <a:bodyPr/>
                    <a:lstStyle/>
                    <a:p>
                      <a:pPr algn="l" fontAlgn="b"/>
                      <a:r>
                        <a:rPr lang="en-US" sz="1400" b="0" i="0" u="none" strike="noStrike" dirty="0">
                          <a:solidFill>
                            <a:srgbClr val="000000"/>
                          </a:solidFill>
                          <a:effectLst/>
                          <a:latin typeface="Calibri" panose="020F0502020204030204" pitchFamily="34" charset="0"/>
                        </a:rPr>
                        <a:t>North Stonington*</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Water Supply Protection Overlay Dist.</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extLst>
                  <a:ext uri="{0D108BD9-81ED-4DB2-BD59-A6C34878D82A}">
                    <a16:rowId xmlns:a16="http://schemas.microsoft.com/office/drawing/2014/main" val="10014"/>
                  </a:ext>
                </a:extLst>
              </a:tr>
              <a:tr h="206524">
                <a:tc>
                  <a:txBody>
                    <a:bodyPr/>
                    <a:lstStyle/>
                    <a:p>
                      <a:pPr algn="l" fontAlgn="b"/>
                      <a:r>
                        <a:rPr lang="en-US" sz="1400" b="0" i="0" u="none" strike="noStrike" dirty="0">
                          <a:solidFill>
                            <a:srgbClr val="000000"/>
                          </a:solidFill>
                          <a:effectLst/>
                          <a:latin typeface="Calibri" panose="020F0502020204030204" pitchFamily="34" charset="0"/>
                        </a:rPr>
                        <a:t>Plymouth</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Aquifer/Water Protection Areas</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extLst>
                  <a:ext uri="{0D108BD9-81ED-4DB2-BD59-A6C34878D82A}">
                    <a16:rowId xmlns:a16="http://schemas.microsoft.com/office/drawing/2014/main" val="10015"/>
                  </a:ext>
                </a:extLst>
              </a:tr>
              <a:tr h="206524">
                <a:tc>
                  <a:txBody>
                    <a:bodyPr/>
                    <a:lstStyle/>
                    <a:p>
                      <a:pPr algn="l" fontAlgn="b"/>
                      <a:r>
                        <a:rPr lang="en-US" sz="1400" b="0" i="0" u="none" strike="noStrike" dirty="0">
                          <a:solidFill>
                            <a:srgbClr val="000000"/>
                          </a:solidFill>
                          <a:effectLst/>
                          <a:latin typeface="Calibri" panose="020F0502020204030204" pitchFamily="34" charset="0"/>
                        </a:rPr>
                        <a:t>Preston*</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Special Resource Protection Dist.</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extLst>
                  <a:ext uri="{0D108BD9-81ED-4DB2-BD59-A6C34878D82A}">
                    <a16:rowId xmlns:a16="http://schemas.microsoft.com/office/drawing/2014/main" val="10016"/>
                  </a:ext>
                </a:extLst>
              </a:tr>
              <a:tr h="206524">
                <a:tc>
                  <a:txBody>
                    <a:bodyPr/>
                    <a:lstStyle/>
                    <a:p>
                      <a:pPr algn="l" fontAlgn="b"/>
                      <a:r>
                        <a:rPr lang="en-US" sz="1400" b="0" i="0" u="none" strike="noStrike" dirty="0">
                          <a:solidFill>
                            <a:srgbClr val="000000"/>
                          </a:solidFill>
                          <a:effectLst/>
                          <a:latin typeface="Calibri" panose="020F0502020204030204" pitchFamily="34" charset="0"/>
                        </a:rPr>
                        <a:t>Redding</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Townwide Standards.</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extLst>
                  <a:ext uri="{0D108BD9-81ED-4DB2-BD59-A6C34878D82A}">
                    <a16:rowId xmlns:a16="http://schemas.microsoft.com/office/drawing/2014/main" val="10017"/>
                  </a:ext>
                </a:extLst>
              </a:tr>
              <a:tr h="206524">
                <a:tc>
                  <a:txBody>
                    <a:bodyPr/>
                    <a:lstStyle/>
                    <a:p>
                      <a:pPr algn="l" fontAlgn="b"/>
                      <a:r>
                        <a:rPr lang="en-US" sz="1400" b="0" i="0" u="none" strike="noStrike" dirty="0">
                          <a:solidFill>
                            <a:srgbClr val="000000"/>
                          </a:solidFill>
                          <a:effectLst/>
                          <a:latin typeface="Calibri" panose="020F0502020204030204" pitchFamily="34" charset="0"/>
                        </a:rPr>
                        <a:t>Salem</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Riparian Corridor Overlay Zone</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extLst>
                  <a:ext uri="{0D108BD9-81ED-4DB2-BD59-A6C34878D82A}">
                    <a16:rowId xmlns:a16="http://schemas.microsoft.com/office/drawing/2014/main" val="10018"/>
                  </a:ext>
                </a:extLst>
              </a:tr>
              <a:tr h="206524">
                <a:tc>
                  <a:txBody>
                    <a:bodyPr/>
                    <a:lstStyle/>
                    <a:p>
                      <a:pPr algn="l" fontAlgn="b"/>
                      <a:r>
                        <a:rPr lang="en-US" sz="1400" b="0" i="0" u="none" strike="noStrike" dirty="0">
                          <a:solidFill>
                            <a:srgbClr val="000000"/>
                          </a:solidFill>
                          <a:effectLst/>
                          <a:latin typeface="Calibri" panose="020F0502020204030204" pitchFamily="34" charset="0"/>
                        </a:rPr>
                        <a:t>Somers</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Groundwater Protection</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extLst>
                  <a:ext uri="{0D108BD9-81ED-4DB2-BD59-A6C34878D82A}">
                    <a16:rowId xmlns:a16="http://schemas.microsoft.com/office/drawing/2014/main" val="10019"/>
                  </a:ext>
                </a:extLst>
              </a:tr>
              <a:tr h="206524">
                <a:tc>
                  <a:txBody>
                    <a:bodyPr/>
                    <a:lstStyle/>
                    <a:p>
                      <a:pPr algn="l" fontAlgn="b"/>
                      <a:r>
                        <a:rPr lang="en-US" sz="1400" b="0" i="0" u="none" strike="noStrike" dirty="0">
                          <a:solidFill>
                            <a:srgbClr val="000000"/>
                          </a:solidFill>
                          <a:effectLst/>
                          <a:latin typeface="Calibri" panose="020F0502020204030204" pitchFamily="34" charset="0"/>
                        </a:rPr>
                        <a:t>Sprague</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Natural Resource Protection Zone</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extLst>
                  <a:ext uri="{0D108BD9-81ED-4DB2-BD59-A6C34878D82A}">
                    <a16:rowId xmlns:a16="http://schemas.microsoft.com/office/drawing/2014/main" val="10020"/>
                  </a:ext>
                </a:extLst>
              </a:tr>
              <a:tr h="206524">
                <a:tc>
                  <a:txBody>
                    <a:bodyPr/>
                    <a:lstStyle/>
                    <a:p>
                      <a:pPr algn="l" fontAlgn="b"/>
                      <a:r>
                        <a:rPr lang="en-US" sz="1400" b="0" i="0" u="none" strike="noStrike" dirty="0">
                          <a:solidFill>
                            <a:srgbClr val="000000"/>
                          </a:solidFill>
                          <a:effectLst/>
                          <a:latin typeface="Calibri" panose="020F0502020204030204" pitchFamily="34" charset="0"/>
                        </a:rPr>
                        <a:t>Stonington</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Groundwater Protection Overlay Dist.</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alpha val="50000"/>
                      </a:srgbClr>
                    </a:solidFill>
                  </a:tcPr>
                </a:tc>
                <a:extLst>
                  <a:ext uri="{0D108BD9-81ED-4DB2-BD59-A6C34878D82A}">
                    <a16:rowId xmlns:a16="http://schemas.microsoft.com/office/drawing/2014/main" val="10021"/>
                  </a:ext>
                </a:extLst>
              </a:tr>
              <a:tr h="233914">
                <a:tc>
                  <a:txBody>
                    <a:bodyPr/>
                    <a:lstStyle/>
                    <a:p>
                      <a:pPr algn="l" fontAlgn="b"/>
                      <a:r>
                        <a:rPr lang="en-US" sz="1400" b="0" i="0" u="none" strike="noStrike" dirty="0">
                          <a:solidFill>
                            <a:srgbClr val="000000"/>
                          </a:solidFill>
                          <a:effectLst/>
                          <a:latin typeface="Calibri" panose="020F0502020204030204" pitchFamily="34" charset="0"/>
                        </a:rPr>
                        <a:t>Trumbull</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tc>
                  <a:txBody>
                    <a:bodyPr/>
                    <a:lstStyle/>
                    <a:p>
                      <a:pPr algn="l" fontAlgn="b"/>
                      <a:r>
                        <a:rPr lang="en-US" sz="1400" b="0" i="0" u="none" strike="noStrike" dirty="0">
                          <a:solidFill>
                            <a:srgbClr val="000000"/>
                          </a:solidFill>
                          <a:effectLst/>
                          <a:latin typeface="Calibri" panose="020F0502020204030204" pitchFamily="34" charset="0"/>
                        </a:rPr>
                        <a:t>Special Requirements for Aquarion Watershed Land</a:t>
                      </a:r>
                    </a:p>
                  </a:txBody>
                  <a:tcPr marL="7383" marR="7383" marT="73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alpha val="50000"/>
                      </a:srgbClr>
                    </a:solidFill>
                  </a:tcPr>
                </a:tc>
                <a:extLst>
                  <a:ext uri="{0D108BD9-81ED-4DB2-BD59-A6C34878D82A}">
                    <a16:rowId xmlns:a16="http://schemas.microsoft.com/office/drawing/2014/main" val="1321431718"/>
                  </a:ext>
                </a:extLst>
              </a:tr>
            </a:tbl>
          </a:graphicData>
        </a:graphic>
      </p:graphicFrame>
      <p:sp>
        <p:nvSpPr>
          <p:cNvPr id="4" name="TextBox 3"/>
          <p:cNvSpPr txBox="1"/>
          <p:nvPr/>
        </p:nvSpPr>
        <p:spPr>
          <a:xfrm>
            <a:off x="1131666" y="95888"/>
            <a:ext cx="9928667" cy="523220"/>
          </a:xfrm>
          <a:prstGeom prst="rect">
            <a:avLst/>
          </a:prstGeom>
          <a:noFill/>
        </p:spPr>
        <p:txBody>
          <a:bodyPr wrap="square" rtlCol="0">
            <a:spAutoFit/>
          </a:bodyPr>
          <a:lstStyle/>
          <a:p>
            <a:pPr algn="ctr"/>
            <a:r>
              <a:rPr lang="en-US" sz="2800" dirty="0"/>
              <a:t>24 Municipalities  with Public Water Supply Watershed Protections</a:t>
            </a:r>
          </a:p>
        </p:txBody>
      </p:sp>
      <p:sp>
        <p:nvSpPr>
          <p:cNvPr id="5" name="Rectangle 4"/>
          <p:cNvSpPr/>
          <p:nvPr/>
        </p:nvSpPr>
        <p:spPr>
          <a:xfrm>
            <a:off x="3313402" y="2036117"/>
            <a:ext cx="533400" cy="371475"/>
          </a:xfrm>
          <a:prstGeom prst="rect">
            <a:avLst/>
          </a:prstGeom>
          <a:solidFill>
            <a:srgbClr val="99FF99">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3488" y="1877282"/>
            <a:ext cx="2647951" cy="646331"/>
          </a:xfrm>
          <a:prstGeom prst="rect">
            <a:avLst/>
          </a:prstGeom>
          <a:noFill/>
          <a:ln>
            <a:solidFill>
              <a:srgbClr val="C00000"/>
            </a:solidFill>
          </a:ln>
        </p:spPr>
        <p:txBody>
          <a:bodyPr wrap="square" rtlCol="0">
            <a:spAutoFit/>
          </a:bodyPr>
          <a:lstStyle/>
          <a:p>
            <a:r>
              <a:rPr lang="en-US" dirty="0"/>
              <a:t>Municipality relies on </a:t>
            </a:r>
          </a:p>
          <a:p>
            <a:r>
              <a:rPr lang="en-US" dirty="0"/>
              <a:t>Watershed Overlay Zone</a:t>
            </a:r>
          </a:p>
        </p:txBody>
      </p:sp>
      <p:cxnSp>
        <p:nvCxnSpPr>
          <p:cNvPr id="8" name="Straight Arrow Connector 7"/>
          <p:cNvCxnSpPr/>
          <p:nvPr/>
        </p:nvCxnSpPr>
        <p:spPr>
          <a:xfrm>
            <a:off x="2930561" y="2202333"/>
            <a:ext cx="329858" cy="387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3349" y="2967335"/>
            <a:ext cx="3416256" cy="923330"/>
          </a:xfrm>
          <a:prstGeom prst="rect">
            <a:avLst/>
          </a:prstGeom>
          <a:solidFill>
            <a:srgbClr val="FFFF00"/>
          </a:solidFill>
          <a:ln>
            <a:solidFill>
              <a:srgbClr val="C00000"/>
            </a:solidFill>
          </a:ln>
        </p:spPr>
        <p:txBody>
          <a:bodyPr wrap="none" rtlCol="0">
            <a:spAutoFit/>
          </a:bodyPr>
          <a:lstStyle/>
          <a:p>
            <a:r>
              <a:rPr lang="en-US" dirty="0"/>
              <a:t>*Municipalities that participated</a:t>
            </a:r>
          </a:p>
          <a:p>
            <a:r>
              <a:rPr lang="en-US" dirty="0"/>
              <a:t>In the Drinking Water Quality Mgt.</a:t>
            </a:r>
          </a:p>
          <a:p>
            <a:r>
              <a:rPr lang="en-US" dirty="0"/>
              <a:t>Plan in Southeast Connecticut.</a:t>
            </a:r>
          </a:p>
        </p:txBody>
      </p:sp>
      <p:sp>
        <p:nvSpPr>
          <p:cNvPr id="7" name="TextBox 6"/>
          <p:cNvSpPr txBox="1"/>
          <p:nvPr/>
        </p:nvSpPr>
        <p:spPr>
          <a:xfrm>
            <a:off x="364067" y="4538133"/>
            <a:ext cx="184731" cy="369332"/>
          </a:xfrm>
          <a:prstGeom prst="rect">
            <a:avLst/>
          </a:prstGeom>
          <a:noFill/>
        </p:spPr>
        <p:txBody>
          <a:bodyPr wrap="none" rtlCol="0">
            <a:spAutoFit/>
          </a:bodyPr>
          <a:lstStyle/>
          <a:p>
            <a:endParaRPr lang="en-US" dirty="0"/>
          </a:p>
        </p:txBody>
      </p:sp>
      <p:sp>
        <p:nvSpPr>
          <p:cNvPr id="9" name="TextBox 8"/>
          <p:cNvSpPr txBox="1"/>
          <p:nvPr/>
        </p:nvSpPr>
        <p:spPr>
          <a:xfrm>
            <a:off x="133349" y="4707467"/>
            <a:ext cx="3416256" cy="646331"/>
          </a:xfrm>
          <a:prstGeom prst="rect">
            <a:avLst/>
          </a:prstGeom>
          <a:solidFill>
            <a:srgbClr val="FFFF00"/>
          </a:solidFill>
          <a:ln>
            <a:solidFill>
              <a:srgbClr val="C00000"/>
            </a:solidFill>
          </a:ln>
        </p:spPr>
        <p:txBody>
          <a:bodyPr wrap="square" rtlCol="0">
            <a:spAutoFit/>
          </a:bodyPr>
          <a:lstStyle/>
          <a:p>
            <a:r>
              <a:rPr lang="en-US" dirty="0"/>
              <a:t>21 of 24 of these municipalities </a:t>
            </a:r>
          </a:p>
          <a:p>
            <a:r>
              <a:rPr lang="en-US" dirty="0"/>
              <a:t>also have Town Planners.</a:t>
            </a:r>
          </a:p>
        </p:txBody>
      </p:sp>
      <p:sp>
        <p:nvSpPr>
          <p:cNvPr id="10" name="TextBox 9"/>
          <p:cNvSpPr txBox="1"/>
          <p:nvPr/>
        </p:nvSpPr>
        <p:spPr>
          <a:xfrm>
            <a:off x="1537463" y="6401012"/>
            <a:ext cx="8593891" cy="369332"/>
          </a:xfrm>
          <a:prstGeom prst="rect">
            <a:avLst/>
          </a:prstGeom>
          <a:solidFill>
            <a:srgbClr val="FFFF00"/>
          </a:solidFill>
          <a:ln>
            <a:solidFill>
              <a:srgbClr val="FFC000"/>
            </a:solidFill>
          </a:ln>
        </p:spPr>
        <p:txBody>
          <a:bodyPr wrap="none" rtlCol="0">
            <a:spAutoFit/>
          </a:bodyPr>
          <a:lstStyle/>
          <a:p>
            <a:r>
              <a:rPr lang="en-US" b="1" dirty="0"/>
              <a:t>Note</a:t>
            </a:r>
            <a:r>
              <a:rPr lang="en-US" dirty="0"/>
              <a:t>: This table excludes Killingworth even though it has 4 watershed protection criteria.</a:t>
            </a:r>
          </a:p>
        </p:txBody>
      </p:sp>
      <p:sp>
        <p:nvSpPr>
          <p:cNvPr id="11" name="Slide Number Placeholder 10"/>
          <p:cNvSpPr>
            <a:spLocks noGrp="1"/>
          </p:cNvSpPr>
          <p:nvPr>
            <p:ph type="sldNum" sz="quarter" idx="12"/>
          </p:nvPr>
        </p:nvSpPr>
        <p:spPr/>
        <p:txBody>
          <a:bodyPr/>
          <a:lstStyle/>
          <a:p>
            <a:fld id="{1AEDB468-7655-4C4A-A26E-E74C8C23C98F}" type="slidenum">
              <a:rPr lang="en-US" smtClean="0"/>
              <a:t>15</a:t>
            </a:fld>
            <a:endParaRPr lang="en-US"/>
          </a:p>
        </p:txBody>
      </p:sp>
      <p:sp>
        <p:nvSpPr>
          <p:cNvPr id="12" name="TextBox 11">
            <a:extLst>
              <a:ext uri="{FF2B5EF4-FFF2-40B4-BE49-F238E27FC236}">
                <a16:creationId xmlns:a16="http://schemas.microsoft.com/office/drawing/2014/main" id="{2F98D538-E170-C381-9998-90026F05454E}"/>
              </a:ext>
            </a:extLst>
          </p:cNvPr>
          <p:cNvSpPr txBox="1"/>
          <p:nvPr/>
        </p:nvSpPr>
        <p:spPr>
          <a:xfrm>
            <a:off x="227418" y="611592"/>
            <a:ext cx="3322187" cy="646331"/>
          </a:xfrm>
          <a:prstGeom prst="rect">
            <a:avLst/>
          </a:prstGeom>
          <a:solidFill>
            <a:srgbClr val="FFFF00"/>
          </a:solidFill>
          <a:ln>
            <a:solidFill>
              <a:srgbClr val="C00000"/>
            </a:solidFill>
          </a:ln>
        </p:spPr>
        <p:txBody>
          <a:bodyPr wrap="square" rtlCol="0">
            <a:spAutoFit/>
          </a:bodyPr>
          <a:lstStyle/>
          <a:p>
            <a:pPr algn="ctr"/>
            <a:r>
              <a:rPr lang="en-US" b="1" dirty="0"/>
              <a:t>Table focuses on municipalities  with 4 or more land use Controls</a:t>
            </a:r>
          </a:p>
        </p:txBody>
      </p:sp>
    </p:spTree>
    <p:extLst>
      <p:ext uri="{BB962C8B-B14F-4D97-AF65-F5344CB8AC3E}">
        <p14:creationId xmlns:p14="http://schemas.microsoft.com/office/powerpoint/2010/main" val="413329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B9700-3A12-C512-8116-B747F719CF7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53A32D6-7C31-19EB-7FBE-BA5103098C6A}"/>
              </a:ext>
            </a:extLst>
          </p:cNvPr>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0" y="-498104"/>
            <a:ext cx="12198059" cy="7854207"/>
          </a:xfrm>
          <a:prstGeom prst="rect">
            <a:avLst/>
          </a:prstGeom>
        </p:spPr>
      </p:pic>
      <p:sp>
        <p:nvSpPr>
          <p:cNvPr id="11" name="TextBox 10">
            <a:extLst>
              <a:ext uri="{FF2B5EF4-FFF2-40B4-BE49-F238E27FC236}">
                <a16:creationId xmlns:a16="http://schemas.microsoft.com/office/drawing/2014/main" id="{CA2C476E-CEA7-D57C-203C-D78F50A6FDFF}"/>
              </a:ext>
            </a:extLst>
          </p:cNvPr>
          <p:cNvSpPr txBox="1"/>
          <p:nvPr/>
        </p:nvSpPr>
        <p:spPr>
          <a:xfrm>
            <a:off x="2124074" y="-142875"/>
            <a:ext cx="7248525" cy="1200329"/>
          </a:xfrm>
          <a:prstGeom prst="rect">
            <a:avLst/>
          </a:prstGeom>
          <a:solidFill>
            <a:srgbClr val="CCECFF">
              <a:alpha val="50000"/>
            </a:srgbClr>
          </a:solidFill>
        </p:spPr>
        <p:txBody>
          <a:bodyPr wrap="square" rtlCol="0">
            <a:spAutoFit/>
          </a:bodyPr>
          <a:lstStyle/>
          <a:p>
            <a:pPr algn="ctr"/>
            <a:r>
              <a:rPr lang="en-US" sz="3600" dirty="0"/>
              <a:t>Watershed Based Zoning: Best Practices &amp; Top Zoning Tools</a:t>
            </a:r>
          </a:p>
        </p:txBody>
      </p:sp>
    </p:spTree>
    <p:extLst>
      <p:ext uri="{BB962C8B-B14F-4D97-AF65-F5344CB8AC3E}">
        <p14:creationId xmlns:p14="http://schemas.microsoft.com/office/powerpoint/2010/main" val="93835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55895074"/>
              </p:ext>
            </p:extLst>
          </p:nvPr>
        </p:nvGraphicFramePr>
        <p:xfrm>
          <a:off x="5294811" y="1506583"/>
          <a:ext cx="6139542" cy="3579495"/>
        </p:xfrm>
        <a:graphic>
          <a:graphicData uri="http://schemas.openxmlformats.org/drawingml/2006/table">
            <a:tbl>
              <a:tblPr/>
              <a:tblGrid>
                <a:gridCol w="1861009">
                  <a:extLst>
                    <a:ext uri="{9D8B030D-6E8A-4147-A177-3AD203B41FA5}">
                      <a16:colId xmlns:a16="http://schemas.microsoft.com/office/drawing/2014/main" val="20000"/>
                    </a:ext>
                  </a:extLst>
                </a:gridCol>
                <a:gridCol w="4278533">
                  <a:extLst>
                    <a:ext uri="{9D8B030D-6E8A-4147-A177-3AD203B41FA5}">
                      <a16:colId xmlns:a16="http://schemas.microsoft.com/office/drawing/2014/main" val="20001"/>
                    </a:ext>
                  </a:extLst>
                </a:gridCol>
              </a:tblGrid>
              <a:tr h="737407">
                <a:tc>
                  <a:txBody>
                    <a:bodyPr/>
                    <a:lstStyle/>
                    <a:p>
                      <a:pPr algn="l" fontAlgn="b"/>
                      <a:r>
                        <a:rPr lang="en-US" sz="2400" b="1" i="0" u="none" strike="noStrike" dirty="0">
                          <a:solidFill>
                            <a:srgbClr val="000000"/>
                          </a:solidFill>
                          <a:effectLst/>
                          <a:latin typeface="Calibri" panose="020F0502020204030204" pitchFamily="34" charset="0"/>
                        </a:rPr>
                        <a:t>Municipality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2400" b="1" i="0" u="none" strike="noStrike">
                          <a:solidFill>
                            <a:srgbClr val="000000"/>
                          </a:solidFill>
                          <a:effectLst/>
                          <a:latin typeface="Calibri" panose="020F0502020204030204" pitchFamily="34" charset="0"/>
                        </a:rPr>
                        <a:t>Name of Watershed Protection Zone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82451">
                <a:tc>
                  <a:txBody>
                    <a:bodyPr/>
                    <a:lstStyle/>
                    <a:p>
                      <a:pPr algn="l" fontAlgn="b"/>
                      <a:r>
                        <a:rPr lang="en-US" sz="1800" b="0" i="0" u="none" strike="noStrike" dirty="0">
                          <a:solidFill>
                            <a:srgbClr val="000000"/>
                          </a:solidFill>
                          <a:effectLst/>
                          <a:latin typeface="Calibri" panose="020F0502020204030204" pitchFamily="34" charset="0"/>
                        </a:rPr>
                        <a:t>Barkhamsted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Calibri" panose="020F0502020204030204" pitchFamily="34" charset="0"/>
                        </a:rPr>
                        <a:t>Farmington River Protection Overlay Dist.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2451">
                <a:tc>
                  <a:txBody>
                    <a:bodyPr/>
                    <a:lstStyle/>
                    <a:p>
                      <a:pPr algn="l" fontAlgn="b"/>
                      <a:r>
                        <a:rPr lang="en-US" sz="1800" b="0" i="0" u="none" strike="noStrike" dirty="0">
                          <a:solidFill>
                            <a:srgbClr val="000000"/>
                          </a:solidFill>
                          <a:effectLst/>
                          <a:latin typeface="Calibri" panose="020F0502020204030204" pitchFamily="34" charset="0"/>
                        </a:rPr>
                        <a:t>Bethany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Public Drinking Water Watershed Overlay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2451">
                <a:tc>
                  <a:txBody>
                    <a:bodyPr/>
                    <a:lstStyle/>
                    <a:p>
                      <a:pPr algn="l" fontAlgn="b"/>
                      <a:r>
                        <a:rPr lang="en-US" sz="1800" b="0" i="0" u="none" strike="noStrike" dirty="0">
                          <a:solidFill>
                            <a:srgbClr val="000000"/>
                          </a:solidFill>
                          <a:effectLst/>
                          <a:latin typeface="Calibri" panose="020F0502020204030204" pitchFamily="34" charset="0"/>
                        </a:rPr>
                        <a:t>Bethel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Water Supply Protection Overlay Zone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2451">
                <a:tc>
                  <a:txBody>
                    <a:bodyPr/>
                    <a:lstStyle/>
                    <a:p>
                      <a:pPr algn="l" fontAlgn="b"/>
                      <a:r>
                        <a:rPr lang="en-US" sz="1800" b="0" i="0" u="none" strike="noStrike">
                          <a:solidFill>
                            <a:srgbClr val="000000"/>
                          </a:solidFill>
                          <a:effectLst/>
                          <a:latin typeface="Calibri" panose="020F0502020204030204" pitchFamily="34" charset="0"/>
                        </a:rPr>
                        <a:t>Killingly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Five Mile River Protection Overlay Dist.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2451">
                <a:tc>
                  <a:txBody>
                    <a:bodyPr/>
                    <a:lstStyle/>
                    <a:p>
                      <a:pPr algn="l" fontAlgn="b"/>
                      <a:r>
                        <a:rPr lang="en-US" sz="1800" b="0" i="0" u="none" strike="noStrike">
                          <a:solidFill>
                            <a:srgbClr val="000000"/>
                          </a:solidFill>
                          <a:effectLst/>
                          <a:latin typeface="Calibri" panose="020F0502020204030204" pitchFamily="34" charset="0"/>
                        </a:rPr>
                        <a:t>Middletown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Protection of Water Sources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2451">
                <a:tc>
                  <a:txBody>
                    <a:bodyPr/>
                    <a:lstStyle/>
                    <a:p>
                      <a:pPr algn="l" fontAlgn="b"/>
                      <a:r>
                        <a:rPr lang="en-US" sz="1800" b="0" i="0" u="none" strike="noStrike">
                          <a:solidFill>
                            <a:srgbClr val="000000"/>
                          </a:solidFill>
                          <a:effectLst/>
                          <a:latin typeface="Calibri" panose="020F0502020204030204" pitchFamily="34" charset="0"/>
                        </a:rPr>
                        <a:t>New Hartford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Public Water Watershed Overlay Dist.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2451">
                <a:tc>
                  <a:txBody>
                    <a:bodyPr/>
                    <a:lstStyle/>
                    <a:p>
                      <a:pPr algn="l" fontAlgn="b"/>
                      <a:r>
                        <a:rPr lang="en-US" sz="1800" b="0" i="0" u="none" strike="noStrike">
                          <a:solidFill>
                            <a:srgbClr val="000000"/>
                          </a:solidFill>
                          <a:effectLst/>
                          <a:latin typeface="Calibri" panose="020F0502020204030204" pitchFamily="34" charset="0"/>
                        </a:rPr>
                        <a:t>North Stonington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Water Supply Protection Overlay Dist.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2451">
                <a:tc>
                  <a:txBody>
                    <a:bodyPr/>
                    <a:lstStyle/>
                    <a:p>
                      <a:pPr algn="l" fontAlgn="b"/>
                      <a:r>
                        <a:rPr lang="en-US" sz="1800" b="0" i="0" u="none" strike="noStrike">
                          <a:solidFill>
                            <a:srgbClr val="000000"/>
                          </a:solidFill>
                          <a:effectLst/>
                          <a:latin typeface="Calibri" panose="020F0502020204030204" pitchFamily="34" charset="0"/>
                        </a:rPr>
                        <a:t>Salem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Riparian Corridor Overlay Zone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2451">
                <a:tc>
                  <a:txBody>
                    <a:bodyPr/>
                    <a:lstStyle/>
                    <a:p>
                      <a:pPr algn="l" fontAlgn="b"/>
                      <a:r>
                        <a:rPr lang="en-US" sz="1800" b="0" i="0" u="none" strike="noStrike">
                          <a:solidFill>
                            <a:srgbClr val="000000"/>
                          </a:solidFill>
                          <a:effectLst/>
                          <a:latin typeface="Calibri" panose="020F0502020204030204" pitchFamily="34" charset="0"/>
                        </a:rPr>
                        <a:t>Sharon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Watershed  Overlay Dist.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2451">
                <a:tc>
                  <a:txBody>
                    <a:bodyPr/>
                    <a:lstStyle/>
                    <a:p>
                      <a:pPr algn="l" fontAlgn="b"/>
                      <a:r>
                        <a:rPr lang="en-US" sz="1800" b="0" i="0" u="none" strike="noStrike">
                          <a:solidFill>
                            <a:srgbClr val="000000"/>
                          </a:solidFill>
                          <a:effectLst/>
                          <a:latin typeface="Calibri" panose="020F0502020204030204" pitchFamily="34" charset="0"/>
                        </a:rPr>
                        <a:t>Stonington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Groundwater Protection Overlay Dist.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TextBox 2"/>
          <p:cNvSpPr txBox="1"/>
          <p:nvPr/>
        </p:nvSpPr>
        <p:spPr>
          <a:xfrm>
            <a:off x="1389561" y="258490"/>
            <a:ext cx="10053258" cy="954107"/>
          </a:xfrm>
          <a:prstGeom prst="rect">
            <a:avLst/>
          </a:prstGeom>
          <a:noFill/>
        </p:spPr>
        <p:txBody>
          <a:bodyPr wrap="square" rtlCol="0">
            <a:spAutoFit/>
          </a:bodyPr>
          <a:lstStyle/>
          <a:p>
            <a:r>
              <a:rPr lang="en-US" sz="2800" dirty="0"/>
              <a:t>Best Practices: Use of Overlay Zoning Regulations to Protect Public Water Supply Watersheds: Ten Municipalities with Explicit Controls</a:t>
            </a:r>
          </a:p>
        </p:txBody>
      </p:sp>
      <p:sp>
        <p:nvSpPr>
          <p:cNvPr id="4" name="TextBox 3"/>
          <p:cNvSpPr txBox="1"/>
          <p:nvPr/>
        </p:nvSpPr>
        <p:spPr>
          <a:xfrm>
            <a:off x="422124" y="1495939"/>
            <a:ext cx="4580708" cy="2031325"/>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C00000"/>
            </a:solidFill>
          </a:ln>
        </p:spPr>
        <p:txBody>
          <a:bodyPr wrap="square" rtlCol="0">
            <a:spAutoFit/>
          </a:bodyPr>
          <a:lstStyle/>
          <a:p>
            <a:r>
              <a:rPr lang="en-US" b="1" dirty="0"/>
              <a:t>Overlay Zones have 3 Benefits:</a:t>
            </a:r>
          </a:p>
          <a:p>
            <a:pPr marL="342900" indent="-342900">
              <a:buAutoNum type="arabicParenR"/>
            </a:pPr>
            <a:r>
              <a:rPr lang="en-US" b="1" dirty="0"/>
              <a:t>Simplifies</a:t>
            </a:r>
            <a:r>
              <a:rPr lang="en-US" dirty="0"/>
              <a:t> </a:t>
            </a:r>
            <a:r>
              <a:rPr lang="en-US" b="1" dirty="0"/>
              <a:t>Land Use reviews </a:t>
            </a:r>
            <a:r>
              <a:rPr lang="en-US" dirty="0"/>
              <a:t>with multiple zones in PWSW.</a:t>
            </a:r>
          </a:p>
          <a:p>
            <a:pPr marL="342900" indent="-342900">
              <a:buAutoNum type="arabicParenR" startAt="2"/>
            </a:pPr>
            <a:r>
              <a:rPr lang="en-US" b="1" dirty="0"/>
              <a:t>One Stop Shopping</a:t>
            </a:r>
            <a:r>
              <a:rPr lang="en-US" dirty="0"/>
              <a:t>. All requirements in one place.</a:t>
            </a:r>
          </a:p>
          <a:p>
            <a:r>
              <a:rPr lang="en-US" dirty="0"/>
              <a:t>3) </a:t>
            </a:r>
            <a:r>
              <a:rPr lang="en-US" b="1" dirty="0"/>
              <a:t>Enables Consistency of Approach </a:t>
            </a:r>
            <a:r>
              <a:rPr lang="en-US" dirty="0"/>
              <a:t>across</a:t>
            </a:r>
          </a:p>
          <a:p>
            <a:r>
              <a:rPr lang="en-US" dirty="0"/>
              <a:t>Municipality, COG Regions and the State.</a:t>
            </a:r>
          </a:p>
        </p:txBody>
      </p:sp>
      <p:sp>
        <p:nvSpPr>
          <p:cNvPr id="5" name="TextBox 4"/>
          <p:cNvSpPr txBox="1"/>
          <p:nvPr/>
        </p:nvSpPr>
        <p:spPr>
          <a:xfrm>
            <a:off x="422124" y="4157134"/>
            <a:ext cx="4580708" cy="1754326"/>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rgbClr val="C00000"/>
            </a:solidFill>
          </a:ln>
        </p:spPr>
        <p:txBody>
          <a:bodyPr wrap="square" rtlCol="0">
            <a:spAutoFit/>
          </a:bodyPr>
          <a:lstStyle/>
          <a:p>
            <a:r>
              <a:rPr lang="en-US" b="1" dirty="0"/>
              <a:t>Overlay Zones have 3 Limitations</a:t>
            </a:r>
            <a:r>
              <a:rPr lang="en-US" dirty="0"/>
              <a:t>:</a:t>
            </a:r>
          </a:p>
          <a:p>
            <a:pPr marL="342900" indent="-342900">
              <a:buAutoNum type="arabicParenR"/>
            </a:pPr>
            <a:r>
              <a:rPr lang="en-US" b="1" dirty="0"/>
              <a:t>Less Useful for Small PWSW </a:t>
            </a:r>
            <a:r>
              <a:rPr lang="en-US" dirty="0"/>
              <a:t>within an</a:t>
            </a:r>
          </a:p>
          <a:p>
            <a:r>
              <a:rPr lang="en-US" dirty="0"/>
              <a:t>existing Zone.</a:t>
            </a:r>
          </a:p>
          <a:p>
            <a:pPr marL="342900" indent="-342900">
              <a:buAutoNum type="arabicParenR" startAt="2"/>
            </a:pPr>
            <a:r>
              <a:rPr lang="en-US" b="1" dirty="0"/>
              <a:t>May be Poorly Depicted</a:t>
            </a:r>
            <a:r>
              <a:rPr lang="en-US" dirty="0"/>
              <a:t> on municipal zoning maps.</a:t>
            </a:r>
          </a:p>
          <a:p>
            <a:r>
              <a:rPr lang="en-US" dirty="0"/>
              <a:t>3) </a:t>
            </a:r>
            <a:r>
              <a:rPr lang="en-US" b="1" dirty="0"/>
              <a:t>Often Lack Detailed Statement of Purpose</a:t>
            </a:r>
            <a:r>
              <a:rPr lang="en-US" dirty="0"/>
              <a:t>.</a:t>
            </a:r>
          </a:p>
        </p:txBody>
      </p:sp>
      <p:sp>
        <p:nvSpPr>
          <p:cNvPr id="6" name="Slide Number Placeholder 5"/>
          <p:cNvSpPr>
            <a:spLocks noGrp="1"/>
          </p:cNvSpPr>
          <p:nvPr>
            <p:ph type="sldNum" sz="quarter" idx="12"/>
          </p:nvPr>
        </p:nvSpPr>
        <p:spPr/>
        <p:txBody>
          <a:bodyPr/>
          <a:lstStyle/>
          <a:p>
            <a:fld id="{1AEDB468-7655-4C4A-A26E-E74C8C23C98F}" type="slidenum">
              <a:rPr lang="en-US" smtClean="0"/>
              <a:t>17</a:t>
            </a:fld>
            <a:endParaRPr lang="en-US"/>
          </a:p>
        </p:txBody>
      </p:sp>
    </p:spTree>
    <p:extLst>
      <p:ext uri="{BB962C8B-B14F-4D97-AF65-F5344CB8AC3E}">
        <p14:creationId xmlns:p14="http://schemas.microsoft.com/office/powerpoint/2010/main" val="3564109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67D9-4D1D-4BC3-2171-5FC3C3C5149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C07704-B409-A396-B8CB-238BBDD928E4}"/>
              </a:ext>
            </a:extLst>
          </p:cNvPr>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0" y="-498104"/>
            <a:ext cx="12198059" cy="7854207"/>
          </a:xfrm>
          <a:prstGeom prst="rect">
            <a:avLst/>
          </a:prstGeom>
        </p:spPr>
      </p:pic>
      <p:sp>
        <p:nvSpPr>
          <p:cNvPr id="11" name="TextBox 10">
            <a:extLst>
              <a:ext uri="{FF2B5EF4-FFF2-40B4-BE49-F238E27FC236}">
                <a16:creationId xmlns:a16="http://schemas.microsoft.com/office/drawing/2014/main" id="{E6550817-6B4E-86C6-A978-B93ECD64CEC3}"/>
              </a:ext>
            </a:extLst>
          </p:cNvPr>
          <p:cNvSpPr txBox="1"/>
          <p:nvPr/>
        </p:nvSpPr>
        <p:spPr>
          <a:xfrm>
            <a:off x="2124074" y="-142875"/>
            <a:ext cx="7248525" cy="1200329"/>
          </a:xfrm>
          <a:prstGeom prst="rect">
            <a:avLst/>
          </a:prstGeom>
          <a:solidFill>
            <a:srgbClr val="CCECFF">
              <a:alpha val="50000"/>
            </a:srgbClr>
          </a:solidFill>
        </p:spPr>
        <p:txBody>
          <a:bodyPr wrap="square" rtlCol="0">
            <a:spAutoFit/>
          </a:bodyPr>
          <a:lstStyle/>
          <a:p>
            <a:pPr algn="ctr"/>
            <a:r>
              <a:rPr lang="en-US" sz="3600" dirty="0"/>
              <a:t>Prohibited &amp; Permitted Uses: Current Practice</a:t>
            </a:r>
          </a:p>
        </p:txBody>
      </p:sp>
    </p:spTree>
    <p:extLst>
      <p:ext uri="{BB962C8B-B14F-4D97-AF65-F5344CB8AC3E}">
        <p14:creationId xmlns:p14="http://schemas.microsoft.com/office/powerpoint/2010/main" val="1648631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15352159"/>
              </p:ext>
            </p:extLst>
          </p:nvPr>
        </p:nvGraphicFramePr>
        <p:xfrm>
          <a:off x="4366380" y="1010939"/>
          <a:ext cx="6615945" cy="5710536"/>
        </p:xfrm>
        <a:graphic>
          <a:graphicData uri="http://schemas.openxmlformats.org/drawingml/2006/table">
            <a:tbl>
              <a:tblPr/>
              <a:tblGrid>
                <a:gridCol w="4415670">
                  <a:extLst>
                    <a:ext uri="{9D8B030D-6E8A-4147-A177-3AD203B41FA5}">
                      <a16:colId xmlns:a16="http://schemas.microsoft.com/office/drawing/2014/main" val="20000"/>
                    </a:ext>
                  </a:extLst>
                </a:gridCol>
                <a:gridCol w="561975">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tblGrid>
              <a:tr h="301098">
                <a:tc>
                  <a:txBody>
                    <a:bodyPr/>
                    <a:lstStyle/>
                    <a:p>
                      <a:pPr algn="l" fontAlgn="b"/>
                      <a:r>
                        <a:rPr lang="en-US" sz="1400" b="1" i="0" u="none" strike="noStrike" dirty="0">
                          <a:solidFill>
                            <a:srgbClr val="000000"/>
                          </a:solidFill>
                          <a:effectLst/>
                          <a:latin typeface="Calibri" panose="020F0502020204030204" pitchFamily="34" charset="0"/>
                        </a:rPr>
                        <a:t>Description of Prohibited Land Uses</a:t>
                      </a:r>
                    </a:p>
                  </a:txBody>
                  <a:tcPr marL="6799" marR="6799" marT="679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1" i="0" u="none" strike="noStrike" dirty="0">
                          <a:solidFill>
                            <a:srgbClr val="000000"/>
                          </a:solidFill>
                          <a:effectLst/>
                          <a:latin typeface="Calibri" panose="020F0502020204030204" pitchFamily="34" charset="0"/>
                        </a:rPr>
                        <a:t>Code</a:t>
                      </a:r>
                    </a:p>
                  </a:txBody>
                  <a:tcPr marL="6799" marR="6799" marT="67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effectLst/>
                          <a:latin typeface="Calibri" panose="020F0502020204030204" pitchFamily="34" charset="0"/>
                        </a:rPr>
                        <a:t>Municipalities with PWSW Regulations</a:t>
                      </a:r>
                    </a:p>
                  </a:txBody>
                  <a:tcPr marL="6799" marR="6799" marT="679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74603">
                <a:tc>
                  <a:txBody>
                    <a:bodyPr/>
                    <a:lstStyle/>
                    <a:p>
                      <a:pPr algn="l" fontAlgn="b"/>
                      <a:r>
                        <a:rPr lang="en-US" sz="1400" b="0" i="0" u="none" strike="noStrike" dirty="0">
                          <a:solidFill>
                            <a:srgbClr val="000000"/>
                          </a:solidFill>
                          <a:effectLst/>
                          <a:latin typeface="Calibri" panose="020F0502020204030204" pitchFamily="34" charset="0"/>
                        </a:rPr>
                        <a:t>Manufacture or Storage of Hazmat</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HAZ</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4603">
                <a:tc>
                  <a:txBody>
                    <a:bodyPr/>
                    <a:lstStyle/>
                    <a:p>
                      <a:pPr algn="l" fontAlgn="b"/>
                      <a:r>
                        <a:rPr lang="en-US" sz="1400" b="0" i="0" u="none" strike="noStrike" dirty="0">
                          <a:solidFill>
                            <a:srgbClr val="000000"/>
                          </a:solidFill>
                          <a:effectLst/>
                          <a:latin typeface="Calibri" panose="020F0502020204030204" pitchFamily="34" charset="0"/>
                        </a:rPr>
                        <a:t>Chemical Storage Facilities including Salt</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STORC</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4603">
                <a:tc>
                  <a:txBody>
                    <a:bodyPr/>
                    <a:lstStyle/>
                    <a:p>
                      <a:pPr algn="l" fontAlgn="b"/>
                      <a:r>
                        <a:rPr lang="en-US" sz="1400" b="0" i="0" u="none" strike="noStrike" dirty="0">
                          <a:solidFill>
                            <a:srgbClr val="000000"/>
                          </a:solidFill>
                          <a:effectLst/>
                          <a:latin typeface="Calibri" panose="020F0502020204030204" pitchFamily="34" charset="0"/>
                        </a:rPr>
                        <a:t>Sanitary Landfills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SLAN</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10</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4603">
                <a:tc>
                  <a:txBody>
                    <a:bodyPr/>
                    <a:lstStyle/>
                    <a:p>
                      <a:pPr algn="l" fontAlgn="b"/>
                      <a:r>
                        <a:rPr lang="en-US" sz="1400" b="0" i="0" u="none" strike="noStrike" dirty="0" err="1">
                          <a:solidFill>
                            <a:srgbClr val="000000"/>
                          </a:solidFill>
                          <a:effectLst/>
                          <a:latin typeface="Calibri" panose="020F0502020204030204" pitchFamily="34" charset="0"/>
                        </a:rPr>
                        <a:t>Septage</a:t>
                      </a:r>
                      <a:r>
                        <a:rPr lang="en-US" sz="1400" b="0" i="0" u="none" strike="noStrike" dirty="0">
                          <a:solidFill>
                            <a:srgbClr val="000000"/>
                          </a:solidFill>
                          <a:effectLst/>
                          <a:latin typeface="Calibri" panose="020F0502020204030204" pitchFamily="34" charset="0"/>
                        </a:rPr>
                        <a:t> Lagoons and Wastewater discharges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SEP</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8</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4603">
                <a:tc>
                  <a:txBody>
                    <a:bodyPr/>
                    <a:lstStyle/>
                    <a:p>
                      <a:pPr algn="l" fontAlgn="b"/>
                      <a:r>
                        <a:rPr lang="en-US" sz="1400" b="0" i="0" u="none" strike="noStrike" dirty="0">
                          <a:solidFill>
                            <a:srgbClr val="000000"/>
                          </a:solidFill>
                          <a:effectLst/>
                          <a:latin typeface="Calibri" panose="020F0502020204030204" pitchFamily="34" charset="0"/>
                        </a:rPr>
                        <a:t>Junk yards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JUN</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4603">
                <a:tc>
                  <a:txBody>
                    <a:bodyPr/>
                    <a:lstStyle/>
                    <a:p>
                      <a:pPr algn="l" fontAlgn="b"/>
                      <a:r>
                        <a:rPr lang="en-US" sz="1400" b="0" i="0" u="none" strike="noStrike" dirty="0">
                          <a:solidFill>
                            <a:srgbClr val="000000"/>
                          </a:solidFill>
                          <a:effectLst/>
                          <a:latin typeface="Calibri" panose="020F0502020204030204" pitchFamily="34" charset="0"/>
                        </a:rPr>
                        <a:t>Gasoline and Fuel Dispensing</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GAS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4603">
                <a:tc>
                  <a:txBody>
                    <a:bodyPr/>
                    <a:lstStyle/>
                    <a:p>
                      <a:pPr algn="l" fontAlgn="b"/>
                      <a:r>
                        <a:rPr lang="en-US" sz="1400" b="0" i="0" u="none" strike="noStrike" dirty="0">
                          <a:solidFill>
                            <a:srgbClr val="000000"/>
                          </a:solidFill>
                          <a:effectLst/>
                          <a:latin typeface="Calibri" panose="020F0502020204030204" pitchFamily="34" charset="0"/>
                        </a:rPr>
                        <a:t>Truck Terminals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TRT</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4603">
                <a:tc>
                  <a:txBody>
                    <a:bodyPr/>
                    <a:lstStyle/>
                    <a:p>
                      <a:pPr algn="l" fontAlgn="b"/>
                      <a:r>
                        <a:rPr lang="en-US" sz="1400" b="0" i="0" u="none" strike="noStrike" dirty="0">
                          <a:solidFill>
                            <a:srgbClr val="000000"/>
                          </a:solidFill>
                          <a:effectLst/>
                          <a:latin typeface="Calibri" panose="020F0502020204030204" pitchFamily="34" charset="0"/>
                        </a:rPr>
                        <a:t>Engine Repair and Maintenance</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ENR</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74603">
                <a:tc>
                  <a:txBody>
                    <a:bodyPr/>
                    <a:lstStyle/>
                    <a:p>
                      <a:pPr algn="l" fontAlgn="b"/>
                      <a:r>
                        <a:rPr lang="en-US" sz="1400" b="0" i="0" u="none" strike="noStrike" dirty="0">
                          <a:solidFill>
                            <a:srgbClr val="000000"/>
                          </a:solidFill>
                          <a:effectLst/>
                          <a:latin typeface="Calibri" panose="020F0502020204030204" pitchFamily="34" charset="0"/>
                        </a:rPr>
                        <a:t>Facilities that use Solvents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SOL</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4603">
                <a:tc>
                  <a:txBody>
                    <a:bodyPr/>
                    <a:lstStyle/>
                    <a:p>
                      <a:pPr algn="l" fontAlgn="b"/>
                      <a:r>
                        <a:rPr lang="en-US" sz="1400" b="0" i="0" u="none" strike="noStrike" dirty="0">
                          <a:solidFill>
                            <a:srgbClr val="000000"/>
                          </a:solidFill>
                          <a:effectLst/>
                          <a:latin typeface="Calibri" panose="020F0502020204030204" pitchFamily="34" charset="0"/>
                        </a:rPr>
                        <a:t>Underground Storage Tanks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UST</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74603">
                <a:tc>
                  <a:txBody>
                    <a:bodyPr/>
                    <a:lstStyle/>
                    <a:p>
                      <a:pPr algn="l" fontAlgn="b"/>
                      <a:r>
                        <a:rPr lang="en-US" sz="1400" b="0" i="0" u="none" strike="noStrike" dirty="0">
                          <a:solidFill>
                            <a:srgbClr val="000000"/>
                          </a:solidFill>
                          <a:effectLst/>
                          <a:latin typeface="Calibri" panose="020F0502020204030204" pitchFamily="34" charset="0"/>
                        </a:rPr>
                        <a:t>Uses Otherwise Prohibited in the Underlying zone</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PROH</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4603">
                <a:tc>
                  <a:txBody>
                    <a:bodyPr/>
                    <a:lstStyle/>
                    <a:p>
                      <a:pPr algn="l" fontAlgn="b"/>
                      <a:r>
                        <a:rPr lang="en-US" sz="1400" b="0" i="0" u="none" strike="noStrike" dirty="0">
                          <a:solidFill>
                            <a:srgbClr val="000000"/>
                          </a:solidFill>
                          <a:effectLst/>
                          <a:latin typeface="Calibri" panose="020F0502020204030204" pitchFamily="34" charset="0"/>
                        </a:rPr>
                        <a:t>Cemeteries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CEM</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74603">
                <a:tc>
                  <a:txBody>
                    <a:bodyPr/>
                    <a:lstStyle/>
                    <a:p>
                      <a:pPr algn="l" fontAlgn="b"/>
                      <a:r>
                        <a:rPr lang="en-US" sz="1400" b="0" i="0" u="none" strike="noStrike" dirty="0">
                          <a:solidFill>
                            <a:srgbClr val="000000"/>
                          </a:solidFill>
                          <a:effectLst/>
                          <a:latin typeface="Calibri" panose="020F0502020204030204" pitchFamily="34" charset="0"/>
                        </a:rPr>
                        <a:t>Excavation &amp; Filling </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EXC</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74603">
                <a:tc>
                  <a:txBody>
                    <a:bodyPr/>
                    <a:lstStyle/>
                    <a:p>
                      <a:pPr algn="l" fontAlgn="b"/>
                      <a:r>
                        <a:rPr lang="en-US" sz="1400" b="0" i="0" u="none" strike="noStrike">
                          <a:solidFill>
                            <a:srgbClr val="000000"/>
                          </a:solidFill>
                          <a:effectLst/>
                          <a:latin typeface="Calibri" panose="020F0502020204030204" pitchFamily="34" charset="0"/>
                        </a:rPr>
                        <a:t>Medical Laboratories, Clinics and Offices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MEDO</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74603">
                <a:tc>
                  <a:txBody>
                    <a:bodyPr/>
                    <a:lstStyle/>
                    <a:p>
                      <a:pPr algn="l" fontAlgn="b"/>
                      <a:r>
                        <a:rPr lang="en-US" sz="1400" b="0" i="0" u="none" strike="noStrike">
                          <a:solidFill>
                            <a:srgbClr val="000000"/>
                          </a:solidFill>
                          <a:effectLst/>
                          <a:latin typeface="Calibri" panose="020F0502020204030204" pitchFamily="34" charset="0"/>
                        </a:rPr>
                        <a:t>Storage of Vehicles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STORV</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74603">
                <a:tc>
                  <a:txBody>
                    <a:bodyPr/>
                    <a:lstStyle/>
                    <a:p>
                      <a:pPr algn="l" fontAlgn="b"/>
                      <a:r>
                        <a:rPr lang="en-US" sz="1400" b="0" i="0" u="none" strike="noStrike">
                          <a:solidFill>
                            <a:srgbClr val="000000"/>
                          </a:solidFill>
                          <a:effectLst/>
                          <a:latin typeface="Calibri" panose="020F0502020204030204" pitchFamily="34" charset="0"/>
                        </a:rPr>
                        <a:t>Tree Cutting</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TREE</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74603">
                <a:tc>
                  <a:txBody>
                    <a:bodyPr/>
                    <a:lstStyle/>
                    <a:p>
                      <a:pPr algn="l" fontAlgn="b"/>
                      <a:r>
                        <a:rPr lang="en-US" sz="1400" b="0" i="0" u="none" strike="noStrike">
                          <a:solidFill>
                            <a:srgbClr val="000000"/>
                          </a:solidFill>
                          <a:effectLst/>
                          <a:latin typeface="Calibri" panose="020F0502020204030204" pitchFamily="34" charset="0"/>
                        </a:rPr>
                        <a:t>Airport and Heliport Landing Fields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AIR</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74603">
                <a:tc>
                  <a:txBody>
                    <a:bodyPr/>
                    <a:lstStyle/>
                    <a:p>
                      <a:pPr algn="l" fontAlgn="b"/>
                      <a:r>
                        <a:rPr lang="en-US" sz="1400" b="0" i="0" u="none" strike="noStrike">
                          <a:solidFill>
                            <a:srgbClr val="000000"/>
                          </a:solidFill>
                          <a:effectLst/>
                          <a:latin typeface="Calibri" panose="020F0502020204030204" pitchFamily="34" charset="0"/>
                        </a:rPr>
                        <a:t>Impoundments &amp; Dams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DAM</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74603">
                <a:tc>
                  <a:txBody>
                    <a:bodyPr/>
                    <a:lstStyle/>
                    <a:p>
                      <a:pPr algn="l" fontAlgn="b"/>
                      <a:r>
                        <a:rPr lang="en-US" sz="1400" b="0" i="0" u="none" strike="noStrike">
                          <a:solidFill>
                            <a:srgbClr val="000000"/>
                          </a:solidFill>
                          <a:effectLst/>
                          <a:latin typeface="Calibri" panose="020F0502020204030204" pitchFamily="34" charset="0"/>
                        </a:rPr>
                        <a:t>Golf Courses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GOL</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74603">
                <a:tc>
                  <a:txBody>
                    <a:bodyPr/>
                    <a:lstStyle/>
                    <a:p>
                      <a:pPr algn="l" fontAlgn="b"/>
                      <a:r>
                        <a:rPr lang="en-US" sz="1400" b="0" i="0" u="none" strike="noStrike">
                          <a:solidFill>
                            <a:srgbClr val="000000"/>
                          </a:solidFill>
                          <a:effectLst/>
                          <a:latin typeface="Calibri" panose="020F0502020204030204" pitchFamily="34" charset="0"/>
                        </a:rPr>
                        <a:t>Pestcide Applications within 500 ft. of public water Supply</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PEST</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74603">
                <a:tc>
                  <a:txBody>
                    <a:bodyPr/>
                    <a:lstStyle/>
                    <a:p>
                      <a:pPr algn="l" fontAlgn="b"/>
                      <a:r>
                        <a:rPr lang="en-US" sz="1400" b="0" i="0" u="none" strike="noStrike">
                          <a:solidFill>
                            <a:srgbClr val="000000"/>
                          </a:solidFill>
                          <a:effectLst/>
                          <a:latin typeface="Calibri" panose="020F0502020204030204" pitchFamily="34" charset="0"/>
                        </a:rPr>
                        <a:t>Public Sewers</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PSEW</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74603">
                <a:tc>
                  <a:txBody>
                    <a:bodyPr/>
                    <a:lstStyle/>
                    <a:p>
                      <a:pPr algn="l" fontAlgn="b"/>
                      <a:r>
                        <a:rPr lang="en-US" sz="1400" b="0" i="0" u="none" strike="noStrike" dirty="0">
                          <a:solidFill>
                            <a:srgbClr val="000000"/>
                          </a:solidFill>
                          <a:effectLst/>
                          <a:latin typeface="Calibri" panose="020F0502020204030204" pitchFamily="34" charset="0"/>
                        </a:rPr>
                        <a:t>Library, Day Care, Post Office,</a:t>
                      </a:r>
                      <a:r>
                        <a:rPr lang="en-US" sz="1400" b="0" i="0" u="none" strike="noStrike" baseline="0" dirty="0">
                          <a:solidFill>
                            <a:srgbClr val="000000"/>
                          </a:solidFill>
                          <a:effectLst/>
                          <a:latin typeface="Calibri" panose="020F0502020204030204" pitchFamily="34" charset="0"/>
                        </a:rPr>
                        <a:t> Non-Profit Music Venues, Commercial Recreation, Recycling Ops, Telecom Facilities </a:t>
                      </a:r>
                      <a:endParaRPr lang="en-US" sz="1400" b="0" i="0" u="none" strike="noStrike" dirty="0">
                        <a:solidFill>
                          <a:srgbClr val="000000"/>
                        </a:solidFill>
                        <a:effectLst/>
                        <a:latin typeface="Calibri" panose="020F0502020204030204" pitchFamily="34" charset="0"/>
                      </a:endParaRP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MiSC.</a:t>
                      </a:r>
                      <a:endParaRPr lang="en-US" sz="1400" b="0" i="0" u="none" strike="noStrike" dirty="0">
                        <a:solidFill>
                          <a:srgbClr val="000000"/>
                        </a:solidFill>
                        <a:effectLst/>
                        <a:latin typeface="Calibri" panose="020F0502020204030204" pitchFamily="34" charset="0"/>
                      </a:endParaRP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a:t>
                      </a:r>
                    </a:p>
                  </a:txBody>
                  <a:tcPr marL="6799" marR="6799" marT="67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74603">
                <a:tc>
                  <a:txBody>
                    <a:bodyPr/>
                    <a:lstStyle/>
                    <a:p>
                      <a:pPr algn="l" fontAlgn="b"/>
                      <a:endParaRPr lang="en-US" sz="1400" b="0" i="0" u="none" strike="noStrike" dirty="0">
                        <a:solidFill>
                          <a:srgbClr val="000000"/>
                        </a:solidFill>
                        <a:effectLst/>
                        <a:latin typeface="Calibri" panose="020F0502020204030204" pitchFamily="34" charset="0"/>
                      </a:endParaRPr>
                    </a:p>
                  </a:txBody>
                  <a:tcPr marL="6799" marR="6799" marT="679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799" marR="6799" marT="679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110</a:t>
                      </a:r>
                    </a:p>
                  </a:txBody>
                  <a:tcPr marL="6799" marR="6799" marT="6799"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23"/>
                  </a:ext>
                </a:extLst>
              </a:tr>
            </a:tbl>
          </a:graphicData>
        </a:graphic>
      </p:graphicFrame>
      <p:sp>
        <p:nvSpPr>
          <p:cNvPr id="3" name="TextBox 2"/>
          <p:cNvSpPr txBox="1"/>
          <p:nvPr/>
        </p:nvSpPr>
        <p:spPr>
          <a:xfrm>
            <a:off x="834498" y="59821"/>
            <a:ext cx="10680940" cy="954107"/>
          </a:xfrm>
          <a:prstGeom prst="rect">
            <a:avLst/>
          </a:prstGeom>
          <a:noFill/>
        </p:spPr>
        <p:txBody>
          <a:bodyPr wrap="square" rtlCol="0">
            <a:spAutoFit/>
          </a:bodyPr>
          <a:lstStyle/>
          <a:p>
            <a:pPr algn="ctr"/>
            <a:r>
              <a:rPr lang="en-US" sz="2800" dirty="0"/>
              <a:t>Prohibited Land Uses in Public Water Supply Watersheds: An Analysis of 20 of 129 Municipalities with Watershed Conscious Zoning Regulations</a:t>
            </a:r>
          </a:p>
        </p:txBody>
      </p:sp>
      <p:sp>
        <p:nvSpPr>
          <p:cNvPr id="4" name="TextBox 3"/>
          <p:cNvSpPr txBox="1"/>
          <p:nvPr/>
        </p:nvSpPr>
        <p:spPr>
          <a:xfrm>
            <a:off x="285789" y="1013928"/>
            <a:ext cx="3829950" cy="1477328"/>
          </a:xfrm>
          <a:prstGeom prst="rect">
            <a:avLst/>
          </a:prstGeom>
          <a:noFill/>
          <a:ln>
            <a:solidFill>
              <a:srgbClr val="C00000"/>
            </a:solidFill>
          </a:ln>
        </p:spPr>
        <p:txBody>
          <a:bodyPr wrap="square" rtlCol="0">
            <a:spAutoFit/>
          </a:bodyPr>
          <a:lstStyle/>
          <a:p>
            <a:r>
              <a:rPr lang="en-US" dirty="0"/>
              <a:t>Common concerns: septic effluent, chemical discharges from tanks, vehicle service facilities, medical labs, road salt, and manufacture and storage of hazmat. </a:t>
            </a:r>
          </a:p>
        </p:txBody>
      </p:sp>
      <p:sp>
        <p:nvSpPr>
          <p:cNvPr id="5" name="TextBox 4"/>
          <p:cNvSpPr txBox="1"/>
          <p:nvPr/>
        </p:nvSpPr>
        <p:spPr>
          <a:xfrm>
            <a:off x="295313" y="3406527"/>
            <a:ext cx="3829951" cy="1231106"/>
          </a:xfrm>
          <a:prstGeom prst="rect">
            <a:avLst/>
          </a:prstGeom>
          <a:solidFill>
            <a:srgbClr val="FFFF00"/>
          </a:solidFill>
          <a:ln>
            <a:solidFill>
              <a:srgbClr val="C00000"/>
            </a:solidFill>
          </a:ln>
        </p:spPr>
        <p:txBody>
          <a:bodyPr wrap="square" rtlCol="0">
            <a:spAutoFit/>
          </a:bodyPr>
          <a:lstStyle/>
          <a:p>
            <a:r>
              <a:rPr lang="en-US" sz="2000" b="1" dirty="0"/>
              <a:t>Note 1:</a:t>
            </a:r>
            <a:r>
              <a:rPr lang="en-US" dirty="0"/>
              <a:t> Only 20 of 129 municipalities</a:t>
            </a:r>
          </a:p>
          <a:p>
            <a:r>
              <a:rPr lang="en-US" dirty="0"/>
              <a:t>with PWSW lands have regulations for permitted and prohibited land uses in</a:t>
            </a:r>
          </a:p>
          <a:p>
            <a:r>
              <a:rPr lang="en-US" dirty="0"/>
              <a:t>the public water supply GAA zone.</a:t>
            </a:r>
          </a:p>
        </p:txBody>
      </p:sp>
      <p:sp>
        <p:nvSpPr>
          <p:cNvPr id="6" name="TextBox 5"/>
          <p:cNvSpPr txBox="1"/>
          <p:nvPr/>
        </p:nvSpPr>
        <p:spPr>
          <a:xfrm>
            <a:off x="295313" y="4719154"/>
            <a:ext cx="3829951" cy="1200329"/>
          </a:xfrm>
          <a:prstGeom prst="rect">
            <a:avLst/>
          </a:prstGeom>
          <a:solidFill>
            <a:srgbClr val="FFFF00"/>
          </a:solidFill>
          <a:ln>
            <a:solidFill>
              <a:srgbClr val="C00000"/>
            </a:solidFill>
          </a:ln>
        </p:spPr>
        <p:txBody>
          <a:bodyPr wrap="square" rtlCol="0">
            <a:spAutoFit/>
          </a:bodyPr>
          <a:lstStyle/>
          <a:p>
            <a:r>
              <a:rPr lang="en-US" b="1" dirty="0"/>
              <a:t>Note 2: </a:t>
            </a:r>
            <a:r>
              <a:rPr lang="en-US" dirty="0"/>
              <a:t>63 municipalities have 297 distinct permitted land uses: variations exist in nomenclature and permitting procedures.</a:t>
            </a:r>
          </a:p>
        </p:txBody>
      </p:sp>
      <p:sp>
        <p:nvSpPr>
          <p:cNvPr id="7" name="Slide Number Placeholder 6"/>
          <p:cNvSpPr>
            <a:spLocks noGrp="1"/>
          </p:cNvSpPr>
          <p:nvPr>
            <p:ph type="sldNum" sz="quarter" idx="12"/>
          </p:nvPr>
        </p:nvSpPr>
        <p:spPr/>
        <p:txBody>
          <a:bodyPr/>
          <a:lstStyle/>
          <a:p>
            <a:fld id="{1AEDB468-7655-4C4A-A26E-E74C8C23C98F}" type="slidenum">
              <a:rPr lang="en-US" b="1" smtClean="0"/>
              <a:t>19</a:t>
            </a:fld>
            <a:endParaRPr lang="en-US" b="1" dirty="0"/>
          </a:p>
        </p:txBody>
      </p:sp>
    </p:spTree>
    <p:extLst>
      <p:ext uri="{BB962C8B-B14F-4D97-AF65-F5344CB8AC3E}">
        <p14:creationId xmlns:p14="http://schemas.microsoft.com/office/powerpoint/2010/main" val="1604180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6" t="-355" r="-156" b="14206"/>
          <a:stretch/>
        </p:blipFill>
        <p:spPr>
          <a:xfrm>
            <a:off x="0" y="-98575"/>
            <a:ext cx="12192000" cy="6956575"/>
          </a:xfrm>
          <a:prstGeom prst="rect">
            <a:avLst/>
          </a:prstGeom>
        </p:spPr>
      </p:pic>
      <p:sp>
        <p:nvSpPr>
          <p:cNvPr id="2" name="Title 1"/>
          <p:cNvSpPr>
            <a:spLocks noGrp="1"/>
          </p:cNvSpPr>
          <p:nvPr>
            <p:ph type="title"/>
          </p:nvPr>
        </p:nvSpPr>
        <p:spPr>
          <a:solidFill>
            <a:srgbClr val="CCECFF">
              <a:alpha val="68000"/>
            </a:srgbClr>
          </a:solidFill>
        </p:spPr>
        <p:txBody>
          <a:bodyPr/>
          <a:lstStyle/>
          <a:p>
            <a:pPr algn="ctr"/>
            <a:r>
              <a:rPr lang="en-US" dirty="0"/>
              <a:t>Overview of Land Use Controls</a:t>
            </a:r>
          </a:p>
        </p:txBody>
      </p:sp>
      <p:sp>
        <p:nvSpPr>
          <p:cNvPr id="3" name="Content Placeholder 2"/>
          <p:cNvSpPr>
            <a:spLocks noGrp="1"/>
          </p:cNvSpPr>
          <p:nvPr>
            <p:ph idx="1"/>
          </p:nvPr>
        </p:nvSpPr>
        <p:spPr>
          <a:xfrm>
            <a:off x="838200" y="1825625"/>
            <a:ext cx="10515600" cy="4667250"/>
          </a:xfrm>
          <a:solidFill>
            <a:srgbClr val="CCECFF">
              <a:alpha val="90000"/>
            </a:srgbClr>
          </a:solidFill>
        </p:spPr>
        <p:txBody>
          <a:bodyPr>
            <a:normAutofit fontScale="92500" lnSpcReduction="20000"/>
          </a:bodyPr>
          <a:lstStyle/>
          <a:p>
            <a:r>
              <a:rPr lang="en-US" dirty="0"/>
              <a:t>Connecticut Case Law</a:t>
            </a:r>
          </a:p>
          <a:p>
            <a:r>
              <a:rPr lang="en-US" dirty="0"/>
              <a:t>Who is Responsible for Safeguarding Water Supply Watersheds</a:t>
            </a:r>
          </a:p>
          <a:p>
            <a:r>
              <a:rPr lang="en-US" dirty="0"/>
              <a:t>Purpose of </a:t>
            </a:r>
            <a:r>
              <a:rPr lang="en-US" dirty="0" err="1"/>
              <a:t>WestCOG</a:t>
            </a:r>
            <a:r>
              <a:rPr lang="en-US" dirty="0"/>
              <a:t> Study &amp; Study Methodology</a:t>
            </a:r>
          </a:p>
          <a:p>
            <a:r>
              <a:rPr lang="en-US" dirty="0">
                <a:solidFill>
                  <a:schemeClr val="accent6">
                    <a:lumMod val="50000"/>
                  </a:schemeClr>
                </a:solidFill>
              </a:rPr>
              <a:t>Water Supply Watersheds v. GAA Classifications</a:t>
            </a:r>
          </a:p>
          <a:p>
            <a:r>
              <a:rPr lang="en-US" dirty="0">
                <a:solidFill>
                  <a:schemeClr val="accent6">
                    <a:lumMod val="50000"/>
                  </a:schemeClr>
                </a:solidFill>
              </a:rPr>
              <a:t>Municipalities with Explicit Watershed Protections</a:t>
            </a:r>
          </a:p>
          <a:p>
            <a:r>
              <a:rPr lang="en-US" dirty="0"/>
              <a:t>Watershed Based Zoning: Best Practices &amp; Top Zoning Tools</a:t>
            </a:r>
          </a:p>
          <a:p>
            <a:r>
              <a:rPr lang="en-US" dirty="0"/>
              <a:t>Prohibited &amp; Permitted Uses: Current Practice</a:t>
            </a:r>
          </a:p>
          <a:p>
            <a:r>
              <a:rPr lang="en-US" dirty="0"/>
              <a:t>Relevant Zoning Strategies</a:t>
            </a:r>
          </a:p>
          <a:p>
            <a:r>
              <a:rPr lang="en-US" dirty="0">
                <a:solidFill>
                  <a:schemeClr val="accent6">
                    <a:lumMod val="50000"/>
                  </a:schemeClr>
                </a:solidFill>
              </a:rPr>
              <a:t>Density of Stormwater Catch Basins</a:t>
            </a:r>
          </a:p>
          <a:p>
            <a:r>
              <a:rPr lang="en-US" dirty="0">
                <a:solidFill>
                  <a:schemeClr val="accent6">
                    <a:lumMod val="50000"/>
                  </a:schemeClr>
                </a:solidFill>
              </a:rPr>
              <a:t>Status of Notification Procedures</a:t>
            </a:r>
          </a:p>
          <a:p>
            <a:r>
              <a:rPr lang="en-US" dirty="0">
                <a:solidFill>
                  <a:schemeClr val="accent6">
                    <a:lumMod val="50000"/>
                  </a:schemeClr>
                </a:solidFill>
              </a:rPr>
              <a:t>Recommendations</a:t>
            </a:r>
          </a:p>
          <a:p>
            <a:endParaRPr lang="en-US" dirty="0"/>
          </a:p>
          <a:p>
            <a:endParaRPr lang="en-US" dirty="0"/>
          </a:p>
        </p:txBody>
      </p:sp>
      <p:sp>
        <p:nvSpPr>
          <p:cNvPr id="5" name="Slide Number Placeholder 4"/>
          <p:cNvSpPr>
            <a:spLocks noGrp="1"/>
          </p:cNvSpPr>
          <p:nvPr>
            <p:ph type="sldNum" sz="quarter" idx="12"/>
          </p:nvPr>
        </p:nvSpPr>
        <p:spPr/>
        <p:txBody>
          <a:bodyPr/>
          <a:lstStyle/>
          <a:p>
            <a:fld id="{1AEDB468-7655-4C4A-A26E-E74C8C23C98F}" type="slidenum">
              <a:rPr lang="en-US" b="1" smtClean="0">
                <a:solidFill>
                  <a:schemeClr val="bg1"/>
                </a:solidFill>
              </a:rPr>
              <a:t>2</a:t>
            </a:fld>
            <a:endParaRPr lang="en-US" b="1" dirty="0">
              <a:solidFill>
                <a:schemeClr val="bg1"/>
              </a:solidFill>
            </a:endParaRPr>
          </a:p>
        </p:txBody>
      </p:sp>
    </p:spTree>
    <p:extLst>
      <p:ext uri="{BB962C8B-B14F-4D97-AF65-F5344CB8AC3E}">
        <p14:creationId xmlns:p14="http://schemas.microsoft.com/office/powerpoint/2010/main" val="2456132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8D301-633B-000B-F304-0D03716DE6F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2B68A04-C18A-5FF0-C0C1-E86A82372B5F}"/>
              </a:ext>
            </a:extLst>
          </p:cNvPr>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0" y="-498104"/>
            <a:ext cx="12198059" cy="7854207"/>
          </a:xfrm>
          <a:prstGeom prst="rect">
            <a:avLst/>
          </a:prstGeom>
        </p:spPr>
      </p:pic>
      <p:sp>
        <p:nvSpPr>
          <p:cNvPr id="11" name="TextBox 10">
            <a:extLst>
              <a:ext uri="{FF2B5EF4-FFF2-40B4-BE49-F238E27FC236}">
                <a16:creationId xmlns:a16="http://schemas.microsoft.com/office/drawing/2014/main" id="{195B146D-28C6-8CF9-1A47-BC16E64986D0}"/>
              </a:ext>
            </a:extLst>
          </p:cNvPr>
          <p:cNvSpPr txBox="1"/>
          <p:nvPr/>
        </p:nvSpPr>
        <p:spPr>
          <a:xfrm>
            <a:off x="2124074" y="-142875"/>
            <a:ext cx="7248525" cy="646331"/>
          </a:xfrm>
          <a:prstGeom prst="rect">
            <a:avLst/>
          </a:prstGeom>
          <a:solidFill>
            <a:srgbClr val="CCECFF">
              <a:alpha val="50000"/>
            </a:srgbClr>
          </a:solidFill>
        </p:spPr>
        <p:txBody>
          <a:bodyPr wrap="square" rtlCol="0">
            <a:spAutoFit/>
          </a:bodyPr>
          <a:lstStyle/>
          <a:p>
            <a:pPr algn="ctr"/>
            <a:r>
              <a:rPr lang="en-US" sz="3600" dirty="0"/>
              <a:t>Relevant Zoning Strategies</a:t>
            </a:r>
          </a:p>
        </p:txBody>
      </p:sp>
    </p:spTree>
    <p:extLst>
      <p:ext uri="{BB962C8B-B14F-4D97-AF65-F5344CB8AC3E}">
        <p14:creationId xmlns:p14="http://schemas.microsoft.com/office/powerpoint/2010/main" val="692128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10214" y="1452780"/>
          <a:ext cx="7571572" cy="4994736"/>
        </p:xfrm>
        <a:graphic>
          <a:graphicData uri="http://schemas.openxmlformats.org/drawingml/2006/table">
            <a:tbl>
              <a:tblPr/>
              <a:tblGrid>
                <a:gridCol w="1278045">
                  <a:extLst>
                    <a:ext uri="{9D8B030D-6E8A-4147-A177-3AD203B41FA5}">
                      <a16:colId xmlns:a16="http://schemas.microsoft.com/office/drawing/2014/main" val="20000"/>
                    </a:ext>
                  </a:extLst>
                </a:gridCol>
                <a:gridCol w="958534">
                  <a:extLst>
                    <a:ext uri="{9D8B030D-6E8A-4147-A177-3AD203B41FA5}">
                      <a16:colId xmlns:a16="http://schemas.microsoft.com/office/drawing/2014/main" val="20001"/>
                    </a:ext>
                  </a:extLst>
                </a:gridCol>
                <a:gridCol w="592777">
                  <a:extLst>
                    <a:ext uri="{9D8B030D-6E8A-4147-A177-3AD203B41FA5}">
                      <a16:colId xmlns:a16="http://schemas.microsoft.com/office/drawing/2014/main" val="20002"/>
                    </a:ext>
                  </a:extLst>
                </a:gridCol>
                <a:gridCol w="592777">
                  <a:extLst>
                    <a:ext uri="{9D8B030D-6E8A-4147-A177-3AD203B41FA5}">
                      <a16:colId xmlns:a16="http://schemas.microsoft.com/office/drawing/2014/main" val="20003"/>
                    </a:ext>
                  </a:extLst>
                </a:gridCol>
                <a:gridCol w="592777">
                  <a:extLst>
                    <a:ext uri="{9D8B030D-6E8A-4147-A177-3AD203B41FA5}">
                      <a16:colId xmlns:a16="http://schemas.microsoft.com/office/drawing/2014/main" val="20004"/>
                    </a:ext>
                  </a:extLst>
                </a:gridCol>
                <a:gridCol w="592777">
                  <a:extLst>
                    <a:ext uri="{9D8B030D-6E8A-4147-A177-3AD203B41FA5}">
                      <a16:colId xmlns:a16="http://schemas.microsoft.com/office/drawing/2014/main" val="20005"/>
                    </a:ext>
                  </a:extLst>
                </a:gridCol>
                <a:gridCol w="592777">
                  <a:extLst>
                    <a:ext uri="{9D8B030D-6E8A-4147-A177-3AD203B41FA5}">
                      <a16:colId xmlns:a16="http://schemas.microsoft.com/office/drawing/2014/main" val="20006"/>
                    </a:ext>
                  </a:extLst>
                </a:gridCol>
                <a:gridCol w="592777">
                  <a:extLst>
                    <a:ext uri="{9D8B030D-6E8A-4147-A177-3AD203B41FA5}">
                      <a16:colId xmlns:a16="http://schemas.microsoft.com/office/drawing/2014/main" val="20007"/>
                    </a:ext>
                  </a:extLst>
                </a:gridCol>
                <a:gridCol w="592777">
                  <a:extLst>
                    <a:ext uri="{9D8B030D-6E8A-4147-A177-3AD203B41FA5}">
                      <a16:colId xmlns:a16="http://schemas.microsoft.com/office/drawing/2014/main" val="20008"/>
                    </a:ext>
                  </a:extLst>
                </a:gridCol>
                <a:gridCol w="592777">
                  <a:extLst>
                    <a:ext uri="{9D8B030D-6E8A-4147-A177-3AD203B41FA5}">
                      <a16:colId xmlns:a16="http://schemas.microsoft.com/office/drawing/2014/main" val="20009"/>
                    </a:ext>
                  </a:extLst>
                </a:gridCol>
                <a:gridCol w="592777">
                  <a:extLst>
                    <a:ext uri="{9D8B030D-6E8A-4147-A177-3AD203B41FA5}">
                      <a16:colId xmlns:a16="http://schemas.microsoft.com/office/drawing/2014/main" val="20010"/>
                    </a:ext>
                  </a:extLst>
                </a:gridCol>
              </a:tblGrid>
              <a:tr h="998308">
                <a:tc>
                  <a:txBody>
                    <a:bodyPr/>
                    <a:lstStyle/>
                    <a:p>
                      <a:pPr algn="ctr" fontAlgn="b"/>
                      <a:r>
                        <a:rPr lang="en-US" sz="1400" b="1" i="0" u="none" strike="noStrike" dirty="0">
                          <a:solidFill>
                            <a:srgbClr val="000000"/>
                          </a:solidFill>
                          <a:effectLst/>
                          <a:latin typeface="Times New Roman" panose="02020603050405020304" pitchFamily="18" charset="0"/>
                        </a:rPr>
                        <a:t>Analysis of 129 Municipalities with Public Water Supply Watersheds</a:t>
                      </a:r>
                    </a:p>
                  </a:txBody>
                  <a:tcPr marL="6534" marR="6534" marT="65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400" b="1" i="0" u="none" strike="noStrike" dirty="0">
                          <a:solidFill>
                            <a:srgbClr val="000000"/>
                          </a:solidFill>
                          <a:effectLst/>
                          <a:latin typeface="Times New Roman" panose="02020603050405020304" pitchFamily="18" charset="0"/>
                        </a:rPr>
                        <a:t>Number and Percent of Zones</a:t>
                      </a:r>
                    </a:p>
                  </a:txBody>
                  <a:tcPr marL="6534" marR="6534" marT="653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400" b="1" i="0" u="none" strike="noStrike" dirty="0">
                          <a:solidFill>
                            <a:srgbClr val="000000"/>
                          </a:solidFill>
                          <a:effectLst/>
                          <a:latin typeface="Times New Roman" panose="02020603050405020304" pitchFamily="18" charset="0"/>
                        </a:rPr>
                        <a:t>130K and Greater</a:t>
                      </a:r>
                    </a:p>
                  </a:txBody>
                  <a:tcPr marL="6534" marR="6534" marT="653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400" b="1" i="0" u="none" strike="noStrike" dirty="0">
                          <a:solidFill>
                            <a:srgbClr val="000000"/>
                          </a:solidFill>
                          <a:effectLst/>
                          <a:latin typeface="Times New Roman" panose="02020603050405020304" pitchFamily="18" charset="0"/>
                        </a:rPr>
                        <a:t>80K to Less than 130k</a:t>
                      </a:r>
                    </a:p>
                  </a:txBody>
                  <a:tcPr marL="6534" marR="6534" marT="653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400" b="1" i="0" u="none" strike="noStrike" dirty="0">
                          <a:solidFill>
                            <a:srgbClr val="000000"/>
                          </a:solidFill>
                          <a:effectLst/>
                          <a:latin typeface="Times New Roman" panose="02020603050405020304" pitchFamily="18" charset="0"/>
                        </a:rPr>
                        <a:t>60K to  less than 80K</a:t>
                      </a:r>
                    </a:p>
                  </a:txBody>
                  <a:tcPr marL="6534" marR="6534" marT="653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400" b="1" i="0" u="none" strike="noStrike" dirty="0">
                          <a:solidFill>
                            <a:srgbClr val="000000"/>
                          </a:solidFill>
                          <a:effectLst/>
                          <a:latin typeface="Times New Roman" panose="02020603050405020304" pitchFamily="18" charset="0"/>
                        </a:rPr>
                        <a:t>40K to less than 60K</a:t>
                      </a:r>
                    </a:p>
                  </a:txBody>
                  <a:tcPr marL="6534" marR="6534" marT="653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400" b="1" i="0" u="none" strike="noStrike" dirty="0">
                          <a:solidFill>
                            <a:srgbClr val="000000"/>
                          </a:solidFill>
                          <a:effectLst/>
                          <a:latin typeface="Times New Roman" panose="02020603050405020304" pitchFamily="18" charset="0"/>
                        </a:rPr>
                        <a:t>20K to less than 40K</a:t>
                      </a:r>
                    </a:p>
                  </a:txBody>
                  <a:tcPr marL="6534" marR="6534" marT="653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400" b="1" i="0" u="none" strike="noStrike" dirty="0">
                          <a:solidFill>
                            <a:srgbClr val="000000"/>
                          </a:solidFill>
                          <a:effectLst/>
                          <a:latin typeface="Times New Roman" panose="02020603050405020304" pitchFamily="18" charset="0"/>
                        </a:rPr>
                        <a:t>5K to less than 20K</a:t>
                      </a:r>
                    </a:p>
                  </a:txBody>
                  <a:tcPr marL="6534" marR="6534" marT="653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400" b="1" i="0" u="none" strike="noStrike" dirty="0">
                          <a:solidFill>
                            <a:srgbClr val="000000"/>
                          </a:solidFill>
                          <a:effectLst/>
                          <a:latin typeface="Times New Roman" panose="02020603050405020304" pitchFamily="18" charset="0"/>
                        </a:rPr>
                        <a:t>1k to less than 5K</a:t>
                      </a:r>
                    </a:p>
                  </a:txBody>
                  <a:tcPr marL="6534" marR="6534" marT="653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400" b="1" i="0" u="none" strike="noStrike" dirty="0">
                          <a:solidFill>
                            <a:srgbClr val="000000"/>
                          </a:solidFill>
                          <a:effectLst/>
                          <a:latin typeface="Times New Roman" panose="02020603050405020304" pitchFamily="18" charset="0"/>
                        </a:rPr>
                        <a:t>Lot Size Not Specified</a:t>
                      </a:r>
                    </a:p>
                  </a:txBody>
                  <a:tcPr marL="6534" marR="6534" marT="6534"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400" b="1" i="0" u="none" strike="noStrike" dirty="0">
                          <a:solidFill>
                            <a:srgbClr val="000000"/>
                          </a:solidFill>
                          <a:effectLst/>
                          <a:latin typeface="Times New Roman" panose="02020603050405020304" pitchFamily="18" charset="0"/>
                        </a:rPr>
                        <a:t>Total</a:t>
                      </a:r>
                    </a:p>
                  </a:txBody>
                  <a:tcPr marL="6534" marR="6534" marT="65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285496">
                <a:tc rowSpan="2">
                  <a:txBody>
                    <a:bodyPr/>
                    <a:lstStyle/>
                    <a:p>
                      <a:pPr algn="ctr" fontAlgn="t"/>
                      <a:r>
                        <a:rPr lang="en-US" sz="1400" b="1" i="0" u="none" strike="noStrike" dirty="0">
                          <a:solidFill>
                            <a:srgbClr val="000000"/>
                          </a:solidFill>
                          <a:effectLst/>
                          <a:latin typeface="Times New Roman" panose="02020603050405020304" pitchFamily="18" charset="0"/>
                        </a:rPr>
                        <a:t>Residential Single Family</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35</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90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23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60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28</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31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7</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274</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229352">
                <a:tc vMerge="1">
                  <a:txBody>
                    <a:bodyPr/>
                    <a:lstStyle/>
                    <a:p>
                      <a:endParaRPr lang="en-US"/>
                    </a:p>
                  </a:txBody>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13%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33%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200" b="0" i="0" u="none" strike="noStrike">
                          <a:solidFill>
                            <a:srgbClr val="000000"/>
                          </a:solidFill>
                          <a:effectLst/>
                          <a:latin typeface="Times New Roman" panose="02020603050405020304" pitchFamily="18" charset="0"/>
                        </a:rPr>
                        <a:t>8%</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22%</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100%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285496">
                <a:tc rowSpan="2">
                  <a:txBody>
                    <a:bodyPr/>
                    <a:lstStyle/>
                    <a:p>
                      <a:pPr algn="ctr" fontAlgn="t"/>
                      <a:r>
                        <a:rPr lang="en-US" sz="1400" b="1" i="0" u="none" strike="noStrike" dirty="0">
                          <a:solidFill>
                            <a:srgbClr val="000000"/>
                          </a:solidFill>
                          <a:effectLst/>
                          <a:latin typeface="Times New Roman" panose="02020603050405020304" pitchFamily="18" charset="0"/>
                        </a:rPr>
                        <a:t>Industrial</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6</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14</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7</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40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285496">
                <a:tc vMerge="1">
                  <a:txBody>
                    <a:bodyPr/>
                    <a:lstStyle/>
                    <a:p>
                      <a:endParaRPr lang="en-US"/>
                    </a:p>
                  </a:txBody>
                  <a:tcPr/>
                </a:tc>
                <a:tc>
                  <a:txBody>
                    <a:bodyPr/>
                    <a:lstStyle/>
                    <a:p>
                      <a:pPr algn="ctr" fontAlgn="t"/>
                      <a:r>
                        <a:rPr lang="en-US" sz="1200" b="1" i="0" u="none" strike="noStrike" dirty="0">
                          <a:solidFill>
                            <a:srgbClr val="000000"/>
                          </a:solidFill>
                          <a:effectLst/>
                          <a:latin typeface="Times New Roman" panose="02020603050405020304" pitchFamily="18" charset="0"/>
                        </a:rPr>
                        <a:t>% of 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15%</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28%</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35%</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200" b="0" i="0" u="none" strike="noStrike">
                          <a:solidFill>
                            <a:srgbClr val="000000"/>
                          </a:solidFill>
                          <a:effectLst/>
                          <a:latin typeface="Times New Roman" panose="02020603050405020304" pitchFamily="18" charset="0"/>
                        </a:rPr>
                        <a:t>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18%</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100%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285496">
                <a:tc rowSpan="2">
                  <a:txBody>
                    <a:bodyPr/>
                    <a:lstStyle/>
                    <a:p>
                      <a:pPr algn="ctr" fontAlgn="t"/>
                      <a:r>
                        <a:rPr lang="en-US" sz="1400" b="1" i="0" u="none" strike="noStrike" dirty="0">
                          <a:solidFill>
                            <a:srgbClr val="000000"/>
                          </a:solidFill>
                          <a:effectLst/>
                          <a:latin typeface="Times New Roman" panose="02020603050405020304" pitchFamily="18" charset="0"/>
                        </a:rPr>
                        <a:t>Commercial</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Times New Roman" panose="02020603050405020304" pitchFamily="18" charset="0"/>
                        </a:rPr>
                        <a:t>5</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Times New Roman" panose="02020603050405020304" pitchFamily="18" charset="0"/>
                        </a:rPr>
                        <a:t>22</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8</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71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285496">
                <a:tc vMerge="1">
                  <a:txBody>
                    <a:bodyPr/>
                    <a:lstStyle/>
                    <a:p>
                      <a:endParaRPr lang="en-US"/>
                    </a:p>
                  </a:txBody>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4%</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14%</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7%</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Times New Roman" panose="02020603050405020304" pitchFamily="18" charset="0"/>
                        </a:rPr>
                        <a:t>31%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200" b="0" i="0" u="none" strike="noStrike" dirty="0">
                          <a:solidFill>
                            <a:srgbClr val="000000"/>
                          </a:solidFill>
                          <a:effectLst/>
                          <a:latin typeface="Times New Roman" panose="02020603050405020304" pitchFamily="18" charset="0"/>
                        </a:rPr>
                        <a:t>18%</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14%</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100%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6"/>
                  </a:ext>
                </a:extLst>
              </a:tr>
              <a:tr h="285496">
                <a:tc rowSpan="2">
                  <a:txBody>
                    <a:bodyPr/>
                    <a:lstStyle/>
                    <a:p>
                      <a:pPr algn="ctr" fontAlgn="t"/>
                      <a:r>
                        <a:rPr lang="en-US" sz="1400" b="1" i="0" u="none" strike="noStrike" dirty="0">
                          <a:solidFill>
                            <a:srgbClr val="000000"/>
                          </a:solidFill>
                          <a:effectLst/>
                          <a:latin typeface="Times New Roman" panose="02020603050405020304" pitchFamily="18" charset="0"/>
                        </a:rPr>
                        <a:t>Multi Family</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2</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Times New Roman" panose="02020603050405020304" pitchFamily="18" charset="0"/>
                        </a:rPr>
                        <a:t>6</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16</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274473">
                <a:tc vMerge="1">
                  <a:txBody>
                    <a:bodyPr/>
                    <a:lstStyle/>
                    <a:p>
                      <a:endParaRPr lang="en-US"/>
                    </a:p>
                  </a:txBody>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19%</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6%</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000000"/>
                          </a:solidFill>
                          <a:effectLst/>
                          <a:latin typeface="Times New Roman" panose="02020603050405020304" pitchFamily="18" charset="0"/>
                        </a:rPr>
                        <a:t>38%</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200" b="0" i="0" u="none" strike="noStrike" dirty="0">
                          <a:solidFill>
                            <a:srgbClr val="000000"/>
                          </a:solidFill>
                          <a:effectLst/>
                          <a:latin typeface="Times New Roman" panose="02020603050405020304" pitchFamily="18" charset="0"/>
                        </a:rPr>
                        <a:t>19%</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6%</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100%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8"/>
                  </a:ext>
                </a:extLst>
              </a:tr>
              <a:tr h="282012">
                <a:tc rowSpan="2">
                  <a:txBody>
                    <a:bodyPr/>
                    <a:lstStyle/>
                    <a:p>
                      <a:pPr algn="ctr" fontAlgn="t"/>
                      <a:r>
                        <a:rPr lang="en-US" sz="1400" b="1" i="0" u="none" strike="noStrike" dirty="0" err="1">
                          <a:solidFill>
                            <a:srgbClr val="000000"/>
                          </a:solidFill>
                          <a:effectLst/>
                          <a:latin typeface="Times New Roman" panose="02020603050405020304" pitchFamily="18" charset="0"/>
                        </a:rPr>
                        <a:t>Govt</a:t>
                      </a:r>
                      <a:r>
                        <a:rPr lang="en-US" sz="1400" b="1" i="0" u="none" strike="noStrike" dirty="0">
                          <a:solidFill>
                            <a:srgbClr val="000000"/>
                          </a:solidFill>
                          <a:effectLst/>
                          <a:latin typeface="Times New Roman" panose="02020603050405020304" pitchFamily="18" charset="0"/>
                        </a:rPr>
                        <a:t> &amp; Park</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Times New Roman" panose="02020603050405020304" pitchFamily="18" charset="0"/>
                        </a:rPr>
                        <a:t>8</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8</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9"/>
                  </a:ext>
                </a:extLst>
              </a:tr>
              <a:tr h="280605">
                <a:tc vMerge="1">
                  <a:txBody>
                    <a:bodyPr/>
                    <a:lstStyle/>
                    <a:p>
                      <a:endParaRPr lang="en-US"/>
                    </a:p>
                  </a:txBody>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000000"/>
                          </a:solidFill>
                          <a:effectLst/>
                          <a:latin typeface="Times New Roman" panose="02020603050405020304" pitchFamily="18" charset="0"/>
                        </a:rPr>
                        <a:t>100%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200" b="1" i="0" u="none" strike="noStrike" dirty="0">
                          <a:solidFill>
                            <a:srgbClr val="000000"/>
                          </a:solidFill>
                          <a:effectLst/>
                          <a:latin typeface="Times New Roman" panose="02020603050405020304" pitchFamily="18" charset="0"/>
                        </a:rPr>
                        <a:t>100%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0"/>
                  </a:ext>
                </a:extLst>
              </a:tr>
              <a:tr h="285496">
                <a:tc rowSpan="2">
                  <a:txBody>
                    <a:bodyPr/>
                    <a:lstStyle/>
                    <a:p>
                      <a:pPr algn="ctr" fontAlgn="t"/>
                      <a:r>
                        <a:rPr lang="en-US" sz="1400" b="1" i="0" u="none" strike="noStrike" dirty="0">
                          <a:solidFill>
                            <a:srgbClr val="000000"/>
                          </a:solidFill>
                          <a:effectLst/>
                          <a:latin typeface="Times New Roman" panose="02020603050405020304" pitchFamily="18" charset="0"/>
                        </a:rPr>
                        <a:t>Overlay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000000"/>
                          </a:solidFill>
                          <a:effectLst/>
                          <a:latin typeface="Times New Roman" panose="02020603050405020304" pitchFamily="18" charset="0"/>
                        </a:rPr>
                        <a:t>10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1"/>
                  </a:ext>
                </a:extLst>
              </a:tr>
              <a:tr h="285496">
                <a:tc vMerge="1">
                  <a:txBody>
                    <a:bodyPr/>
                    <a:lstStyle/>
                    <a:p>
                      <a:endParaRPr lang="en-US"/>
                    </a:p>
                  </a:txBody>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solidFill>
                            <a:srgbClr val="000000"/>
                          </a:solidFill>
                          <a:effectLst/>
                          <a:latin typeface="Times New Roman" panose="02020603050405020304" pitchFamily="18" charset="0"/>
                        </a:rPr>
                        <a:t>100%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200" b="1" i="0" u="none" strike="noStrike" dirty="0">
                          <a:solidFill>
                            <a:srgbClr val="000000"/>
                          </a:solidFill>
                          <a:effectLst/>
                          <a:latin typeface="Times New Roman" panose="02020603050405020304" pitchFamily="18" charset="0"/>
                        </a:rPr>
                        <a:t>100%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2"/>
                  </a:ext>
                </a:extLst>
              </a:tr>
              <a:tr h="285496">
                <a:tc rowSpan="2">
                  <a:txBody>
                    <a:bodyPr/>
                    <a:lstStyle/>
                    <a:p>
                      <a:pPr algn="ctr" fontAlgn="t"/>
                      <a:r>
                        <a:rPr lang="en-US" sz="1400" b="1" i="0" u="none" strike="noStrike" dirty="0">
                          <a:solidFill>
                            <a:srgbClr val="000000"/>
                          </a:solidFill>
                          <a:effectLst/>
                          <a:latin typeface="Times New Roman" panose="02020603050405020304" pitchFamily="18" charset="0"/>
                        </a:rPr>
                        <a:t>Total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44</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113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29</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99</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43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45</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43</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000000"/>
                          </a:solidFill>
                          <a:effectLst/>
                          <a:latin typeface="Times New Roman" panose="02020603050405020304" pitchFamily="18" charset="0"/>
                        </a:rPr>
                        <a:t>419</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3"/>
                  </a:ext>
                </a:extLst>
              </a:tr>
              <a:tr h="285496">
                <a:tc vMerge="1">
                  <a:txBody>
                    <a:bodyPr/>
                    <a:lstStyle/>
                    <a:p>
                      <a:endParaRPr lang="en-US"/>
                    </a:p>
                  </a:txBody>
                  <a:tcPr/>
                </a:tc>
                <a:tc>
                  <a:txBody>
                    <a:bodyPr/>
                    <a:lstStyle/>
                    <a:p>
                      <a:pPr algn="ctr" fontAlgn="t"/>
                      <a:r>
                        <a:rPr lang="en-US" sz="1200" b="1" i="0" u="none" strike="noStrike" dirty="0">
                          <a:solidFill>
                            <a:srgbClr val="000000"/>
                          </a:solidFill>
                          <a:effectLst/>
                          <a:latin typeface="Times New Roman" panose="02020603050405020304" pitchFamily="18" charset="0"/>
                        </a:rPr>
                        <a:t>% of Zones</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200" b="0" i="0" u="none" strike="noStrike">
                          <a:solidFill>
                            <a:srgbClr val="000000"/>
                          </a:solidFill>
                          <a:effectLst/>
                          <a:latin typeface="Times New Roman" panose="02020603050405020304" pitchFamily="18" charset="0"/>
                        </a:rPr>
                        <a:t>11%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000000"/>
                          </a:solidFill>
                          <a:effectLst/>
                          <a:latin typeface="Times New Roman" panose="02020603050405020304" pitchFamily="18" charset="0"/>
                        </a:rPr>
                        <a:t>27%</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200" b="0" i="0" u="none" strike="noStrike">
                          <a:solidFill>
                            <a:srgbClr val="000000"/>
                          </a:solidFill>
                          <a:effectLst/>
                          <a:latin typeface="Times New Roman" panose="02020603050405020304" pitchFamily="18" charset="0"/>
                        </a:rPr>
                        <a:t>7%</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24%</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Times New Roman" panose="02020603050405020304" pitchFamily="18" charset="0"/>
                        </a:rPr>
                        <a:t>10%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dirty="0">
                          <a:solidFill>
                            <a:srgbClr val="000000"/>
                          </a:solidFill>
                          <a:effectLst/>
                          <a:latin typeface="Times New Roman" panose="02020603050405020304" pitchFamily="18" charset="0"/>
                        </a:rPr>
                        <a:t>100%</a:t>
                      </a:r>
                    </a:p>
                  </a:txBody>
                  <a:tcPr marL="6534" marR="6534" marT="653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4"/>
                  </a:ext>
                </a:extLst>
              </a:tr>
            </a:tbl>
          </a:graphicData>
        </a:graphic>
      </p:graphicFrame>
      <p:sp>
        <p:nvSpPr>
          <p:cNvPr id="3" name="TextBox 2"/>
          <p:cNvSpPr txBox="1"/>
          <p:nvPr/>
        </p:nvSpPr>
        <p:spPr>
          <a:xfrm>
            <a:off x="829592" y="376015"/>
            <a:ext cx="9901365" cy="954107"/>
          </a:xfrm>
          <a:prstGeom prst="rect">
            <a:avLst/>
          </a:prstGeom>
          <a:noFill/>
        </p:spPr>
        <p:txBody>
          <a:bodyPr wrap="none" rtlCol="0">
            <a:spAutoFit/>
          </a:bodyPr>
          <a:lstStyle/>
          <a:p>
            <a:r>
              <a:rPr lang="en-US" sz="2800" b="1" dirty="0"/>
              <a:t>Type and Number of Zones Governing Public Water Supply Lands </a:t>
            </a:r>
          </a:p>
          <a:p>
            <a:pPr algn="ctr"/>
            <a:r>
              <a:rPr lang="en-US" sz="2800" b="1" dirty="0"/>
              <a:t>by Minimum Lot Size: 2024 (Square Feet)</a:t>
            </a:r>
          </a:p>
        </p:txBody>
      </p:sp>
      <p:sp>
        <p:nvSpPr>
          <p:cNvPr id="4" name="Slide Number Placeholder 3"/>
          <p:cNvSpPr>
            <a:spLocks noGrp="1"/>
          </p:cNvSpPr>
          <p:nvPr>
            <p:ph type="sldNum" sz="quarter" idx="12"/>
          </p:nvPr>
        </p:nvSpPr>
        <p:spPr/>
        <p:txBody>
          <a:bodyPr/>
          <a:lstStyle/>
          <a:p>
            <a:fld id="{1AEDB468-7655-4C4A-A26E-E74C8C23C98F}" type="slidenum">
              <a:rPr lang="en-US" smtClean="0"/>
              <a:t>21</a:t>
            </a:fld>
            <a:endParaRPr lang="en-US"/>
          </a:p>
        </p:txBody>
      </p:sp>
    </p:spTree>
    <p:extLst>
      <p:ext uri="{BB962C8B-B14F-4D97-AF65-F5344CB8AC3E}">
        <p14:creationId xmlns:p14="http://schemas.microsoft.com/office/powerpoint/2010/main" val="2091739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2013609407"/>
              </p:ext>
            </p:extLst>
          </p:nvPr>
        </p:nvGraphicFramePr>
        <p:xfrm>
          <a:off x="3338561" y="990599"/>
          <a:ext cx="8512078" cy="574251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07533" y="110066"/>
            <a:ext cx="10176934" cy="954107"/>
          </a:xfrm>
          <a:prstGeom prst="rect">
            <a:avLst/>
          </a:prstGeom>
          <a:noFill/>
        </p:spPr>
        <p:txBody>
          <a:bodyPr wrap="square" rtlCol="0">
            <a:spAutoFit/>
          </a:bodyPr>
          <a:lstStyle/>
          <a:p>
            <a:pPr algn="ctr"/>
            <a:r>
              <a:rPr lang="en-US" sz="2800" dirty="0"/>
              <a:t>Single Family Residential</a:t>
            </a:r>
            <a:r>
              <a:rPr lang="en-US" sz="2800" dirty="0">
                <a:solidFill>
                  <a:prstClr val="black"/>
                </a:solidFill>
              </a:rPr>
              <a:t> Zones Represent 65% of the 419 Zones Applied to GAA Groundwater Lands in Connecticut</a:t>
            </a:r>
            <a:endParaRPr lang="en-US" sz="2800" dirty="0"/>
          </a:p>
        </p:txBody>
      </p:sp>
      <p:sp>
        <p:nvSpPr>
          <p:cNvPr id="4" name="TextBox 3"/>
          <p:cNvSpPr txBox="1"/>
          <p:nvPr/>
        </p:nvSpPr>
        <p:spPr>
          <a:xfrm>
            <a:off x="7310142" y="2013484"/>
            <a:ext cx="4179125" cy="923330"/>
          </a:xfrm>
          <a:prstGeom prst="rect">
            <a:avLst/>
          </a:prstGeom>
          <a:noFill/>
          <a:ln>
            <a:solidFill>
              <a:srgbClr val="C00000"/>
            </a:solidFill>
          </a:ln>
        </p:spPr>
        <p:txBody>
          <a:bodyPr wrap="square" rtlCol="0">
            <a:spAutoFit/>
          </a:bodyPr>
          <a:lstStyle/>
          <a:p>
            <a:r>
              <a:rPr lang="en-US" dirty="0"/>
              <a:t>Commercial &amp; industrial zoned land represents a </a:t>
            </a:r>
            <a:r>
              <a:rPr lang="en-US"/>
              <a:t>threat when </a:t>
            </a:r>
            <a:r>
              <a:rPr lang="en-US" dirty="0"/>
              <a:t>“watershed conscious” zoning protections do not exist.</a:t>
            </a:r>
          </a:p>
        </p:txBody>
      </p:sp>
      <p:sp>
        <p:nvSpPr>
          <p:cNvPr id="5" name="Slide Number Placeholder 4"/>
          <p:cNvSpPr>
            <a:spLocks noGrp="1"/>
          </p:cNvSpPr>
          <p:nvPr>
            <p:ph type="sldNum" sz="quarter" idx="12"/>
          </p:nvPr>
        </p:nvSpPr>
        <p:spPr/>
        <p:txBody>
          <a:bodyPr/>
          <a:lstStyle/>
          <a:p>
            <a:fld id="{1AEDB468-7655-4C4A-A26E-E74C8C23C98F}" type="slidenum">
              <a:rPr lang="en-US" smtClean="0"/>
              <a:t>22</a:t>
            </a:fld>
            <a:endParaRPr lang="en-US"/>
          </a:p>
        </p:txBody>
      </p:sp>
    </p:spTree>
    <p:extLst>
      <p:ext uri="{BB962C8B-B14F-4D97-AF65-F5344CB8AC3E}">
        <p14:creationId xmlns:p14="http://schemas.microsoft.com/office/powerpoint/2010/main" val="4200898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3476625" y="1064173"/>
          <a:ext cx="8066520" cy="567740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Arrow Connector 2"/>
          <p:cNvCxnSpPr/>
          <p:nvPr/>
        </p:nvCxnSpPr>
        <p:spPr>
          <a:xfrm flipH="1">
            <a:off x="5876925" y="3429000"/>
            <a:ext cx="1095375" cy="381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07533" y="110066"/>
            <a:ext cx="10176934" cy="954107"/>
          </a:xfrm>
          <a:prstGeom prst="rect">
            <a:avLst/>
          </a:prstGeom>
          <a:noFill/>
        </p:spPr>
        <p:txBody>
          <a:bodyPr wrap="square" rtlCol="0">
            <a:spAutoFit/>
          </a:bodyPr>
          <a:lstStyle/>
          <a:p>
            <a:pPr algn="ctr"/>
            <a:r>
              <a:rPr lang="en-US" sz="2800" dirty="0">
                <a:solidFill>
                  <a:prstClr val="black"/>
                </a:solidFill>
              </a:rPr>
              <a:t>Municipalities with “Watershed Conscious” Zoning Have 60% of the 419 Zones Applied to GAA Groundwater Lands in Connecticut</a:t>
            </a:r>
            <a:endParaRPr lang="en-US" sz="2800" dirty="0"/>
          </a:p>
        </p:txBody>
      </p:sp>
      <p:sp>
        <p:nvSpPr>
          <p:cNvPr id="12" name="TextBox 11"/>
          <p:cNvSpPr txBox="1"/>
          <p:nvPr/>
        </p:nvSpPr>
        <p:spPr>
          <a:xfrm>
            <a:off x="371475" y="1635171"/>
            <a:ext cx="2914650" cy="1200329"/>
          </a:xfrm>
          <a:prstGeom prst="rect">
            <a:avLst/>
          </a:prstGeom>
          <a:solidFill>
            <a:srgbClr val="FFFF00"/>
          </a:solidFill>
          <a:ln>
            <a:solidFill>
              <a:srgbClr val="C00000"/>
            </a:solidFill>
          </a:ln>
        </p:spPr>
        <p:txBody>
          <a:bodyPr wrap="square" rtlCol="0">
            <a:spAutoFit/>
          </a:bodyPr>
          <a:lstStyle/>
          <a:p>
            <a:r>
              <a:rPr lang="en-US" dirty="0"/>
              <a:t>A Watershed Overlay Zone is</a:t>
            </a:r>
          </a:p>
          <a:p>
            <a:r>
              <a:rPr lang="en-US" dirty="0"/>
              <a:t>an indicator of municipal</a:t>
            </a:r>
          </a:p>
          <a:p>
            <a:r>
              <a:rPr lang="en-US" dirty="0"/>
              <a:t>concern for source water protection. </a:t>
            </a:r>
          </a:p>
        </p:txBody>
      </p:sp>
      <p:sp>
        <p:nvSpPr>
          <p:cNvPr id="4" name="Slide Number Placeholder 3"/>
          <p:cNvSpPr>
            <a:spLocks noGrp="1"/>
          </p:cNvSpPr>
          <p:nvPr>
            <p:ph type="sldNum" sz="quarter" idx="12"/>
          </p:nvPr>
        </p:nvSpPr>
        <p:spPr/>
        <p:txBody>
          <a:bodyPr/>
          <a:lstStyle/>
          <a:p>
            <a:fld id="{1AEDB468-7655-4C4A-A26E-E74C8C23C98F}" type="slidenum">
              <a:rPr lang="en-US" smtClean="0"/>
              <a:t>23</a:t>
            </a:fld>
            <a:endParaRPr lang="en-US"/>
          </a:p>
        </p:txBody>
      </p:sp>
    </p:spTree>
    <p:extLst>
      <p:ext uri="{BB962C8B-B14F-4D97-AF65-F5344CB8AC3E}">
        <p14:creationId xmlns:p14="http://schemas.microsoft.com/office/powerpoint/2010/main" val="1896490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54424" y="336500"/>
            <a:ext cx="9849941" cy="6200825"/>
            <a:chOff x="1278249" y="336500"/>
            <a:chExt cx="9849941" cy="6200825"/>
          </a:xfrm>
        </p:grpSpPr>
        <p:grpSp>
          <p:nvGrpSpPr>
            <p:cNvPr id="10" name="Group 9"/>
            <p:cNvGrpSpPr/>
            <p:nvPr/>
          </p:nvGrpSpPr>
          <p:grpSpPr>
            <a:xfrm>
              <a:off x="1278249" y="336500"/>
              <a:ext cx="9849941" cy="6200825"/>
              <a:chOff x="1344924" y="336500"/>
              <a:chExt cx="9849941" cy="6200825"/>
            </a:xfrm>
          </p:grpSpPr>
          <p:sp>
            <p:nvSpPr>
              <p:cNvPr id="6" name="Oval 5"/>
              <p:cNvSpPr/>
              <p:nvPr/>
            </p:nvSpPr>
            <p:spPr>
              <a:xfrm>
                <a:off x="4587876" y="2219324"/>
                <a:ext cx="3623732" cy="3528484"/>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Public Water Supply</a:t>
                </a:r>
              </a:p>
              <a:p>
                <a:pPr algn="ctr"/>
                <a:r>
                  <a:rPr lang="en-US" dirty="0">
                    <a:solidFill>
                      <a:schemeClr val="tx1"/>
                    </a:solidFill>
                  </a:rPr>
                  <a:t>Watersheds</a:t>
                </a:r>
              </a:p>
            </p:txBody>
          </p:sp>
          <p:sp>
            <p:nvSpPr>
              <p:cNvPr id="7" name="Oval 6"/>
              <p:cNvSpPr/>
              <p:nvPr/>
            </p:nvSpPr>
            <p:spPr>
              <a:xfrm>
                <a:off x="3412066" y="2444748"/>
                <a:ext cx="1964265" cy="1917701"/>
              </a:xfrm>
              <a:prstGeom prst="ellipse">
                <a:avLst/>
              </a:prstGeom>
              <a:solidFill>
                <a:srgbClr val="FFFF0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Riparian Buffers</a:t>
                </a:r>
              </a:p>
            </p:txBody>
          </p:sp>
          <p:sp>
            <p:nvSpPr>
              <p:cNvPr id="8" name="Oval 7"/>
              <p:cNvSpPr/>
              <p:nvPr/>
            </p:nvSpPr>
            <p:spPr>
              <a:xfrm>
                <a:off x="7509933" y="3267601"/>
                <a:ext cx="2040466" cy="1949450"/>
              </a:xfrm>
              <a:prstGeom prst="ellipse">
                <a:avLst/>
              </a:prstGeom>
              <a:solidFill>
                <a:srgbClr val="FFFF0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Pre-Development Storm water Hydrology</a:t>
                </a:r>
              </a:p>
            </p:txBody>
          </p:sp>
          <p:sp>
            <p:nvSpPr>
              <p:cNvPr id="3" name="Oval 2"/>
              <p:cNvSpPr/>
              <p:nvPr/>
            </p:nvSpPr>
            <p:spPr>
              <a:xfrm>
                <a:off x="6036205" y="4587872"/>
                <a:ext cx="2040466" cy="1949453"/>
              </a:xfrm>
              <a:prstGeom prst="ellipse">
                <a:avLst/>
              </a:prstGeom>
              <a:solidFill>
                <a:srgbClr val="FFFF0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Buildable</a:t>
                </a:r>
              </a:p>
              <a:p>
                <a:pPr algn="ctr"/>
                <a:r>
                  <a:rPr lang="en-US" dirty="0">
                    <a:solidFill>
                      <a:schemeClr val="tx1"/>
                    </a:solidFill>
                  </a:rPr>
                  <a:t>Lot Standards</a:t>
                </a:r>
              </a:p>
            </p:txBody>
          </p:sp>
          <p:sp>
            <p:nvSpPr>
              <p:cNvPr id="2" name="Oval 1"/>
              <p:cNvSpPr/>
              <p:nvPr/>
            </p:nvSpPr>
            <p:spPr>
              <a:xfrm>
                <a:off x="4836055" y="1117595"/>
                <a:ext cx="1964264" cy="1917700"/>
              </a:xfrm>
              <a:prstGeom prst="ellipse">
                <a:avLst/>
              </a:prstGeom>
              <a:solidFill>
                <a:srgbClr val="FFFF0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Pervious Land Cover</a:t>
                </a:r>
              </a:p>
            </p:txBody>
          </p:sp>
          <p:sp>
            <p:nvSpPr>
              <p:cNvPr id="5" name="Oval 4"/>
              <p:cNvSpPr/>
              <p:nvPr/>
            </p:nvSpPr>
            <p:spPr>
              <a:xfrm>
                <a:off x="6715122" y="1485898"/>
                <a:ext cx="1972733" cy="1917700"/>
              </a:xfrm>
              <a:prstGeom prst="ellipse">
                <a:avLst/>
              </a:prstGeom>
              <a:solidFill>
                <a:srgbClr val="FFFF0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Wetland</a:t>
                </a:r>
              </a:p>
              <a:p>
                <a:pPr algn="ctr"/>
                <a:r>
                  <a:rPr lang="en-US" dirty="0">
                    <a:solidFill>
                      <a:schemeClr val="tx1"/>
                    </a:solidFill>
                  </a:rPr>
                  <a:t>Buffers</a:t>
                </a:r>
              </a:p>
            </p:txBody>
          </p:sp>
          <p:sp>
            <p:nvSpPr>
              <p:cNvPr id="4" name="Oval 3"/>
              <p:cNvSpPr/>
              <p:nvPr/>
            </p:nvSpPr>
            <p:spPr>
              <a:xfrm>
                <a:off x="4026432" y="4195233"/>
                <a:ext cx="2043639" cy="1947334"/>
              </a:xfrm>
              <a:prstGeom prst="ellipse">
                <a:avLst/>
              </a:prstGeom>
              <a:solidFill>
                <a:srgbClr val="FFFF0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Land Use</a:t>
                </a:r>
              </a:p>
              <a:p>
                <a:pPr algn="ctr"/>
                <a:r>
                  <a:rPr lang="en-US" dirty="0">
                    <a:solidFill>
                      <a:schemeClr val="tx1"/>
                    </a:solidFill>
                  </a:rPr>
                  <a:t>Restrictions</a:t>
                </a:r>
              </a:p>
            </p:txBody>
          </p:sp>
          <p:sp>
            <p:nvSpPr>
              <p:cNvPr id="9" name="TextBox 8"/>
              <p:cNvSpPr txBox="1"/>
              <p:nvPr/>
            </p:nvSpPr>
            <p:spPr>
              <a:xfrm>
                <a:off x="1344924" y="336500"/>
                <a:ext cx="9849941" cy="584775"/>
              </a:xfrm>
              <a:prstGeom prst="rect">
                <a:avLst/>
              </a:prstGeom>
              <a:noFill/>
            </p:spPr>
            <p:txBody>
              <a:bodyPr wrap="none" rtlCol="0">
                <a:spAutoFit/>
              </a:bodyPr>
              <a:lstStyle/>
              <a:p>
                <a:r>
                  <a:rPr lang="en-US" sz="3200" dirty="0"/>
                  <a:t>Land use Tools to Protect Public Water Supply Watersheds</a:t>
                </a:r>
              </a:p>
            </p:txBody>
          </p:sp>
        </p:grpSp>
        <p:sp>
          <p:nvSpPr>
            <p:cNvPr id="11" name="TextBox 10"/>
            <p:cNvSpPr txBox="1"/>
            <p:nvPr/>
          </p:nvSpPr>
          <p:spPr>
            <a:xfrm rot="16200000">
              <a:off x="-711393" y="3395047"/>
              <a:ext cx="4982454" cy="646331"/>
            </a:xfrm>
            <a:prstGeom prst="rect">
              <a:avLst/>
            </a:prstGeom>
            <a:noFill/>
          </p:spPr>
          <p:txBody>
            <a:bodyPr wrap="none" rtlCol="0">
              <a:spAutoFit/>
            </a:bodyPr>
            <a:lstStyle/>
            <a:p>
              <a:r>
                <a:rPr lang="en-US" sz="3600" dirty="0"/>
                <a:t>Low Impact Development</a:t>
              </a:r>
            </a:p>
          </p:txBody>
        </p:sp>
        <p:sp>
          <p:nvSpPr>
            <p:cNvPr id="12" name="Left Brace 11"/>
            <p:cNvSpPr/>
            <p:nvPr/>
          </p:nvSpPr>
          <p:spPr>
            <a:xfrm>
              <a:off x="2320401" y="1352550"/>
              <a:ext cx="759063" cy="4790017"/>
            </a:xfrm>
            <a:prstGeom prst="leftBrace">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445573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214"/>
          <a:stretch/>
        </p:blipFill>
        <p:spPr>
          <a:xfrm>
            <a:off x="0" y="11289"/>
            <a:ext cx="12112978" cy="6846711"/>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2429641886"/>
              </p:ext>
            </p:extLst>
          </p:nvPr>
        </p:nvGraphicFramePr>
        <p:xfrm>
          <a:off x="838200" y="1549400"/>
          <a:ext cx="10515600" cy="4627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txBox="1">
            <a:spLocks noGrp="1"/>
          </p:cNvSpPr>
          <p:nvPr>
            <p:ph type="title"/>
          </p:nvPr>
        </p:nvSpPr>
        <p:spPr>
          <a:xfrm>
            <a:off x="742419" y="474575"/>
            <a:ext cx="10350141" cy="480131"/>
          </a:xfrm>
          <a:prstGeom prst="rect">
            <a:avLst/>
          </a:prstGeom>
          <a:solidFill>
            <a:srgbClr val="CCECFF"/>
          </a:solidFill>
          <a:ln>
            <a:solidFill>
              <a:srgbClr val="C00000"/>
            </a:solidFill>
          </a:ln>
        </p:spPr>
        <p:txBody>
          <a:bodyPr wrap="none" rtlCol="0">
            <a:spAutoFit/>
          </a:bodyPr>
          <a:lstStyle/>
          <a:p>
            <a:r>
              <a:rPr lang="en-US" sz="2800" dirty="0"/>
              <a:t>Relevant Zoning Strategies: Land Based; Activity Based &amp; Review Based</a:t>
            </a:r>
          </a:p>
        </p:txBody>
      </p:sp>
      <p:sp>
        <p:nvSpPr>
          <p:cNvPr id="3" name="Slide Number Placeholder 2"/>
          <p:cNvSpPr>
            <a:spLocks noGrp="1"/>
          </p:cNvSpPr>
          <p:nvPr>
            <p:ph type="sldNum" sz="quarter" idx="12"/>
          </p:nvPr>
        </p:nvSpPr>
        <p:spPr/>
        <p:txBody>
          <a:bodyPr/>
          <a:lstStyle/>
          <a:p>
            <a:fld id="{1AEDB468-7655-4C4A-A26E-E74C8C23C98F}" type="slidenum">
              <a:rPr lang="en-US" b="1" smtClean="0">
                <a:solidFill>
                  <a:schemeClr val="bg1"/>
                </a:solidFill>
              </a:rPr>
              <a:t>25</a:t>
            </a:fld>
            <a:endParaRPr lang="en-US" b="1" dirty="0">
              <a:solidFill>
                <a:schemeClr val="bg1"/>
              </a:solidFill>
            </a:endParaRPr>
          </a:p>
        </p:txBody>
      </p:sp>
    </p:spTree>
    <p:extLst>
      <p:ext uri="{BB962C8B-B14F-4D97-AF65-F5344CB8AC3E}">
        <p14:creationId xmlns:p14="http://schemas.microsoft.com/office/powerpoint/2010/main" val="2129757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67351641"/>
              </p:ext>
            </p:extLst>
          </p:nvPr>
        </p:nvGraphicFramePr>
        <p:xfrm>
          <a:off x="838200" y="1549400"/>
          <a:ext cx="10515600" cy="4627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txBox="1">
            <a:spLocks noGrp="1"/>
          </p:cNvSpPr>
          <p:nvPr>
            <p:ph type="title"/>
          </p:nvPr>
        </p:nvSpPr>
        <p:spPr>
          <a:xfrm>
            <a:off x="838200" y="263259"/>
            <a:ext cx="10439400" cy="867930"/>
          </a:xfrm>
          <a:prstGeom prst="rect">
            <a:avLst/>
          </a:prstGeom>
          <a:solidFill>
            <a:srgbClr val="0070C0"/>
          </a:solidFill>
          <a:ln>
            <a:solidFill>
              <a:srgbClr val="C00000"/>
            </a:solidFill>
          </a:ln>
        </p:spPr>
        <p:txBody>
          <a:bodyPr wrap="square" rtlCol="0">
            <a:spAutoFit/>
          </a:bodyPr>
          <a:lstStyle/>
          <a:p>
            <a:pPr algn="ctr"/>
            <a:r>
              <a:rPr lang="en-US" sz="2800" b="1" dirty="0">
                <a:solidFill>
                  <a:schemeClr val="bg1"/>
                </a:solidFill>
              </a:rPr>
              <a:t>Zoning, Inland Wetlands &amp; Dept. of Pubic Health </a:t>
            </a:r>
            <a:r>
              <a:rPr lang="en-US" sz="2800" b="1" u="sng" dirty="0">
                <a:solidFill>
                  <a:schemeClr val="bg1"/>
                </a:solidFill>
              </a:rPr>
              <a:t>Setback </a:t>
            </a:r>
            <a:r>
              <a:rPr lang="en-US" sz="2800" b="1" dirty="0">
                <a:solidFill>
                  <a:schemeClr val="bg1"/>
                </a:solidFill>
              </a:rPr>
              <a:t>Strategies: Land Based; Activity Based &amp; Review Based</a:t>
            </a:r>
          </a:p>
        </p:txBody>
      </p:sp>
      <p:sp>
        <p:nvSpPr>
          <p:cNvPr id="2" name="Slide Number Placeholder 1"/>
          <p:cNvSpPr>
            <a:spLocks noGrp="1"/>
          </p:cNvSpPr>
          <p:nvPr>
            <p:ph type="sldNum" sz="quarter" idx="12"/>
          </p:nvPr>
        </p:nvSpPr>
        <p:spPr/>
        <p:txBody>
          <a:bodyPr/>
          <a:lstStyle/>
          <a:p>
            <a:fld id="{1AEDB468-7655-4C4A-A26E-E74C8C23C98F}" type="slidenum">
              <a:rPr lang="en-US" b="1" smtClean="0"/>
              <a:t>26</a:t>
            </a:fld>
            <a:endParaRPr lang="en-US" b="1" dirty="0"/>
          </a:p>
        </p:txBody>
      </p:sp>
    </p:spTree>
    <p:extLst>
      <p:ext uri="{BB962C8B-B14F-4D97-AF65-F5344CB8AC3E}">
        <p14:creationId xmlns:p14="http://schemas.microsoft.com/office/powerpoint/2010/main" val="3702080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D16672-66C0-5D38-D998-77E6648CA066}"/>
              </a:ext>
            </a:extLst>
          </p:cNvPr>
          <p:cNvSpPr>
            <a:spLocks noGrp="1"/>
          </p:cNvSpPr>
          <p:nvPr>
            <p:ph type="sldNum" sz="quarter" idx="12"/>
          </p:nvPr>
        </p:nvSpPr>
        <p:spPr/>
        <p:txBody>
          <a:bodyPr/>
          <a:lstStyle/>
          <a:p>
            <a:fld id="{1AEDB468-7655-4C4A-A26E-E74C8C23C98F}" type="slidenum">
              <a:rPr lang="en-US" smtClean="0"/>
              <a:t>27</a:t>
            </a:fld>
            <a:endParaRPr lang="en-US"/>
          </a:p>
        </p:txBody>
      </p:sp>
      <p:graphicFrame>
        <p:nvGraphicFramePr>
          <p:cNvPr id="3" name="Table 2">
            <a:extLst>
              <a:ext uri="{FF2B5EF4-FFF2-40B4-BE49-F238E27FC236}">
                <a16:creationId xmlns:a16="http://schemas.microsoft.com/office/drawing/2014/main" id="{AB6D6E9E-750E-49D6-6331-E9E718CD2856}"/>
              </a:ext>
            </a:extLst>
          </p:cNvPr>
          <p:cNvGraphicFramePr>
            <a:graphicFrameLocks noGrp="1"/>
          </p:cNvGraphicFramePr>
          <p:nvPr>
            <p:extLst>
              <p:ext uri="{D42A27DB-BD31-4B8C-83A1-F6EECF244321}">
                <p14:modId xmlns:p14="http://schemas.microsoft.com/office/powerpoint/2010/main" val="4086630252"/>
              </p:ext>
            </p:extLst>
          </p:nvPr>
        </p:nvGraphicFramePr>
        <p:xfrm>
          <a:off x="712177" y="910524"/>
          <a:ext cx="10641623" cy="4621181"/>
        </p:xfrm>
        <a:graphic>
          <a:graphicData uri="http://schemas.openxmlformats.org/drawingml/2006/table">
            <a:tbl>
              <a:tblPr/>
              <a:tblGrid>
                <a:gridCol w="702128">
                  <a:extLst>
                    <a:ext uri="{9D8B030D-6E8A-4147-A177-3AD203B41FA5}">
                      <a16:colId xmlns:a16="http://schemas.microsoft.com/office/drawing/2014/main" val="974956965"/>
                    </a:ext>
                  </a:extLst>
                </a:gridCol>
                <a:gridCol w="8960618">
                  <a:extLst>
                    <a:ext uri="{9D8B030D-6E8A-4147-A177-3AD203B41FA5}">
                      <a16:colId xmlns:a16="http://schemas.microsoft.com/office/drawing/2014/main" val="3174332350"/>
                    </a:ext>
                  </a:extLst>
                </a:gridCol>
                <a:gridCol w="978877">
                  <a:extLst>
                    <a:ext uri="{9D8B030D-6E8A-4147-A177-3AD203B41FA5}">
                      <a16:colId xmlns:a16="http://schemas.microsoft.com/office/drawing/2014/main" val="1349256770"/>
                    </a:ext>
                  </a:extLst>
                </a:gridCol>
              </a:tblGrid>
              <a:tr h="325314">
                <a:tc>
                  <a:txBody>
                    <a:bodyPr/>
                    <a:lstStyle/>
                    <a:p>
                      <a:pPr algn="ctr" fontAlgn="b">
                        <a:buNone/>
                      </a:pPr>
                      <a:r>
                        <a:rPr lang="en-US" sz="1800" b="1" i="0" u="none" strike="noStrike" dirty="0">
                          <a:solidFill>
                            <a:srgbClr val="000000"/>
                          </a:solidFill>
                          <a:effectLst/>
                          <a:latin typeface="Aptos Narrow" panose="020B0004020202020204" pitchFamily="34" charset="0"/>
                        </a:rPr>
                        <a:t>Step 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buNone/>
                      </a:pPr>
                      <a:r>
                        <a:rPr lang="en-US" sz="1800" b="1" i="0" u="none" strike="noStrike" dirty="0">
                          <a:solidFill>
                            <a:srgbClr val="000000"/>
                          </a:solidFill>
                          <a:effectLst/>
                          <a:latin typeface="Aptos Narrow" panose="020B0004020202020204" pitchFamily="34" charset="0"/>
                        </a:rPr>
                        <a:t>Assessment Phase: Identify Vulnerable ground and surface waters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buNone/>
                      </a:pPr>
                      <a:r>
                        <a:rPr lang="en-US" sz="1100" b="1" i="0" u="none" strike="noStrike" dirty="0">
                          <a:solidFill>
                            <a:srgbClr val="000000"/>
                          </a:solidFill>
                          <a:effectLst/>
                          <a:latin typeface="Aptos Narrow" panose="020B0004020202020204" pitchFamily="34" charset="0"/>
                        </a:rPr>
                        <a:t>Check Completed Items (</a:t>
                      </a:r>
                      <a:r>
                        <a:rPr lang="en-US" sz="1100" b="1" i="0" u="none" strike="noStrike" dirty="0">
                          <a:solidFill>
                            <a:srgbClr val="000000"/>
                          </a:solidFill>
                          <a:effectLst/>
                          <a:latin typeface="Book Antiqua" panose="02040602050305030304" pitchFamily="18" charset="0"/>
                        </a:rPr>
                        <a:t>√</a:t>
                      </a:r>
                      <a:r>
                        <a:rPr lang="en-US" sz="1100" b="1"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672571940"/>
                  </a:ext>
                </a:extLst>
              </a:tr>
              <a:tr h="306058">
                <a:tc>
                  <a:txBody>
                    <a:bodyPr/>
                    <a:lstStyle/>
                    <a:p>
                      <a:pPr algn="ctr" fontAlgn="b">
                        <a:buNone/>
                      </a:pPr>
                      <a:r>
                        <a:rPr lang="en-US" sz="1800" b="0" i="0" u="none" strike="noStrike">
                          <a:solidFill>
                            <a:srgbClr val="000000"/>
                          </a:solidFill>
                          <a:effectLst/>
                          <a:latin typeface="Aptos Narrow" panose="020B000402020202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 Identify existing Land Uses in Areas classified as GAA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4117209"/>
                  </a:ext>
                </a:extLst>
              </a:tr>
              <a:tr h="306058">
                <a:tc>
                  <a:txBody>
                    <a:bodyPr/>
                    <a:lstStyle/>
                    <a:p>
                      <a:pPr algn="ctr" fontAlgn="b">
                        <a:buNone/>
                      </a:pPr>
                      <a:r>
                        <a:rPr lang="en-US" sz="1800" b="0" i="0" u="none" strike="noStrike">
                          <a:solidFill>
                            <a:srgbClr val="000000"/>
                          </a:solidFill>
                          <a:effectLst/>
                          <a:latin typeface="Aptos Narrow" panose="020B000402020202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those portion of the GAA Classified Land that is privately owned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1007151"/>
                  </a:ext>
                </a:extLst>
              </a:tr>
              <a:tr h="246367">
                <a:tc>
                  <a:txBody>
                    <a:bodyPr/>
                    <a:lstStyle/>
                    <a:p>
                      <a:pPr algn="ctr" fontAlgn="b">
                        <a:buNone/>
                      </a:pPr>
                      <a:r>
                        <a:rPr lang="en-US" sz="1800" b="0" i="0" u="none" strike="noStrike">
                          <a:solidFill>
                            <a:srgbClr val="000000"/>
                          </a:solidFill>
                          <a:effectLst/>
                          <a:latin typeface="Aptos Narrow" panose="020B000402020202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Total Maximum Daily Load status for rivers/streams in Public Water Supply Watershed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8312132"/>
                  </a:ext>
                </a:extLst>
              </a:tr>
              <a:tr h="348949">
                <a:tc>
                  <a:txBody>
                    <a:bodyPr/>
                    <a:lstStyle/>
                    <a:p>
                      <a:pPr algn="ctr" fontAlgn="b">
                        <a:buNone/>
                      </a:pPr>
                      <a:r>
                        <a:rPr lang="en-US" sz="1800" b="1" i="0" u="none" strike="noStrike">
                          <a:solidFill>
                            <a:srgbClr val="000000"/>
                          </a:solidFill>
                          <a:effectLst/>
                          <a:latin typeface="Aptos Narrow" panose="020B0004020202020204" pitchFamily="34" charset="0"/>
                        </a:rPr>
                        <a:t>Step 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buNone/>
                      </a:pPr>
                      <a:r>
                        <a:rPr lang="en-US" sz="1800" b="1" i="0" u="none" strike="noStrike" dirty="0">
                          <a:solidFill>
                            <a:srgbClr val="000000"/>
                          </a:solidFill>
                          <a:effectLst/>
                          <a:latin typeface="Aptos Narrow" panose="020B0004020202020204" pitchFamily="34" charset="0"/>
                        </a:rPr>
                        <a:t>Identify Activity Based Threats to Watershed Protection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826113052"/>
                  </a:ext>
                </a:extLst>
              </a:tr>
              <a:tr h="306058">
                <a:tc>
                  <a:txBody>
                    <a:bodyPr/>
                    <a:lstStyle/>
                    <a:p>
                      <a:pPr algn="ctr" fontAlgn="b">
                        <a:buNone/>
                      </a:pPr>
                      <a:r>
                        <a:rPr lang="en-US" sz="1800" b="0" i="0" u="none" strike="noStrike">
                          <a:solidFill>
                            <a:srgbClr val="000000"/>
                          </a:solidFill>
                          <a:effectLst/>
                          <a:latin typeface="Aptos Narrow" panose="020B000402020202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agricultural activities too close to tributaries to reservoirs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3289781"/>
                  </a:ext>
                </a:extLst>
              </a:tr>
              <a:tr h="192146">
                <a:tc>
                  <a:txBody>
                    <a:bodyPr/>
                    <a:lstStyle/>
                    <a:p>
                      <a:pPr algn="ctr" fontAlgn="b">
                        <a:buNone/>
                      </a:pPr>
                      <a:r>
                        <a:rPr lang="en-US" sz="1800" b="0" i="0" u="none" strike="noStrike">
                          <a:solidFill>
                            <a:srgbClr val="000000"/>
                          </a:solidFill>
                          <a:effectLst/>
                          <a:latin typeface="Aptos Narrow" panose="020B000402020202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businesses and industries in watershed that store hazardous or petroleum chemicals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312804"/>
                  </a:ext>
                </a:extLst>
              </a:tr>
              <a:tr h="253106">
                <a:tc>
                  <a:txBody>
                    <a:bodyPr/>
                    <a:lstStyle/>
                    <a:p>
                      <a:pPr algn="ctr" fontAlgn="b">
                        <a:buNone/>
                      </a:pPr>
                      <a:r>
                        <a:rPr lang="en-US" sz="1800" b="0" i="0" u="none" strike="noStrike">
                          <a:solidFill>
                            <a:srgbClr val="000000"/>
                          </a:solidFill>
                          <a:effectLst/>
                          <a:latin typeface="Aptos Narrow" panose="020B000402020202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Identify activities of concern in Watershed Management Plan for your Municipality - if one exists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7233037"/>
                  </a:ext>
                </a:extLst>
              </a:tr>
              <a:tr h="270104">
                <a:tc>
                  <a:txBody>
                    <a:bodyPr/>
                    <a:lstStyle/>
                    <a:p>
                      <a:pPr algn="ctr" fontAlgn="b">
                        <a:buNone/>
                      </a:pPr>
                      <a:r>
                        <a:rPr lang="en-US" sz="1800" b="0" i="0" u="none" strike="noStrike">
                          <a:solidFill>
                            <a:srgbClr val="000000"/>
                          </a:solidFill>
                          <a:effectLst/>
                          <a:latin typeface="Aptos Narrow" panose="020B000402020202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businesses &amp; industries in watershed subject to the Community Right to Know Act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201474"/>
                  </a:ext>
                </a:extLst>
              </a:tr>
              <a:tr h="260726">
                <a:tc>
                  <a:txBody>
                    <a:bodyPr/>
                    <a:lstStyle/>
                    <a:p>
                      <a:pPr algn="ctr" fontAlgn="b">
                        <a:buNone/>
                      </a:pPr>
                      <a:r>
                        <a:rPr lang="en-US" sz="1800" b="0" i="0" u="none" strike="noStrike">
                          <a:solidFill>
                            <a:srgbClr val="000000"/>
                          </a:solidFill>
                          <a:effectLst/>
                          <a:latin typeface="Aptos Narrow" panose="020B000402020202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businesses  industries that are small or large quantity generators of hazardous waste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1595154"/>
                  </a:ext>
                </a:extLst>
              </a:tr>
              <a:tr h="236721">
                <a:tc>
                  <a:txBody>
                    <a:bodyPr/>
                    <a:lstStyle/>
                    <a:p>
                      <a:pPr algn="ctr" fontAlgn="b">
                        <a:buNone/>
                      </a:pPr>
                      <a:r>
                        <a:rPr lang="en-US" sz="1800" b="1" i="0" u="none" strike="noStrike">
                          <a:solidFill>
                            <a:srgbClr val="000000"/>
                          </a:solidFill>
                          <a:effectLst/>
                          <a:latin typeface="Aptos Narrow" panose="020B0004020202020204" pitchFamily="34" charset="0"/>
                        </a:rPr>
                        <a:t>Step 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buNone/>
                      </a:pPr>
                      <a:r>
                        <a:rPr lang="en-US" sz="1800" b="1" i="0" u="none" strike="noStrike" dirty="0">
                          <a:solidFill>
                            <a:srgbClr val="000000"/>
                          </a:solidFill>
                          <a:effectLst/>
                          <a:latin typeface="Aptos Narrow" panose="020B0004020202020204" pitchFamily="34" charset="0"/>
                        </a:rPr>
                        <a:t>Identify Land Use Based Threats to Watershed Protection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466896668"/>
                  </a:ext>
                </a:extLst>
              </a:tr>
              <a:tr h="227797">
                <a:tc>
                  <a:txBody>
                    <a:bodyPr/>
                    <a:lstStyle/>
                    <a:p>
                      <a:pPr algn="ctr" fontAlgn="b">
                        <a:buNone/>
                      </a:pPr>
                      <a:r>
                        <a:rPr lang="en-US" sz="1800" b="0" i="0" u="none" strike="noStrike">
                          <a:solidFill>
                            <a:srgbClr val="000000"/>
                          </a:solidFill>
                          <a:effectLst/>
                          <a:latin typeface="Aptos Narrow" panose="020B000402020202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the types of commercial and industrial land uses located in GAA classified land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6237518"/>
                  </a:ext>
                </a:extLst>
              </a:tr>
              <a:tr h="306058">
                <a:tc>
                  <a:txBody>
                    <a:bodyPr/>
                    <a:lstStyle/>
                    <a:p>
                      <a:pPr algn="ctr" fontAlgn="b">
                        <a:buNone/>
                      </a:pPr>
                      <a:r>
                        <a:rPr lang="en-US" sz="1800" b="0" i="0" u="none" strike="noStrike">
                          <a:solidFill>
                            <a:srgbClr val="000000"/>
                          </a:solidFill>
                          <a:effectLst/>
                          <a:latin typeface="Aptos Narrow" panose="020B000402020202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the current zoning for all GAA classified land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0784537"/>
                  </a:ext>
                </a:extLst>
              </a:tr>
              <a:tr h="255260">
                <a:tc>
                  <a:txBody>
                    <a:bodyPr/>
                    <a:lstStyle/>
                    <a:p>
                      <a:pPr algn="ctr" fontAlgn="b">
                        <a:buNone/>
                      </a:pPr>
                      <a:r>
                        <a:rPr lang="en-US" sz="1800" b="0" i="0" u="none" strike="noStrike">
                          <a:solidFill>
                            <a:srgbClr val="000000"/>
                          </a:solidFill>
                          <a:effectLst/>
                          <a:latin typeface="Aptos Narrow" panose="020B000402020202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Determine existing commercial or industrial enterprises considered a threat to drinking water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8484299"/>
                  </a:ext>
                </a:extLst>
              </a:tr>
              <a:tr h="281051">
                <a:tc>
                  <a:txBody>
                    <a:bodyPr/>
                    <a:lstStyle/>
                    <a:p>
                      <a:pPr algn="ctr" fontAlgn="b">
                        <a:buNone/>
                      </a:pPr>
                      <a:r>
                        <a:rPr lang="en-US" sz="1800" b="0" i="0" u="none" strike="noStrike">
                          <a:solidFill>
                            <a:srgbClr val="000000"/>
                          </a:solidFill>
                          <a:effectLst/>
                          <a:latin typeface="Aptos Narrow" panose="020B000402020202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locations of underground and aboveground storage tanks in GAA classified land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4307658"/>
                  </a:ext>
                </a:extLst>
              </a:tr>
            </a:tbl>
          </a:graphicData>
        </a:graphic>
      </p:graphicFrame>
      <p:sp>
        <p:nvSpPr>
          <p:cNvPr id="4" name="TextBox 3">
            <a:extLst>
              <a:ext uri="{FF2B5EF4-FFF2-40B4-BE49-F238E27FC236}">
                <a16:creationId xmlns:a16="http://schemas.microsoft.com/office/drawing/2014/main" id="{2A79CFA1-D6EC-DFE8-23FC-6FEDD760FDB3}"/>
              </a:ext>
            </a:extLst>
          </p:cNvPr>
          <p:cNvSpPr txBox="1"/>
          <p:nvPr/>
        </p:nvSpPr>
        <p:spPr>
          <a:xfrm>
            <a:off x="2239321" y="264193"/>
            <a:ext cx="7587333" cy="646331"/>
          </a:xfrm>
          <a:prstGeom prst="rect">
            <a:avLst/>
          </a:prstGeom>
          <a:noFill/>
        </p:spPr>
        <p:txBody>
          <a:bodyPr wrap="none" rtlCol="0">
            <a:spAutoFit/>
          </a:bodyPr>
          <a:lstStyle/>
          <a:p>
            <a:r>
              <a:rPr lang="en-US" sz="3600" dirty="0"/>
              <a:t>Watershed Conscious Zoning Checklist</a:t>
            </a:r>
          </a:p>
        </p:txBody>
      </p:sp>
    </p:spTree>
    <p:extLst>
      <p:ext uri="{BB962C8B-B14F-4D97-AF65-F5344CB8AC3E}">
        <p14:creationId xmlns:p14="http://schemas.microsoft.com/office/powerpoint/2010/main" val="1290452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478F36-1C44-84A9-EB04-3FF1749BF711}"/>
              </a:ext>
            </a:extLst>
          </p:cNvPr>
          <p:cNvSpPr>
            <a:spLocks noGrp="1"/>
          </p:cNvSpPr>
          <p:nvPr>
            <p:ph type="sldNum" sz="quarter" idx="12"/>
          </p:nvPr>
        </p:nvSpPr>
        <p:spPr/>
        <p:txBody>
          <a:bodyPr/>
          <a:lstStyle/>
          <a:p>
            <a:fld id="{1AEDB468-7655-4C4A-A26E-E74C8C23C98F}" type="slidenum">
              <a:rPr lang="en-US" smtClean="0"/>
              <a:t>28</a:t>
            </a:fld>
            <a:endParaRPr lang="en-US"/>
          </a:p>
        </p:txBody>
      </p:sp>
      <p:graphicFrame>
        <p:nvGraphicFramePr>
          <p:cNvPr id="3" name="Table 2">
            <a:extLst>
              <a:ext uri="{FF2B5EF4-FFF2-40B4-BE49-F238E27FC236}">
                <a16:creationId xmlns:a16="http://schemas.microsoft.com/office/drawing/2014/main" id="{A58FCC9F-5339-8736-07CA-03B043B9C217}"/>
              </a:ext>
            </a:extLst>
          </p:cNvPr>
          <p:cNvGraphicFramePr>
            <a:graphicFrameLocks noGrp="1"/>
          </p:cNvGraphicFramePr>
          <p:nvPr>
            <p:extLst>
              <p:ext uri="{D42A27DB-BD31-4B8C-83A1-F6EECF244321}">
                <p14:modId xmlns:p14="http://schemas.microsoft.com/office/powerpoint/2010/main" val="1805401568"/>
              </p:ext>
            </p:extLst>
          </p:nvPr>
        </p:nvGraphicFramePr>
        <p:xfrm>
          <a:off x="838200" y="816050"/>
          <a:ext cx="10386513" cy="5867400"/>
        </p:xfrm>
        <a:graphic>
          <a:graphicData uri="http://schemas.openxmlformats.org/drawingml/2006/table">
            <a:tbl>
              <a:tblPr/>
              <a:tblGrid>
                <a:gridCol w="716612">
                  <a:extLst>
                    <a:ext uri="{9D8B030D-6E8A-4147-A177-3AD203B41FA5}">
                      <a16:colId xmlns:a16="http://schemas.microsoft.com/office/drawing/2014/main" val="2514616287"/>
                    </a:ext>
                  </a:extLst>
                </a:gridCol>
                <a:gridCol w="8755501">
                  <a:extLst>
                    <a:ext uri="{9D8B030D-6E8A-4147-A177-3AD203B41FA5}">
                      <a16:colId xmlns:a16="http://schemas.microsoft.com/office/drawing/2014/main" val="3908430610"/>
                    </a:ext>
                  </a:extLst>
                </a:gridCol>
                <a:gridCol w="914400">
                  <a:extLst>
                    <a:ext uri="{9D8B030D-6E8A-4147-A177-3AD203B41FA5}">
                      <a16:colId xmlns:a16="http://schemas.microsoft.com/office/drawing/2014/main" val="1317372120"/>
                    </a:ext>
                  </a:extLst>
                </a:gridCol>
              </a:tblGrid>
              <a:tr h="0">
                <a:tc>
                  <a:txBody>
                    <a:bodyPr/>
                    <a:lstStyle/>
                    <a:p>
                      <a:pPr algn="ctr" fontAlgn="b">
                        <a:buNone/>
                      </a:pPr>
                      <a:r>
                        <a:rPr lang="en-US" sz="1800" b="1" i="0" u="none" strike="noStrike" dirty="0">
                          <a:solidFill>
                            <a:srgbClr val="000000"/>
                          </a:solidFill>
                          <a:effectLst/>
                          <a:latin typeface="Aptos Narrow" panose="020B0004020202020204" pitchFamily="34" charset="0"/>
                        </a:rPr>
                        <a:t>Step 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buNone/>
                      </a:pPr>
                      <a:r>
                        <a:rPr lang="en-US" sz="1800" b="1" i="0" u="none" strike="noStrike" dirty="0">
                          <a:solidFill>
                            <a:srgbClr val="000000"/>
                          </a:solidFill>
                          <a:effectLst/>
                          <a:latin typeface="Aptos Narrow" panose="020B0004020202020204" pitchFamily="34" charset="0"/>
                        </a:rPr>
                        <a:t>Identify Review Based Threats to Watershed Protection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Aptos Narrow" panose="020B0004020202020204" pitchFamily="34" charset="0"/>
                        </a:rPr>
                        <a:t> </a:t>
                      </a:r>
                      <a:r>
                        <a:rPr lang="en-US" sz="1100" b="1" i="0" u="none" strike="noStrike" dirty="0">
                          <a:solidFill>
                            <a:srgbClr val="000000"/>
                          </a:solidFill>
                          <a:effectLst/>
                          <a:latin typeface="Aptos Narrow" panose="020B0004020202020204" pitchFamily="34" charset="0"/>
                        </a:rPr>
                        <a:t>Check Completed Items (√ )</a:t>
                      </a:r>
                      <a:endParaRPr lang="en-US" sz="1100" b="0" i="0" u="none" strike="noStrike" dirty="0">
                        <a:solidFill>
                          <a:srgbClr val="000000"/>
                        </a:solidFill>
                        <a:effectLst/>
                        <a:latin typeface="Aptos Narrow" panose="020B000402020202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473796301"/>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Determine  special permit or site plan controls for uses in GAA classified land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682396"/>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zoning standards for commercial/industrial uses in a water supply watershed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9493283"/>
                  </a:ext>
                </a:extLst>
              </a:tr>
              <a:tr h="243189">
                <a:tc>
                  <a:txBody>
                    <a:bodyPr/>
                    <a:lstStyle/>
                    <a:p>
                      <a:pPr algn="ctr" fontAlgn="b">
                        <a:buNone/>
                      </a:pPr>
                      <a:r>
                        <a:rPr lang="en-US" sz="1800" b="1" i="0" u="none" strike="noStrike">
                          <a:solidFill>
                            <a:srgbClr val="000000"/>
                          </a:solidFill>
                          <a:effectLst/>
                          <a:latin typeface="Aptos Narrow" panose="020B0004020202020204" pitchFamily="34" charset="0"/>
                        </a:rPr>
                        <a:t>Step 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buNone/>
                      </a:pPr>
                      <a:r>
                        <a:rPr lang="en-US" sz="1800" b="1" i="0" u="none" strike="noStrike" dirty="0">
                          <a:solidFill>
                            <a:srgbClr val="000000"/>
                          </a:solidFill>
                          <a:effectLst/>
                          <a:latin typeface="Aptos Narrow" panose="020B0004020202020204" pitchFamily="34" charset="0"/>
                        </a:rPr>
                        <a:t>Develop Zoning Toolbox Options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buNone/>
                      </a:pPr>
                      <a:r>
                        <a:rPr lang="en-US" sz="18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401585449"/>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Adopt </a:t>
                      </a:r>
                      <a:r>
                        <a:rPr lang="en-US" sz="1800" b="1" i="0" u="none" strike="noStrike" dirty="0">
                          <a:solidFill>
                            <a:srgbClr val="000000"/>
                          </a:solidFill>
                          <a:effectLst/>
                          <a:latin typeface="Aptos Narrow" panose="020B0004020202020204" pitchFamily="34" charset="0"/>
                        </a:rPr>
                        <a:t>Impervious Cover Standards </a:t>
                      </a:r>
                      <a:r>
                        <a:rPr lang="en-US" sz="1800" b="0" i="0" u="none" strike="noStrike" dirty="0">
                          <a:solidFill>
                            <a:srgbClr val="000000"/>
                          </a:solidFill>
                          <a:effectLst/>
                          <a:latin typeface="Aptos Narrow" panose="020B0004020202020204" pitchFamily="34" charset="0"/>
                        </a:rPr>
                        <a:t>within 100 feet of tributaries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2636106"/>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Require </a:t>
                      </a:r>
                      <a:r>
                        <a:rPr lang="en-US" sz="1800" b="1" i="0" u="none" strike="noStrike" dirty="0">
                          <a:solidFill>
                            <a:srgbClr val="000000"/>
                          </a:solidFill>
                          <a:effectLst/>
                          <a:latin typeface="Aptos Narrow" panose="020B0004020202020204" pitchFamily="34" charset="0"/>
                        </a:rPr>
                        <a:t>Stormwater Management Plans </a:t>
                      </a:r>
                      <a:r>
                        <a:rPr lang="en-US" sz="1800" b="0" i="0" u="none" strike="noStrike" dirty="0">
                          <a:solidFill>
                            <a:srgbClr val="000000"/>
                          </a:solidFill>
                          <a:effectLst/>
                          <a:latin typeface="Aptos Narrow" panose="020B0004020202020204" pitchFamily="34" charset="0"/>
                        </a:rPr>
                        <a:t>for development disturbing over 1/2 acre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2425589"/>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Ensure </a:t>
                      </a:r>
                      <a:r>
                        <a:rPr lang="en-US" sz="1800" b="1" i="0" u="none" strike="noStrike" dirty="0">
                          <a:solidFill>
                            <a:srgbClr val="000000"/>
                          </a:solidFill>
                          <a:effectLst/>
                          <a:latin typeface="Aptos Narrow" panose="020B0004020202020204" pitchFamily="34" charset="0"/>
                        </a:rPr>
                        <a:t>Low Impact Development </a:t>
                      </a:r>
                      <a:r>
                        <a:rPr lang="en-US" sz="1800" b="0" i="0" u="none" strike="noStrike" dirty="0">
                          <a:solidFill>
                            <a:srgbClr val="000000"/>
                          </a:solidFill>
                          <a:effectLst/>
                          <a:latin typeface="Aptos Narrow" panose="020B0004020202020204" pitchFamily="34" charset="0"/>
                        </a:rPr>
                        <a:t>is first step in stormwater management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2126619"/>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Establish a </a:t>
                      </a:r>
                      <a:r>
                        <a:rPr lang="en-US" sz="1800" b="1" i="0" u="none" strike="noStrike" dirty="0">
                          <a:solidFill>
                            <a:srgbClr val="000000"/>
                          </a:solidFill>
                          <a:effectLst/>
                          <a:latin typeface="Aptos Narrow" panose="020B0004020202020204" pitchFamily="34" charset="0"/>
                        </a:rPr>
                        <a:t>Riparian Buffer Zone </a:t>
                      </a:r>
                      <a:r>
                        <a:rPr lang="en-US" sz="1800" b="0" i="0" u="none" strike="noStrike" dirty="0">
                          <a:solidFill>
                            <a:srgbClr val="000000"/>
                          </a:solidFill>
                          <a:effectLst/>
                          <a:latin typeface="Aptos Narrow" panose="020B0004020202020204" pitchFamily="34" charset="0"/>
                        </a:rPr>
                        <a:t>along tributaries to water supply reservoirs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2107667"/>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Locate </a:t>
                      </a:r>
                      <a:r>
                        <a:rPr lang="en-US" sz="1800" b="1" i="0" u="none" strike="noStrike" dirty="0">
                          <a:solidFill>
                            <a:srgbClr val="000000"/>
                          </a:solidFill>
                          <a:effectLst/>
                          <a:latin typeface="Aptos Narrow" panose="020B0004020202020204" pitchFamily="34" charset="0"/>
                        </a:rPr>
                        <a:t>Septic System Leach Fields </a:t>
                      </a:r>
                      <a:r>
                        <a:rPr lang="en-US" sz="1800" b="0" i="0" u="none" strike="noStrike" dirty="0">
                          <a:solidFill>
                            <a:srgbClr val="000000"/>
                          </a:solidFill>
                          <a:effectLst/>
                          <a:latin typeface="Aptos Narrow" panose="020B0004020202020204" pitchFamily="34" charset="0"/>
                        </a:rPr>
                        <a:t>at least 100 feet from tributaries to reservoirs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8010290"/>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Identify </a:t>
                      </a:r>
                      <a:r>
                        <a:rPr lang="en-US" sz="1800" b="1" i="0" u="none" strike="noStrike" dirty="0">
                          <a:solidFill>
                            <a:srgbClr val="000000"/>
                          </a:solidFill>
                          <a:effectLst/>
                          <a:latin typeface="Aptos Narrow" panose="020B0004020202020204" pitchFamily="34" charset="0"/>
                        </a:rPr>
                        <a:t>Permitted and Prohibited Uses</a:t>
                      </a:r>
                      <a:r>
                        <a:rPr lang="en-US" sz="1800" b="0" i="0" u="none" strike="noStrike" dirty="0">
                          <a:solidFill>
                            <a:srgbClr val="000000"/>
                          </a:solidFill>
                          <a:effectLst/>
                          <a:latin typeface="Aptos Narrow" panose="020B0004020202020204" pitchFamily="34" charset="0"/>
                        </a:rPr>
                        <a:t> in GAA Classified land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0620841"/>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Consider </a:t>
                      </a:r>
                      <a:r>
                        <a:rPr lang="en-US" sz="1800" b="1" i="0" u="none" strike="noStrike" dirty="0">
                          <a:solidFill>
                            <a:srgbClr val="000000"/>
                          </a:solidFill>
                          <a:effectLst/>
                          <a:latin typeface="Aptos Narrow" panose="020B0004020202020204" pitchFamily="34" charset="0"/>
                        </a:rPr>
                        <a:t>Larger Lot Sizes and Setbacks </a:t>
                      </a:r>
                      <a:r>
                        <a:rPr lang="en-US" sz="1800" b="0" i="0" u="none" strike="noStrike" dirty="0">
                          <a:solidFill>
                            <a:srgbClr val="000000"/>
                          </a:solidFill>
                          <a:effectLst/>
                          <a:latin typeface="Aptos Narrow" panose="020B0004020202020204" pitchFamily="34" charset="0"/>
                        </a:rPr>
                        <a:t>near tributaries to water supply reservoirs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4749296"/>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Use </a:t>
                      </a:r>
                      <a:r>
                        <a:rPr lang="en-US" sz="1800" b="1" i="0" u="none" strike="noStrike" dirty="0">
                          <a:solidFill>
                            <a:srgbClr val="000000"/>
                          </a:solidFill>
                          <a:effectLst/>
                          <a:latin typeface="Aptos Narrow" panose="020B0004020202020204" pitchFamily="34" charset="0"/>
                        </a:rPr>
                        <a:t>Verifiable Inspection/Maintenance </a:t>
                      </a:r>
                      <a:r>
                        <a:rPr lang="en-US" sz="1800" b="0" i="0" u="none" strike="noStrike" dirty="0">
                          <a:solidFill>
                            <a:srgbClr val="000000"/>
                          </a:solidFill>
                          <a:effectLst/>
                          <a:latin typeface="Aptos Narrow" panose="020B0004020202020204" pitchFamily="34" charset="0"/>
                        </a:rPr>
                        <a:t>of catch basins, detention/retention basins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3881558"/>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Consider </a:t>
                      </a:r>
                      <a:r>
                        <a:rPr lang="en-US" sz="1800" b="1" i="0" u="none" strike="noStrike" dirty="0">
                          <a:solidFill>
                            <a:srgbClr val="000000"/>
                          </a:solidFill>
                          <a:effectLst/>
                          <a:latin typeface="Aptos Narrow" panose="020B0004020202020204" pitchFamily="34" charset="0"/>
                        </a:rPr>
                        <a:t>Greater Riparian Buffers for Headwater Streams </a:t>
                      </a:r>
                      <a:r>
                        <a:rPr lang="en-US" sz="1800" b="0" i="0" u="none" strike="noStrike" dirty="0">
                          <a:solidFill>
                            <a:srgbClr val="000000"/>
                          </a:solidFill>
                          <a:effectLst/>
                          <a:latin typeface="Aptos Narrow" panose="020B0004020202020204" pitchFamily="34" charset="0"/>
                        </a:rPr>
                        <a:t>and Steep Slopes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8878085"/>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1" i="0" u="none" strike="noStrike" dirty="0">
                          <a:solidFill>
                            <a:srgbClr val="000000"/>
                          </a:solidFill>
                          <a:effectLst/>
                          <a:latin typeface="Aptos Narrow" panose="020B0004020202020204" pitchFamily="34" charset="0"/>
                        </a:rPr>
                        <a:t>Limit Pesticides Use </a:t>
                      </a:r>
                      <a:r>
                        <a:rPr lang="en-US" sz="1800" b="0" i="0" u="none" strike="noStrike" dirty="0">
                          <a:solidFill>
                            <a:srgbClr val="000000"/>
                          </a:solidFill>
                          <a:effectLst/>
                          <a:latin typeface="Aptos Narrow" panose="020B0004020202020204" pitchFamily="34" charset="0"/>
                        </a:rPr>
                        <a:t>in public water supply watersheds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9531522"/>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1" i="0" u="none" strike="noStrike" dirty="0">
                          <a:solidFill>
                            <a:srgbClr val="000000"/>
                          </a:solidFill>
                          <a:effectLst/>
                          <a:latin typeface="Aptos Narrow" panose="020B0004020202020204" pitchFamily="34" charset="0"/>
                        </a:rPr>
                        <a:t>Restrict underground storage tanks </a:t>
                      </a:r>
                      <a:r>
                        <a:rPr lang="en-US" sz="1800" b="0" i="0" u="none" strike="noStrike" dirty="0">
                          <a:solidFill>
                            <a:srgbClr val="000000"/>
                          </a:solidFill>
                          <a:effectLst/>
                          <a:latin typeface="Aptos Narrow" panose="020B0004020202020204" pitchFamily="34" charset="0"/>
                        </a:rPr>
                        <a:t>in public water supply watersheds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0155870"/>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Use UCONN CLEAR Parcel Prioritization Software to identify &amp; protect high value land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2280312"/>
                  </a:ext>
                </a:extLst>
              </a:tr>
              <a:tr h="243189">
                <a:tc>
                  <a:txBody>
                    <a:bodyPr/>
                    <a:lstStyle/>
                    <a:p>
                      <a:pPr algn="ctr" fontAlgn="b">
                        <a:buNone/>
                      </a:pPr>
                      <a:r>
                        <a:rPr lang="en-US" sz="1800" b="1" i="0" u="none" strike="noStrike">
                          <a:solidFill>
                            <a:srgbClr val="000000"/>
                          </a:solidFill>
                          <a:effectLst/>
                          <a:latin typeface="Aptos Narrow" panose="020B0004020202020204" pitchFamily="34" charset="0"/>
                        </a:rPr>
                        <a:t>Step 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buNone/>
                      </a:pPr>
                      <a:r>
                        <a:rPr lang="en-US" sz="1800" b="1" i="0" u="none" strike="noStrike" dirty="0">
                          <a:solidFill>
                            <a:srgbClr val="000000"/>
                          </a:solidFill>
                          <a:effectLst/>
                          <a:latin typeface="Aptos Narrow" panose="020B0004020202020204" pitchFamily="34" charset="0"/>
                        </a:rPr>
                        <a:t>Coordinate with adjacent Municipalities sharing same Watershed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190920647"/>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Meet with abutting municipalities to Protecting Public Water Supply Watershed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4413306"/>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Get technical assistance from CLEAR Staff, CT Dept. of Health, CT DEEP and COGs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7269752"/>
                  </a:ext>
                </a:extLst>
              </a:tr>
              <a:tr h="243189">
                <a:tc>
                  <a:txBody>
                    <a:bodyPr/>
                    <a:lstStyle/>
                    <a:p>
                      <a:pPr algn="ctr" fontAlgn="b">
                        <a:buNone/>
                      </a:pPr>
                      <a:r>
                        <a:rPr lang="en-US" sz="1800" b="0" i="0" u="none" strike="noStrike">
                          <a:solidFill>
                            <a:srgbClr val="000000"/>
                          </a:solidFill>
                          <a:effectLst/>
                          <a:latin typeface="Aptos Narrow" panose="020B000402020202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Work with watershed management associations on land use related strategies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8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2894723"/>
                  </a:ext>
                </a:extLst>
              </a:tr>
            </a:tbl>
          </a:graphicData>
        </a:graphic>
      </p:graphicFrame>
      <p:sp>
        <p:nvSpPr>
          <p:cNvPr id="4" name="TextBox 3">
            <a:extLst>
              <a:ext uri="{FF2B5EF4-FFF2-40B4-BE49-F238E27FC236}">
                <a16:creationId xmlns:a16="http://schemas.microsoft.com/office/drawing/2014/main" id="{07C006A6-087B-CF1F-4915-0C1A8D5E090E}"/>
              </a:ext>
            </a:extLst>
          </p:cNvPr>
          <p:cNvSpPr txBox="1"/>
          <p:nvPr/>
        </p:nvSpPr>
        <p:spPr>
          <a:xfrm>
            <a:off x="1733812" y="174550"/>
            <a:ext cx="8724376" cy="646331"/>
          </a:xfrm>
          <a:prstGeom prst="rect">
            <a:avLst/>
          </a:prstGeom>
          <a:noFill/>
        </p:spPr>
        <p:txBody>
          <a:bodyPr wrap="none" rtlCol="0">
            <a:spAutoFit/>
          </a:bodyPr>
          <a:lstStyle/>
          <a:p>
            <a:r>
              <a:rPr lang="en-US" sz="3600" dirty="0"/>
              <a:t>Watershed Conscious Zoning Checklist (Cont.)</a:t>
            </a:r>
          </a:p>
        </p:txBody>
      </p:sp>
    </p:spTree>
    <p:extLst>
      <p:ext uri="{BB962C8B-B14F-4D97-AF65-F5344CB8AC3E}">
        <p14:creationId xmlns:p14="http://schemas.microsoft.com/office/powerpoint/2010/main" val="3190496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488E-1C1B-1EE3-5E6C-B9D45833682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D33ECF2-4A58-2D84-A7A8-3CDCB63824D8}"/>
              </a:ext>
            </a:extLst>
          </p:cNvPr>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0" y="-498104"/>
            <a:ext cx="12198059" cy="7854207"/>
          </a:xfrm>
          <a:prstGeom prst="rect">
            <a:avLst/>
          </a:prstGeom>
        </p:spPr>
      </p:pic>
      <p:sp>
        <p:nvSpPr>
          <p:cNvPr id="11" name="TextBox 10">
            <a:extLst>
              <a:ext uri="{FF2B5EF4-FFF2-40B4-BE49-F238E27FC236}">
                <a16:creationId xmlns:a16="http://schemas.microsoft.com/office/drawing/2014/main" id="{A5BEEE78-B869-D745-D36D-72647716458F}"/>
              </a:ext>
            </a:extLst>
          </p:cNvPr>
          <p:cNvSpPr txBox="1"/>
          <p:nvPr/>
        </p:nvSpPr>
        <p:spPr>
          <a:xfrm>
            <a:off x="2143124" y="0"/>
            <a:ext cx="7248525" cy="646331"/>
          </a:xfrm>
          <a:prstGeom prst="rect">
            <a:avLst/>
          </a:prstGeom>
          <a:solidFill>
            <a:srgbClr val="CCECFF">
              <a:alpha val="50000"/>
            </a:srgbClr>
          </a:solidFill>
        </p:spPr>
        <p:txBody>
          <a:bodyPr wrap="square" rtlCol="0">
            <a:spAutoFit/>
          </a:bodyPr>
          <a:lstStyle/>
          <a:p>
            <a:r>
              <a:rPr lang="en-US" sz="3600" dirty="0"/>
              <a:t>Density of Stormwater Catch Basins</a:t>
            </a:r>
          </a:p>
        </p:txBody>
      </p:sp>
    </p:spTree>
    <p:extLst>
      <p:ext uri="{BB962C8B-B14F-4D97-AF65-F5344CB8AC3E}">
        <p14:creationId xmlns:p14="http://schemas.microsoft.com/office/powerpoint/2010/main" val="3182599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descr="Timeline Placeholder">
            <a:extLst>
              <a:ext uri="{FF2B5EF4-FFF2-40B4-BE49-F238E27FC236}">
                <a16:creationId xmlns:a16="http://schemas.microsoft.com/office/drawing/2014/main" id="{90F9589E-FE7B-2F05-547A-7FC7031B6AD4}"/>
              </a:ext>
            </a:extLst>
          </p:cNvPr>
          <p:cNvGraphicFramePr>
            <a:graphicFrameLocks noGrp="1"/>
          </p:cNvGraphicFramePr>
          <p:nvPr/>
        </p:nvGraphicFramePr>
        <p:xfrm>
          <a:off x="64295" y="1498602"/>
          <a:ext cx="12063411" cy="5081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F430B2C-3FEF-FBBC-5970-068F41795995}"/>
              </a:ext>
            </a:extLst>
          </p:cNvPr>
          <p:cNvSpPr>
            <a:spLocks noGrp="1"/>
          </p:cNvSpPr>
          <p:nvPr>
            <p:ph type="sldNum" sz="quarter" idx="12"/>
          </p:nvPr>
        </p:nvSpPr>
        <p:spPr/>
        <p:txBody>
          <a:bodyPr/>
          <a:lstStyle/>
          <a:p>
            <a:fld id="{1AEDB468-7655-4C4A-A26E-E74C8C23C98F}" type="slidenum">
              <a:rPr lang="en-US" smtClean="0"/>
              <a:t>3</a:t>
            </a:fld>
            <a:endParaRPr lang="en-US" dirty="0"/>
          </a:p>
        </p:txBody>
      </p:sp>
      <p:sp>
        <p:nvSpPr>
          <p:cNvPr id="5" name="Title 1">
            <a:extLst>
              <a:ext uri="{FF2B5EF4-FFF2-40B4-BE49-F238E27FC236}">
                <a16:creationId xmlns:a16="http://schemas.microsoft.com/office/drawing/2014/main" id="{95BC7FD1-FA9A-9E3D-D8EA-DFC0321691E6}"/>
              </a:ext>
            </a:extLst>
          </p:cNvPr>
          <p:cNvSpPr>
            <a:spLocks noGrp="1"/>
          </p:cNvSpPr>
          <p:nvPr/>
        </p:nvSpPr>
        <p:spPr>
          <a:xfrm>
            <a:off x="773907" y="2778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dirty="0">
                <a:latin typeface="+mj-lt"/>
              </a:rPr>
              <a:t>Connecticut Case Law &amp; Laws Bearing on Watershed Protection </a:t>
            </a:r>
            <a:r>
              <a:rPr lang="en-US" dirty="0"/>
              <a:t>Through Zoning</a:t>
            </a:r>
          </a:p>
        </p:txBody>
      </p:sp>
    </p:spTree>
    <p:extLst>
      <p:ext uri="{BB962C8B-B14F-4D97-AF65-F5344CB8AC3E}">
        <p14:creationId xmlns:p14="http://schemas.microsoft.com/office/powerpoint/2010/main" val="3510330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9DD64E-77B3-08E0-DEC9-38510BA4DE2C}"/>
              </a:ext>
            </a:extLst>
          </p:cNvPr>
          <p:cNvSpPr>
            <a:spLocks noGrp="1"/>
          </p:cNvSpPr>
          <p:nvPr>
            <p:ph type="sldNum" sz="quarter" idx="12"/>
          </p:nvPr>
        </p:nvSpPr>
        <p:spPr/>
        <p:txBody>
          <a:bodyPr/>
          <a:lstStyle/>
          <a:p>
            <a:fld id="{1AEDB468-7655-4C4A-A26E-E74C8C23C98F}" type="slidenum">
              <a:rPr lang="en-US" smtClean="0"/>
              <a:t>30</a:t>
            </a:fld>
            <a:endParaRPr lang="en-US"/>
          </a:p>
        </p:txBody>
      </p:sp>
      <p:pic>
        <p:nvPicPr>
          <p:cNvPr id="4" name="Picture 3" descr="A map of the state of maine&#10;&#10;Description automatically generated">
            <a:extLst>
              <a:ext uri="{FF2B5EF4-FFF2-40B4-BE49-F238E27FC236}">
                <a16:creationId xmlns:a16="http://schemas.microsoft.com/office/drawing/2014/main" id="{91AC69F3-C3F4-E512-B02F-AE6665A444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6755" y="0"/>
            <a:ext cx="4437529" cy="6858000"/>
          </a:xfrm>
          <a:prstGeom prst="rect">
            <a:avLst/>
          </a:prstGeom>
        </p:spPr>
      </p:pic>
      <p:sp>
        <p:nvSpPr>
          <p:cNvPr id="5" name="TextBox 4">
            <a:extLst>
              <a:ext uri="{FF2B5EF4-FFF2-40B4-BE49-F238E27FC236}">
                <a16:creationId xmlns:a16="http://schemas.microsoft.com/office/drawing/2014/main" id="{DBACDE4C-BEFE-0DDC-E22A-CCF4819487E3}"/>
              </a:ext>
            </a:extLst>
          </p:cNvPr>
          <p:cNvSpPr txBox="1"/>
          <p:nvPr/>
        </p:nvSpPr>
        <p:spPr>
          <a:xfrm>
            <a:off x="324465" y="294968"/>
            <a:ext cx="7085009" cy="1200329"/>
          </a:xfrm>
          <a:prstGeom prst="rect">
            <a:avLst/>
          </a:prstGeom>
          <a:noFill/>
        </p:spPr>
        <p:txBody>
          <a:bodyPr wrap="square" rtlCol="0">
            <a:spAutoFit/>
          </a:bodyPr>
          <a:lstStyle/>
          <a:p>
            <a:r>
              <a:rPr lang="en-US" sz="3600" dirty="0"/>
              <a:t>Density of Stormwater Catch Basins in Western Connecticut: 2024</a:t>
            </a:r>
          </a:p>
        </p:txBody>
      </p:sp>
      <p:sp>
        <p:nvSpPr>
          <p:cNvPr id="6" name="TextBox 5">
            <a:extLst>
              <a:ext uri="{FF2B5EF4-FFF2-40B4-BE49-F238E27FC236}">
                <a16:creationId xmlns:a16="http://schemas.microsoft.com/office/drawing/2014/main" id="{A15E345E-6EED-A78D-6224-0725C5936980}"/>
              </a:ext>
            </a:extLst>
          </p:cNvPr>
          <p:cNvSpPr txBox="1"/>
          <p:nvPr/>
        </p:nvSpPr>
        <p:spPr>
          <a:xfrm>
            <a:off x="506362" y="1851660"/>
            <a:ext cx="6903112" cy="3662541"/>
          </a:xfrm>
          <a:prstGeom prst="rect">
            <a:avLst/>
          </a:prstGeom>
          <a:noFill/>
        </p:spPr>
        <p:txBody>
          <a:bodyPr wrap="square" rtlCol="0">
            <a:spAutoFit/>
          </a:bodyPr>
          <a:lstStyle/>
          <a:p>
            <a:pPr marL="342900" indent="-342900">
              <a:buFont typeface="Arial" panose="020B0604020202020204" pitchFamily="34" charset="0"/>
              <a:buChar char="•"/>
            </a:pPr>
            <a:r>
              <a:rPr lang="en-US" sz="2800" dirty="0"/>
              <a:t>Stormwater Directly Connected to Catch Basins pollutes drinking water</a:t>
            </a:r>
            <a:r>
              <a:rPr lang="en-US" sz="2400" dirty="0"/>
              <a:t>.</a:t>
            </a:r>
          </a:p>
          <a:p>
            <a:pPr marL="342900" indent="-342900">
              <a:buFont typeface="Arial" panose="020B0604020202020204" pitchFamily="34" charset="0"/>
              <a:buChar char="•"/>
            </a:pPr>
            <a:r>
              <a:rPr lang="en-US" sz="2800" dirty="0"/>
              <a:t>Limit Catch Basins in Public Water Supply Watersheds</a:t>
            </a:r>
          </a:p>
          <a:p>
            <a:pPr marL="342900" indent="-342900">
              <a:buFont typeface="Arial" panose="020B0604020202020204" pitchFamily="34" charset="0"/>
              <a:buChar char="•"/>
            </a:pPr>
            <a:r>
              <a:rPr lang="en-US" sz="2400" b="1" dirty="0" err="1"/>
              <a:t>Rippowan</a:t>
            </a:r>
            <a:r>
              <a:rPr lang="en-US" sz="2400" b="1" dirty="0"/>
              <a:t> and </a:t>
            </a:r>
            <a:r>
              <a:rPr lang="en-US" sz="2400" b="1" dirty="0" err="1"/>
              <a:t>Noroton</a:t>
            </a:r>
            <a:r>
              <a:rPr lang="en-US" sz="2400" b="1" dirty="0"/>
              <a:t> Rivers are not Pristine</a:t>
            </a:r>
          </a:p>
          <a:p>
            <a:pPr marL="800100" lvl="1" indent="-342900">
              <a:buFont typeface="Arial" panose="020B0604020202020204" pitchFamily="34" charset="0"/>
              <a:buChar char="•"/>
            </a:pPr>
            <a:r>
              <a:rPr lang="en-US" sz="2400" dirty="0"/>
              <a:t>Have as many as 4.5 catch basins per acre</a:t>
            </a:r>
          </a:p>
          <a:p>
            <a:pPr marL="342900" indent="-342900">
              <a:buFont typeface="Arial" panose="020B0604020202020204" pitchFamily="34" charset="0"/>
              <a:buChar char="•"/>
            </a:pPr>
            <a:r>
              <a:rPr lang="en-US" sz="2400" b="1" dirty="0"/>
              <a:t>Shepaug and </a:t>
            </a:r>
            <a:r>
              <a:rPr lang="en-US" sz="2400" b="1" dirty="0" err="1"/>
              <a:t>Aspetuck</a:t>
            </a:r>
            <a:r>
              <a:rPr lang="en-US" sz="2400" b="1" dirty="0"/>
              <a:t> most Pristine Basins in CT</a:t>
            </a:r>
          </a:p>
          <a:p>
            <a:pPr marL="800100" lvl="1" indent="-342900">
              <a:buFont typeface="Arial" panose="020B0604020202020204" pitchFamily="34" charset="0"/>
              <a:buChar char="•"/>
            </a:pPr>
            <a:r>
              <a:rPr lang="en-US" sz="2400" dirty="0"/>
              <a:t>Have Less than 1 catch basin per 5 acres.</a:t>
            </a:r>
          </a:p>
          <a:p>
            <a:endParaRPr lang="en-US" sz="2400" dirty="0"/>
          </a:p>
        </p:txBody>
      </p:sp>
      <p:cxnSp>
        <p:nvCxnSpPr>
          <p:cNvPr id="8" name="Straight Arrow Connector 7">
            <a:extLst>
              <a:ext uri="{FF2B5EF4-FFF2-40B4-BE49-F238E27FC236}">
                <a16:creationId xmlns:a16="http://schemas.microsoft.com/office/drawing/2014/main" id="{4EE71BEA-722B-8F33-1FAC-20F97A492560}"/>
              </a:ext>
            </a:extLst>
          </p:cNvPr>
          <p:cNvCxnSpPr>
            <a:cxnSpLocks/>
          </p:cNvCxnSpPr>
          <p:nvPr/>
        </p:nvCxnSpPr>
        <p:spPr>
          <a:xfrm flipV="1">
            <a:off x="6522720" y="1495297"/>
            <a:ext cx="4170045" cy="343484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87A757-E3B3-D1BA-3D01-3A97CABE3B67}"/>
              </a:ext>
            </a:extLst>
          </p:cNvPr>
          <p:cNvCxnSpPr>
            <a:cxnSpLocks/>
          </p:cNvCxnSpPr>
          <p:nvPr/>
        </p:nvCxnSpPr>
        <p:spPr>
          <a:xfrm flipV="1">
            <a:off x="6568148" y="556260"/>
            <a:ext cx="3680752" cy="43738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273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D3599-8B7E-DB91-DA11-61EC4863AF2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E2E906D-D79E-78E6-CB22-F872EBB5EC94}"/>
              </a:ext>
            </a:extLst>
          </p:cNvPr>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0" y="-498104"/>
            <a:ext cx="12198059" cy="7854207"/>
          </a:xfrm>
          <a:prstGeom prst="rect">
            <a:avLst/>
          </a:prstGeom>
        </p:spPr>
      </p:pic>
      <p:sp>
        <p:nvSpPr>
          <p:cNvPr id="11" name="TextBox 10">
            <a:extLst>
              <a:ext uri="{FF2B5EF4-FFF2-40B4-BE49-F238E27FC236}">
                <a16:creationId xmlns:a16="http://schemas.microsoft.com/office/drawing/2014/main" id="{8C77BD44-F3A5-BBE0-B7F4-F431EDEBF39F}"/>
              </a:ext>
            </a:extLst>
          </p:cNvPr>
          <p:cNvSpPr txBox="1"/>
          <p:nvPr/>
        </p:nvSpPr>
        <p:spPr>
          <a:xfrm>
            <a:off x="2143124" y="0"/>
            <a:ext cx="7248525" cy="646331"/>
          </a:xfrm>
          <a:prstGeom prst="rect">
            <a:avLst/>
          </a:prstGeom>
          <a:solidFill>
            <a:srgbClr val="CCECFF">
              <a:alpha val="50000"/>
            </a:srgbClr>
          </a:solidFill>
        </p:spPr>
        <p:txBody>
          <a:bodyPr wrap="square" rtlCol="0">
            <a:spAutoFit/>
          </a:bodyPr>
          <a:lstStyle/>
          <a:p>
            <a:pPr algn="ctr"/>
            <a:r>
              <a:rPr lang="en-US" sz="3600" dirty="0"/>
              <a:t>Status of Notification Procedures</a:t>
            </a:r>
          </a:p>
        </p:txBody>
      </p:sp>
    </p:spTree>
    <p:extLst>
      <p:ext uri="{BB962C8B-B14F-4D97-AF65-F5344CB8AC3E}">
        <p14:creationId xmlns:p14="http://schemas.microsoft.com/office/powerpoint/2010/main" val="874151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Notifications to Public Water Utilities</a:t>
            </a:r>
          </a:p>
        </p:txBody>
      </p:sp>
      <p:sp>
        <p:nvSpPr>
          <p:cNvPr id="3" name="Content Placeholder 2"/>
          <p:cNvSpPr>
            <a:spLocks noGrp="1"/>
          </p:cNvSpPr>
          <p:nvPr>
            <p:ph idx="1"/>
          </p:nvPr>
        </p:nvSpPr>
        <p:spPr/>
        <p:txBody>
          <a:bodyPr/>
          <a:lstStyle/>
          <a:p>
            <a:r>
              <a:rPr lang="en-US" dirty="0"/>
              <a:t>Section 8-3i requires planning and zoning commissions to notify water utilities when development occurs within a watershed of a water company.</a:t>
            </a:r>
          </a:p>
          <a:p>
            <a:pPr lvl="1"/>
            <a:r>
              <a:rPr lang="en-US" dirty="0"/>
              <a:t>In theory 129 municipalities with drinking watersheds are subject to this requirement</a:t>
            </a:r>
          </a:p>
          <a:p>
            <a:pPr lvl="1"/>
            <a:r>
              <a:rPr lang="en-US" dirty="0"/>
              <a:t>A review of statewide zoning regulations found only 38 reference section 8-3i or similar language; 10 of which have no public water supply watersheds.</a:t>
            </a:r>
          </a:p>
          <a:p>
            <a:pPr lvl="2"/>
            <a:r>
              <a:rPr lang="en-US" dirty="0"/>
              <a:t>Only 6 Municipalities with public water supply “watershed conscious” zoning require 8-3i notifications.</a:t>
            </a:r>
          </a:p>
          <a:p>
            <a:r>
              <a:rPr lang="en-US" dirty="0"/>
              <a:t>Conclusion: Section 8-3i is conspicuous by its absence in municipalities with public water supply watersheds.</a:t>
            </a:r>
          </a:p>
          <a:p>
            <a:endParaRPr lang="en-US" dirty="0"/>
          </a:p>
        </p:txBody>
      </p:sp>
      <p:sp>
        <p:nvSpPr>
          <p:cNvPr id="4" name="Slide Number Placeholder 3"/>
          <p:cNvSpPr>
            <a:spLocks noGrp="1"/>
          </p:cNvSpPr>
          <p:nvPr>
            <p:ph type="sldNum" sz="quarter" idx="12"/>
          </p:nvPr>
        </p:nvSpPr>
        <p:spPr/>
        <p:txBody>
          <a:bodyPr/>
          <a:lstStyle/>
          <a:p>
            <a:fld id="{1AEDB468-7655-4C4A-A26E-E74C8C23C98F}" type="slidenum">
              <a:rPr lang="en-US" smtClean="0"/>
              <a:t>32</a:t>
            </a:fld>
            <a:endParaRPr lang="en-US" dirty="0"/>
          </a:p>
        </p:txBody>
      </p:sp>
    </p:spTree>
    <p:extLst>
      <p:ext uri="{BB962C8B-B14F-4D97-AF65-F5344CB8AC3E}">
        <p14:creationId xmlns:p14="http://schemas.microsoft.com/office/powerpoint/2010/main" val="390136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007661" y="1372195"/>
            <a:ext cx="3099564" cy="278437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66 Non-Watershed </a:t>
            </a:r>
          </a:p>
          <a:p>
            <a:pPr algn="ctr"/>
            <a:r>
              <a:rPr lang="en-US" dirty="0">
                <a:solidFill>
                  <a:schemeClr val="tx1"/>
                </a:solidFill>
              </a:rPr>
              <a:t>Conscious Zoning Regulations</a:t>
            </a:r>
          </a:p>
        </p:txBody>
      </p:sp>
      <p:sp>
        <p:nvSpPr>
          <p:cNvPr id="2" name="Oval 1"/>
          <p:cNvSpPr/>
          <p:nvPr/>
        </p:nvSpPr>
        <p:spPr>
          <a:xfrm>
            <a:off x="2008756" y="1443064"/>
            <a:ext cx="2998905" cy="2755900"/>
          </a:xfrm>
          <a:prstGeom prst="ellipse">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63 Watershed </a:t>
            </a:r>
          </a:p>
          <a:p>
            <a:pPr algn="ctr"/>
            <a:r>
              <a:rPr lang="en-US" dirty="0">
                <a:solidFill>
                  <a:schemeClr val="tx1"/>
                </a:solidFill>
              </a:rPr>
              <a:t>Conscious Zoning Regulations</a:t>
            </a:r>
          </a:p>
        </p:txBody>
      </p:sp>
      <p:cxnSp>
        <p:nvCxnSpPr>
          <p:cNvPr id="9" name="Straight Arrow Connector 8"/>
          <p:cNvCxnSpPr/>
          <p:nvPr/>
        </p:nvCxnSpPr>
        <p:spPr>
          <a:xfrm flipH="1">
            <a:off x="4219576" y="1089008"/>
            <a:ext cx="1076483" cy="2311414"/>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03059" y="237042"/>
            <a:ext cx="9785882" cy="830997"/>
          </a:xfrm>
          <a:prstGeom prst="rect">
            <a:avLst/>
          </a:prstGeom>
          <a:solidFill>
            <a:srgbClr val="FFFF00"/>
          </a:solidFill>
          <a:ln>
            <a:solidFill>
              <a:srgbClr val="C00000"/>
            </a:solidFill>
          </a:ln>
        </p:spPr>
        <p:txBody>
          <a:bodyPr wrap="square" rtlCol="0">
            <a:spAutoFit/>
          </a:bodyPr>
          <a:lstStyle/>
          <a:p>
            <a:pPr algn="ctr"/>
            <a:r>
              <a:rPr lang="en-US" sz="2400" dirty="0"/>
              <a:t>Only 30 Municipalities Share Watershed Conscious Zoning  with Aquifer Protection Area Zoning Regulations</a:t>
            </a:r>
          </a:p>
        </p:txBody>
      </p:sp>
      <p:sp>
        <p:nvSpPr>
          <p:cNvPr id="11" name="TextBox 10"/>
          <p:cNvSpPr txBox="1"/>
          <p:nvPr/>
        </p:nvSpPr>
        <p:spPr>
          <a:xfrm>
            <a:off x="4001326" y="3252416"/>
            <a:ext cx="964633" cy="523220"/>
          </a:xfrm>
          <a:prstGeom prst="rect">
            <a:avLst/>
          </a:prstGeom>
          <a:noFill/>
        </p:spPr>
        <p:txBody>
          <a:bodyPr wrap="square" rtlCol="0">
            <a:spAutoFit/>
          </a:bodyPr>
          <a:lstStyle/>
          <a:p>
            <a:r>
              <a:rPr lang="en-US" sz="2800" b="1" dirty="0"/>
              <a:t>30</a:t>
            </a:r>
          </a:p>
        </p:txBody>
      </p:sp>
      <p:sp>
        <p:nvSpPr>
          <p:cNvPr id="12" name="TextBox 11"/>
          <p:cNvSpPr txBox="1"/>
          <p:nvPr/>
        </p:nvSpPr>
        <p:spPr>
          <a:xfrm>
            <a:off x="5766202" y="3245161"/>
            <a:ext cx="762247" cy="523220"/>
          </a:xfrm>
          <a:prstGeom prst="rect">
            <a:avLst/>
          </a:prstGeom>
          <a:noFill/>
        </p:spPr>
        <p:txBody>
          <a:bodyPr wrap="square" rtlCol="0">
            <a:spAutoFit/>
          </a:bodyPr>
          <a:lstStyle/>
          <a:p>
            <a:r>
              <a:rPr lang="en-US" sz="2800" dirty="0"/>
              <a:t>35</a:t>
            </a:r>
          </a:p>
        </p:txBody>
      </p:sp>
      <p:sp>
        <p:nvSpPr>
          <p:cNvPr id="13" name="Oval 12"/>
          <p:cNvSpPr/>
          <p:nvPr/>
        </p:nvSpPr>
        <p:spPr>
          <a:xfrm>
            <a:off x="3641188" y="3796605"/>
            <a:ext cx="2998905" cy="2755900"/>
          </a:xfrm>
          <a:prstGeom prst="ellipse">
            <a:avLst/>
          </a:prstGeom>
          <a:solidFill>
            <a:srgbClr val="66FFCC">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 Lacking Public Water Supply Watersheds</a:t>
            </a:r>
          </a:p>
        </p:txBody>
      </p:sp>
      <p:sp>
        <p:nvSpPr>
          <p:cNvPr id="15" name="TextBox 14"/>
          <p:cNvSpPr txBox="1"/>
          <p:nvPr/>
        </p:nvSpPr>
        <p:spPr>
          <a:xfrm>
            <a:off x="4819569" y="4213076"/>
            <a:ext cx="550151" cy="523220"/>
          </a:xfrm>
          <a:prstGeom prst="rect">
            <a:avLst/>
          </a:prstGeom>
          <a:noFill/>
        </p:spPr>
        <p:txBody>
          <a:bodyPr wrap="none" rtlCol="0">
            <a:spAutoFit/>
          </a:bodyPr>
          <a:lstStyle/>
          <a:p>
            <a:r>
              <a:rPr lang="en-US" sz="2800" dirty="0"/>
              <a:t>16</a:t>
            </a:r>
          </a:p>
        </p:txBody>
      </p:sp>
      <p:sp>
        <p:nvSpPr>
          <p:cNvPr id="7" name="Oval 6"/>
          <p:cNvSpPr/>
          <p:nvPr/>
        </p:nvSpPr>
        <p:spPr>
          <a:xfrm>
            <a:off x="3671226" y="2581934"/>
            <a:ext cx="2721107" cy="2345663"/>
          </a:xfrm>
          <a:prstGeom prst="ellipse">
            <a:avLst/>
          </a:prstGeom>
          <a:solidFill>
            <a:srgbClr val="00FFFF">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81 APA Regulations</a:t>
            </a:r>
          </a:p>
        </p:txBody>
      </p:sp>
      <p:sp>
        <p:nvSpPr>
          <p:cNvPr id="4" name="Slide Number Placeholder 3"/>
          <p:cNvSpPr>
            <a:spLocks noGrp="1"/>
          </p:cNvSpPr>
          <p:nvPr>
            <p:ph type="sldNum" sz="quarter" idx="12"/>
          </p:nvPr>
        </p:nvSpPr>
        <p:spPr/>
        <p:txBody>
          <a:bodyPr/>
          <a:lstStyle/>
          <a:p>
            <a:fld id="{1AEDB468-7655-4C4A-A26E-E74C8C23C98F}" type="slidenum">
              <a:rPr lang="en-US" smtClean="0"/>
              <a:t>33</a:t>
            </a:fld>
            <a:endParaRPr lang="en-US"/>
          </a:p>
        </p:txBody>
      </p:sp>
    </p:spTree>
    <p:extLst>
      <p:ext uri="{BB962C8B-B14F-4D97-AF65-F5344CB8AC3E}">
        <p14:creationId xmlns:p14="http://schemas.microsoft.com/office/powerpoint/2010/main" val="644521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33B15-3540-EBCC-39E9-4C49F7CACD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7AE46EB-F9D8-4794-9216-072FC42F1DF0}"/>
              </a:ext>
            </a:extLst>
          </p:cNvPr>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0" y="-498104"/>
            <a:ext cx="12198059" cy="7854207"/>
          </a:xfrm>
          <a:prstGeom prst="rect">
            <a:avLst/>
          </a:prstGeom>
        </p:spPr>
      </p:pic>
      <p:sp>
        <p:nvSpPr>
          <p:cNvPr id="11" name="TextBox 10">
            <a:extLst>
              <a:ext uri="{FF2B5EF4-FFF2-40B4-BE49-F238E27FC236}">
                <a16:creationId xmlns:a16="http://schemas.microsoft.com/office/drawing/2014/main" id="{F092ED29-08E8-E0F9-BFF6-EB6E07487D5C}"/>
              </a:ext>
            </a:extLst>
          </p:cNvPr>
          <p:cNvSpPr txBox="1"/>
          <p:nvPr/>
        </p:nvSpPr>
        <p:spPr>
          <a:xfrm>
            <a:off x="2143124" y="0"/>
            <a:ext cx="7248525" cy="646331"/>
          </a:xfrm>
          <a:prstGeom prst="rect">
            <a:avLst/>
          </a:prstGeom>
          <a:solidFill>
            <a:srgbClr val="CCECFF">
              <a:alpha val="50000"/>
            </a:srgbClr>
          </a:solidFill>
        </p:spPr>
        <p:txBody>
          <a:bodyPr wrap="square" rtlCol="0">
            <a:spAutoFit/>
          </a:bodyPr>
          <a:lstStyle/>
          <a:p>
            <a:pPr algn="ctr"/>
            <a:r>
              <a:rPr lang="en-US" sz="3600" dirty="0"/>
              <a:t>Recommendations</a:t>
            </a:r>
          </a:p>
        </p:txBody>
      </p:sp>
    </p:spTree>
    <p:extLst>
      <p:ext uri="{BB962C8B-B14F-4D97-AF65-F5344CB8AC3E}">
        <p14:creationId xmlns:p14="http://schemas.microsoft.com/office/powerpoint/2010/main" val="668132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802955"/>
            <a:ext cx="4977976" cy="1454051"/>
          </a:xfrm>
        </p:spPr>
        <p:txBody>
          <a:bodyPr>
            <a:normAutofit/>
          </a:bodyPr>
          <a:lstStyle/>
          <a:p>
            <a:r>
              <a:rPr lang="en-US" sz="3600" dirty="0">
                <a:solidFill>
                  <a:schemeClr val="tx2"/>
                </a:solidFill>
              </a:rPr>
              <a:t>Key Recommendations</a:t>
            </a:r>
          </a:p>
        </p:txBody>
      </p:sp>
      <p:sp>
        <p:nvSpPr>
          <p:cNvPr id="3" name="Content Placeholder 2"/>
          <p:cNvSpPr>
            <a:spLocks noGrp="1"/>
          </p:cNvSpPr>
          <p:nvPr>
            <p:ph idx="1"/>
          </p:nvPr>
        </p:nvSpPr>
        <p:spPr>
          <a:xfrm>
            <a:off x="435072" y="2120910"/>
            <a:ext cx="6628646" cy="4428780"/>
          </a:xfrm>
        </p:spPr>
        <p:txBody>
          <a:bodyPr anchor="ctr">
            <a:normAutofit/>
          </a:bodyPr>
          <a:lstStyle/>
          <a:p>
            <a:r>
              <a:rPr lang="en-US" sz="2000" b="1" dirty="0">
                <a:solidFill>
                  <a:schemeClr val="tx2"/>
                </a:solidFill>
              </a:rPr>
              <a:t>Adopt</a:t>
            </a:r>
            <a:r>
              <a:rPr lang="en-US" sz="2000" dirty="0">
                <a:solidFill>
                  <a:schemeClr val="tx2"/>
                </a:solidFill>
              </a:rPr>
              <a:t> </a:t>
            </a:r>
            <a:r>
              <a:rPr lang="en-US" sz="2000" b="1" dirty="0">
                <a:solidFill>
                  <a:schemeClr val="tx2"/>
                </a:solidFill>
              </a:rPr>
              <a:t>Watershed Management Best Practices              </a:t>
            </a:r>
            <a:r>
              <a:rPr lang="en-US" sz="1800" dirty="0">
                <a:solidFill>
                  <a:schemeClr val="tx2"/>
                </a:solidFill>
              </a:rPr>
              <a:t>(Focus on examples in Connecticut and New England)</a:t>
            </a:r>
          </a:p>
          <a:p>
            <a:r>
              <a:rPr lang="en-US" sz="2000" b="1" dirty="0">
                <a:solidFill>
                  <a:schemeClr val="tx2"/>
                </a:solidFill>
              </a:rPr>
              <a:t>Adopt Riparian Buffer Strategies                                              </a:t>
            </a:r>
            <a:r>
              <a:rPr lang="en-US" sz="1800" dirty="0">
                <a:solidFill>
                  <a:schemeClr val="tx2"/>
                </a:solidFill>
              </a:rPr>
              <a:t>(focus on  Source Water Protection)</a:t>
            </a:r>
          </a:p>
          <a:p>
            <a:r>
              <a:rPr lang="en-US" sz="2000" b="1" dirty="0">
                <a:solidFill>
                  <a:schemeClr val="tx2"/>
                </a:solidFill>
              </a:rPr>
              <a:t>Develop Engineering Controls for Catch Basins    </a:t>
            </a:r>
            <a:r>
              <a:rPr lang="en-US" sz="2000" dirty="0">
                <a:solidFill>
                  <a:schemeClr val="tx2"/>
                </a:solidFill>
              </a:rPr>
              <a:t>           </a:t>
            </a:r>
            <a:r>
              <a:rPr lang="en-US" sz="1800" dirty="0">
                <a:solidFill>
                  <a:schemeClr val="tx2"/>
                </a:solidFill>
              </a:rPr>
              <a:t>(focus on those in Public Water Supply Watersheds).</a:t>
            </a:r>
          </a:p>
          <a:p>
            <a:r>
              <a:rPr lang="en-US" sz="2000" b="1" dirty="0">
                <a:solidFill>
                  <a:schemeClr val="tx2"/>
                </a:solidFill>
              </a:rPr>
              <a:t>Adopt Watershed Wide Impervious Cover Standards            </a:t>
            </a:r>
            <a:r>
              <a:rPr lang="en-US" sz="1800" dirty="0">
                <a:solidFill>
                  <a:schemeClr val="tx2"/>
                </a:solidFill>
              </a:rPr>
              <a:t>(Focus is for Public Water Supply Watersheds)</a:t>
            </a:r>
          </a:p>
          <a:p>
            <a:r>
              <a:rPr lang="en-US" sz="2000" b="1" dirty="0">
                <a:solidFill>
                  <a:schemeClr val="tx2"/>
                </a:solidFill>
              </a:rPr>
              <a:t>Continue Technical Assistance to Municipal Stakeholders </a:t>
            </a:r>
            <a:r>
              <a:rPr lang="en-US" sz="1800" b="1" dirty="0">
                <a:solidFill>
                  <a:schemeClr val="tx2"/>
                </a:solidFill>
              </a:rPr>
              <a:t>(</a:t>
            </a:r>
            <a:r>
              <a:rPr lang="en-US" sz="1800" dirty="0">
                <a:solidFill>
                  <a:schemeClr val="tx2"/>
                </a:solidFill>
              </a:rPr>
              <a:t>Municipal Planning and Zoning Commissions, watershed management associations, Conservation Commissions and Inland Wetland Agencies)</a:t>
            </a:r>
          </a:p>
          <a:p>
            <a:endParaRPr lang="en-US" sz="1800" dirty="0">
              <a:solidFill>
                <a:schemeClr val="tx2"/>
              </a:solidFill>
            </a:endParaRPr>
          </a:p>
        </p:txBody>
      </p:sp>
      <p:grpSp>
        <p:nvGrpSpPr>
          <p:cNvPr id="15" name="Group 14">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6" name="Freeform: Shape 15">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descr="Water">
            <a:extLst>
              <a:ext uri="{FF2B5EF4-FFF2-40B4-BE49-F238E27FC236}">
                <a16:creationId xmlns:a16="http://schemas.microsoft.com/office/drawing/2014/main" id="{D4F3E65C-57D0-AEA6-AD01-F5F7489AFF8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1AEDB468-7655-4C4A-A26E-E74C8C23C98F}" type="slidenum">
              <a:rPr lang="en-US" smtClean="0"/>
              <a:pPr>
                <a:spcAft>
                  <a:spcPts val="600"/>
                </a:spcAft>
              </a:pPr>
              <a:t>35</a:t>
            </a:fld>
            <a:endParaRPr lang="en-US"/>
          </a:p>
        </p:txBody>
      </p:sp>
    </p:spTree>
    <p:extLst>
      <p:ext uri="{BB962C8B-B14F-4D97-AF65-F5344CB8AC3E}">
        <p14:creationId xmlns:p14="http://schemas.microsoft.com/office/powerpoint/2010/main" val="3534381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B593-8FEE-222F-6B57-6CB1265AF45E}"/>
              </a:ext>
            </a:extLst>
          </p:cNvPr>
          <p:cNvSpPr>
            <a:spLocks noGrp="1"/>
          </p:cNvSpPr>
          <p:nvPr>
            <p:ph type="title"/>
          </p:nvPr>
        </p:nvSpPr>
        <p:spPr/>
        <p:txBody>
          <a:bodyPr/>
          <a:lstStyle/>
          <a:p>
            <a:pPr algn="ctr"/>
            <a:r>
              <a:rPr lang="en-US" dirty="0"/>
              <a:t>Relevant </a:t>
            </a:r>
            <a:r>
              <a:rPr lang="en-US" dirty="0" err="1"/>
              <a:t>WestCOG</a:t>
            </a:r>
            <a:r>
              <a:rPr lang="en-US" dirty="0"/>
              <a:t> Studies</a:t>
            </a:r>
          </a:p>
        </p:txBody>
      </p:sp>
      <p:sp>
        <p:nvSpPr>
          <p:cNvPr id="3" name="Content Placeholder 2">
            <a:extLst>
              <a:ext uri="{FF2B5EF4-FFF2-40B4-BE49-F238E27FC236}">
                <a16:creationId xmlns:a16="http://schemas.microsoft.com/office/drawing/2014/main" id="{DB1C2484-32B1-EE05-BA4B-052251432C68}"/>
              </a:ext>
            </a:extLst>
          </p:cNvPr>
          <p:cNvSpPr>
            <a:spLocks noGrp="1"/>
          </p:cNvSpPr>
          <p:nvPr>
            <p:ph idx="1"/>
          </p:nvPr>
        </p:nvSpPr>
        <p:spPr>
          <a:solidFill>
            <a:schemeClr val="accent1">
              <a:lumMod val="20000"/>
              <a:lumOff val="80000"/>
            </a:schemeClr>
          </a:solidFill>
          <a:ln>
            <a:solidFill>
              <a:schemeClr val="tx1"/>
            </a:solidFill>
          </a:ln>
        </p:spPr>
        <p:txBody>
          <a:bodyPr/>
          <a:lstStyle/>
          <a:p>
            <a:r>
              <a:rPr lang="en-US" i="1" dirty="0"/>
              <a:t>The Case for Riparian Corridor Protections: Zoning Strategies to Reduce Pollution of Inland Waters and Resultant Hypoxia of Long Island Sound</a:t>
            </a:r>
            <a:r>
              <a:rPr lang="en-US" dirty="0"/>
              <a:t>, August 2021</a:t>
            </a:r>
          </a:p>
          <a:p>
            <a:r>
              <a:rPr lang="en-US" i="1" dirty="0"/>
              <a:t>Safeguarding Public Waer Supply Watersheds, Local Strategies to Prevent Chemical, Petroleum and Stormwater Contamination of Connecticut’s Drinking Water Resources</a:t>
            </a:r>
            <a:r>
              <a:rPr lang="en-US" dirty="0"/>
              <a:t>, December 23, 2024</a:t>
            </a:r>
          </a:p>
          <a:p>
            <a:endParaRPr lang="en-US" dirty="0"/>
          </a:p>
          <a:p>
            <a:r>
              <a:rPr lang="en-US" dirty="0"/>
              <a:t>Charles Vidich, Senior Project Manager, </a:t>
            </a:r>
            <a:r>
              <a:rPr lang="en-US" dirty="0">
                <a:hlinkClick r:id="rId3"/>
              </a:rPr>
              <a:t>cvidich@westcog.org</a:t>
            </a:r>
            <a:endParaRPr lang="en-US" dirty="0"/>
          </a:p>
          <a:p>
            <a:r>
              <a:rPr lang="en-US" dirty="0"/>
              <a:t>Tucker Beckett, Senior Planner, </a:t>
            </a:r>
            <a:r>
              <a:rPr lang="en-US" dirty="0">
                <a:hlinkClick r:id="rId4"/>
              </a:rPr>
              <a:t>tbeckett@westcog.org</a:t>
            </a:r>
            <a:r>
              <a:rPr lang="en-US" dirty="0"/>
              <a:t> </a:t>
            </a:r>
          </a:p>
        </p:txBody>
      </p:sp>
      <p:sp>
        <p:nvSpPr>
          <p:cNvPr id="4" name="Slide Number Placeholder 3">
            <a:extLst>
              <a:ext uri="{FF2B5EF4-FFF2-40B4-BE49-F238E27FC236}">
                <a16:creationId xmlns:a16="http://schemas.microsoft.com/office/drawing/2014/main" id="{16D210F6-765B-D515-6D40-1FB8B6B84FC0}"/>
              </a:ext>
            </a:extLst>
          </p:cNvPr>
          <p:cNvSpPr>
            <a:spLocks noGrp="1"/>
          </p:cNvSpPr>
          <p:nvPr>
            <p:ph type="sldNum" sz="quarter" idx="12"/>
          </p:nvPr>
        </p:nvSpPr>
        <p:spPr/>
        <p:txBody>
          <a:bodyPr/>
          <a:lstStyle/>
          <a:p>
            <a:fld id="{1AEDB468-7655-4C4A-A26E-E74C8C23C98F}" type="slidenum">
              <a:rPr lang="en-US" smtClean="0"/>
              <a:t>36</a:t>
            </a:fld>
            <a:endParaRPr lang="en-US" dirty="0"/>
          </a:p>
        </p:txBody>
      </p:sp>
    </p:spTree>
    <p:extLst>
      <p:ext uri="{BB962C8B-B14F-4D97-AF65-F5344CB8AC3E}">
        <p14:creationId xmlns:p14="http://schemas.microsoft.com/office/powerpoint/2010/main" val="3955163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74D0E-7E06-96EA-1A56-4C987CD0BC4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D564DE8-2D1E-D3C9-22ED-8022850F4704}"/>
              </a:ext>
            </a:extLst>
          </p:cNvPr>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0" y="-498104"/>
            <a:ext cx="12198059" cy="7854207"/>
          </a:xfrm>
          <a:prstGeom prst="rect">
            <a:avLst/>
          </a:prstGeom>
        </p:spPr>
      </p:pic>
      <p:sp>
        <p:nvSpPr>
          <p:cNvPr id="11" name="TextBox 10">
            <a:extLst>
              <a:ext uri="{FF2B5EF4-FFF2-40B4-BE49-F238E27FC236}">
                <a16:creationId xmlns:a16="http://schemas.microsoft.com/office/drawing/2014/main" id="{76D8626B-67FE-FE2D-19D3-692250F25DF2}"/>
              </a:ext>
            </a:extLst>
          </p:cNvPr>
          <p:cNvSpPr txBox="1"/>
          <p:nvPr/>
        </p:nvSpPr>
        <p:spPr>
          <a:xfrm>
            <a:off x="2124074" y="-142875"/>
            <a:ext cx="7248525" cy="1200329"/>
          </a:xfrm>
          <a:prstGeom prst="rect">
            <a:avLst/>
          </a:prstGeom>
          <a:solidFill>
            <a:srgbClr val="CCECFF">
              <a:alpha val="50000"/>
            </a:srgbClr>
          </a:solidFill>
        </p:spPr>
        <p:txBody>
          <a:bodyPr wrap="square" rtlCol="0">
            <a:spAutoFit/>
          </a:bodyPr>
          <a:lstStyle/>
          <a:p>
            <a:pPr algn="ctr"/>
            <a:r>
              <a:rPr lang="en-US" sz="3600" dirty="0"/>
              <a:t>Who is Responsible for Safeguarding Water Supply Watersheds</a:t>
            </a:r>
          </a:p>
        </p:txBody>
      </p:sp>
    </p:spTree>
    <p:extLst>
      <p:ext uri="{BB962C8B-B14F-4D97-AF65-F5344CB8AC3E}">
        <p14:creationId xmlns:p14="http://schemas.microsoft.com/office/powerpoint/2010/main" val="3046356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FF2DFD7-6366-1F0D-7D8A-FD66F85EDF99}"/>
              </a:ext>
            </a:extLst>
          </p:cNvPr>
          <p:cNvGrpSpPr/>
          <p:nvPr/>
        </p:nvGrpSpPr>
        <p:grpSpPr>
          <a:xfrm>
            <a:off x="6613030" y="3307390"/>
            <a:ext cx="2390274" cy="2197769"/>
            <a:chOff x="854241" y="1941094"/>
            <a:chExt cx="2390274" cy="2197769"/>
          </a:xfrm>
          <a:solidFill>
            <a:srgbClr val="99FF33"/>
          </a:solidFill>
        </p:grpSpPr>
        <p:sp>
          <p:nvSpPr>
            <p:cNvPr id="5" name="Oval 4">
              <a:extLst>
                <a:ext uri="{FF2B5EF4-FFF2-40B4-BE49-F238E27FC236}">
                  <a16:creationId xmlns:a16="http://schemas.microsoft.com/office/drawing/2014/main" id="{18CCC991-42F2-B32D-EB77-A3EE325E8283}"/>
                </a:ext>
              </a:extLst>
            </p:cNvPr>
            <p:cNvSpPr/>
            <p:nvPr/>
          </p:nvSpPr>
          <p:spPr>
            <a:xfrm>
              <a:off x="854241" y="1941094"/>
              <a:ext cx="2390274" cy="2197769"/>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6D3B20-5D4F-C09C-D65B-A4CEFB6C077B}"/>
                </a:ext>
              </a:extLst>
            </p:cNvPr>
            <p:cNvSpPr txBox="1"/>
            <p:nvPr/>
          </p:nvSpPr>
          <p:spPr>
            <a:xfrm>
              <a:off x="1568014" y="2270551"/>
              <a:ext cx="1024447" cy="1569660"/>
            </a:xfrm>
            <a:prstGeom prst="rect">
              <a:avLst/>
            </a:prstGeom>
            <a:grpFill/>
          </p:spPr>
          <p:txBody>
            <a:bodyPr wrap="none" rtlCol="0">
              <a:spAutoFit/>
            </a:bodyPr>
            <a:lstStyle/>
            <a:p>
              <a:pPr algn="ctr"/>
              <a:r>
                <a:rPr lang="en-US" sz="2400" b="1" dirty="0"/>
                <a:t>DOT</a:t>
              </a:r>
            </a:p>
            <a:p>
              <a:pPr algn="ctr"/>
              <a:r>
                <a:rPr lang="en-US" sz="2400" b="1" dirty="0"/>
                <a:t>Catch</a:t>
              </a:r>
            </a:p>
            <a:p>
              <a:pPr algn="ctr"/>
              <a:r>
                <a:rPr lang="en-US" sz="2400" b="1" dirty="0"/>
                <a:t>Basin</a:t>
              </a:r>
            </a:p>
            <a:p>
              <a:pPr algn="ctr"/>
              <a:r>
                <a:rPr lang="en-US" sz="2400" b="1" dirty="0"/>
                <a:t>Mgt.</a:t>
              </a:r>
            </a:p>
          </p:txBody>
        </p:sp>
      </p:grpSp>
      <p:grpSp>
        <p:nvGrpSpPr>
          <p:cNvPr id="15" name="Group 14">
            <a:extLst>
              <a:ext uri="{FF2B5EF4-FFF2-40B4-BE49-F238E27FC236}">
                <a16:creationId xmlns:a16="http://schemas.microsoft.com/office/drawing/2014/main" id="{CB5F06DF-4CDB-FCB1-D163-7941F820C0D5}"/>
              </a:ext>
            </a:extLst>
          </p:cNvPr>
          <p:cNvGrpSpPr/>
          <p:nvPr/>
        </p:nvGrpSpPr>
        <p:grpSpPr>
          <a:xfrm>
            <a:off x="3631083" y="1439078"/>
            <a:ext cx="2390274" cy="2197769"/>
            <a:chOff x="2959768" y="1692442"/>
            <a:chExt cx="2390274" cy="2197769"/>
          </a:xfrm>
          <a:solidFill>
            <a:srgbClr val="99FFCC"/>
          </a:solidFill>
        </p:grpSpPr>
        <p:sp>
          <p:nvSpPr>
            <p:cNvPr id="3" name="Oval 2">
              <a:extLst>
                <a:ext uri="{FF2B5EF4-FFF2-40B4-BE49-F238E27FC236}">
                  <a16:creationId xmlns:a16="http://schemas.microsoft.com/office/drawing/2014/main" id="{7075C98B-6D3A-E7F1-DFC3-8D75D60ECDBF}"/>
                </a:ext>
              </a:extLst>
            </p:cNvPr>
            <p:cNvSpPr/>
            <p:nvPr/>
          </p:nvSpPr>
          <p:spPr>
            <a:xfrm>
              <a:off x="2959768" y="1692442"/>
              <a:ext cx="2390274" cy="2197769"/>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CBEC03B-2FA1-F74A-7EBE-6473D7C06428}"/>
                </a:ext>
              </a:extLst>
            </p:cNvPr>
            <p:cNvSpPr txBox="1"/>
            <p:nvPr/>
          </p:nvSpPr>
          <p:spPr>
            <a:xfrm>
              <a:off x="3518711" y="1998307"/>
              <a:ext cx="1355307" cy="1569660"/>
            </a:xfrm>
            <a:prstGeom prst="rect">
              <a:avLst/>
            </a:prstGeom>
            <a:grpFill/>
          </p:spPr>
          <p:txBody>
            <a:bodyPr wrap="none" rtlCol="0">
              <a:spAutoFit/>
            </a:bodyPr>
            <a:lstStyle/>
            <a:p>
              <a:pPr algn="ctr"/>
              <a:r>
                <a:rPr lang="en-US" sz="2400" b="1" dirty="0"/>
                <a:t>DEEP</a:t>
              </a:r>
            </a:p>
            <a:p>
              <a:pPr algn="ctr"/>
              <a:r>
                <a:rPr lang="en-US" sz="2400" b="1" dirty="0"/>
                <a:t>MS4</a:t>
              </a:r>
            </a:p>
            <a:p>
              <a:pPr algn="ctr"/>
              <a:r>
                <a:rPr lang="en-US" sz="2400" b="1" dirty="0"/>
                <a:t>General </a:t>
              </a:r>
            </a:p>
            <a:p>
              <a:pPr algn="ctr"/>
              <a:r>
                <a:rPr lang="en-US" sz="2400" b="1" dirty="0"/>
                <a:t>Permit</a:t>
              </a:r>
            </a:p>
          </p:txBody>
        </p:sp>
      </p:grpSp>
      <p:grpSp>
        <p:nvGrpSpPr>
          <p:cNvPr id="13" name="Group 12">
            <a:extLst>
              <a:ext uri="{FF2B5EF4-FFF2-40B4-BE49-F238E27FC236}">
                <a16:creationId xmlns:a16="http://schemas.microsoft.com/office/drawing/2014/main" id="{D891DB58-6DBF-F112-E7BD-75AAB2E9F54C}"/>
              </a:ext>
            </a:extLst>
          </p:cNvPr>
          <p:cNvGrpSpPr/>
          <p:nvPr/>
        </p:nvGrpSpPr>
        <p:grpSpPr>
          <a:xfrm>
            <a:off x="5774497" y="1472297"/>
            <a:ext cx="2390274" cy="2197769"/>
            <a:chOff x="5646823" y="1387642"/>
            <a:chExt cx="2390274" cy="2197769"/>
          </a:xfrm>
          <a:solidFill>
            <a:srgbClr val="CCFFCC"/>
          </a:solidFill>
        </p:grpSpPr>
        <p:sp>
          <p:nvSpPr>
            <p:cNvPr id="2" name="Oval 1">
              <a:extLst>
                <a:ext uri="{FF2B5EF4-FFF2-40B4-BE49-F238E27FC236}">
                  <a16:creationId xmlns:a16="http://schemas.microsoft.com/office/drawing/2014/main" id="{8587DA5D-A6D4-EA4D-8103-0C9EB56E3832}"/>
                </a:ext>
              </a:extLst>
            </p:cNvPr>
            <p:cNvSpPr/>
            <p:nvPr/>
          </p:nvSpPr>
          <p:spPr>
            <a:xfrm>
              <a:off x="5646823" y="1387642"/>
              <a:ext cx="2390274" cy="2197769"/>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348BF76-4CEE-168B-F378-532CC697C0BC}"/>
                </a:ext>
              </a:extLst>
            </p:cNvPr>
            <p:cNvSpPr txBox="1"/>
            <p:nvPr/>
          </p:nvSpPr>
          <p:spPr>
            <a:xfrm>
              <a:off x="5987367" y="1653075"/>
              <a:ext cx="1709186" cy="1569660"/>
            </a:xfrm>
            <a:prstGeom prst="rect">
              <a:avLst/>
            </a:prstGeom>
            <a:grpFill/>
          </p:spPr>
          <p:txBody>
            <a:bodyPr wrap="none" rtlCol="0">
              <a:spAutoFit/>
            </a:bodyPr>
            <a:lstStyle/>
            <a:p>
              <a:pPr algn="ctr"/>
              <a:r>
                <a:rPr lang="en-US" sz="2400" b="1" dirty="0"/>
                <a:t>DPH</a:t>
              </a:r>
            </a:p>
            <a:p>
              <a:pPr algn="ctr"/>
              <a:r>
                <a:rPr lang="en-US" sz="2400" b="1" dirty="0"/>
                <a:t>Source</a:t>
              </a:r>
            </a:p>
            <a:p>
              <a:pPr algn="ctr"/>
              <a:r>
                <a:rPr lang="en-US" sz="2400" b="1" dirty="0"/>
                <a:t> Water</a:t>
              </a:r>
            </a:p>
            <a:p>
              <a:pPr algn="ctr"/>
              <a:r>
                <a:rPr lang="en-US" sz="2400" b="1" dirty="0"/>
                <a:t>Protection</a:t>
              </a:r>
            </a:p>
          </p:txBody>
        </p:sp>
      </p:grpSp>
      <p:grpSp>
        <p:nvGrpSpPr>
          <p:cNvPr id="14" name="Group 13">
            <a:extLst>
              <a:ext uri="{FF2B5EF4-FFF2-40B4-BE49-F238E27FC236}">
                <a16:creationId xmlns:a16="http://schemas.microsoft.com/office/drawing/2014/main" id="{5C6C9920-4B44-0506-0E62-8B7F0EB0B37D}"/>
              </a:ext>
            </a:extLst>
          </p:cNvPr>
          <p:cNvGrpSpPr/>
          <p:nvPr/>
        </p:nvGrpSpPr>
        <p:grpSpPr>
          <a:xfrm>
            <a:off x="2834376" y="3178378"/>
            <a:ext cx="2390274" cy="2197769"/>
            <a:chOff x="8598568" y="2330115"/>
            <a:chExt cx="2390274" cy="2197769"/>
          </a:xfrm>
          <a:solidFill>
            <a:srgbClr val="33CC33"/>
          </a:solidFill>
        </p:grpSpPr>
        <p:sp>
          <p:nvSpPr>
            <p:cNvPr id="6" name="Oval 5">
              <a:extLst>
                <a:ext uri="{FF2B5EF4-FFF2-40B4-BE49-F238E27FC236}">
                  <a16:creationId xmlns:a16="http://schemas.microsoft.com/office/drawing/2014/main" id="{F07C0BC8-968F-BEE4-4C7C-A2E55DB9EF17}"/>
                </a:ext>
              </a:extLst>
            </p:cNvPr>
            <p:cNvSpPr/>
            <p:nvPr/>
          </p:nvSpPr>
          <p:spPr>
            <a:xfrm>
              <a:off x="8598568" y="2330115"/>
              <a:ext cx="2390274" cy="2197769"/>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40C4BC6-F7B5-CC76-1935-67E8044D0F9A}"/>
                </a:ext>
              </a:extLst>
            </p:cNvPr>
            <p:cNvSpPr txBox="1"/>
            <p:nvPr/>
          </p:nvSpPr>
          <p:spPr>
            <a:xfrm>
              <a:off x="9110479" y="2735422"/>
              <a:ext cx="1263487" cy="1569660"/>
            </a:xfrm>
            <a:prstGeom prst="rect">
              <a:avLst/>
            </a:prstGeom>
            <a:grpFill/>
          </p:spPr>
          <p:txBody>
            <a:bodyPr wrap="none" rtlCol="0">
              <a:spAutoFit/>
            </a:bodyPr>
            <a:lstStyle/>
            <a:p>
              <a:pPr algn="ctr"/>
              <a:r>
                <a:rPr lang="en-US" sz="2400" b="1" dirty="0"/>
                <a:t>IWA</a:t>
              </a:r>
            </a:p>
            <a:p>
              <a:pPr algn="ctr"/>
              <a:r>
                <a:rPr lang="en-US" sz="2400" b="1" dirty="0"/>
                <a:t>Upland </a:t>
              </a:r>
            </a:p>
            <a:p>
              <a:pPr algn="ctr"/>
              <a:r>
                <a:rPr lang="en-US" sz="2400" b="1" dirty="0"/>
                <a:t>Review</a:t>
              </a:r>
            </a:p>
            <a:p>
              <a:pPr algn="ctr"/>
              <a:r>
                <a:rPr lang="en-US" sz="2400" b="1" dirty="0"/>
                <a:t>Area</a:t>
              </a:r>
            </a:p>
          </p:txBody>
        </p:sp>
      </p:grpSp>
      <p:grpSp>
        <p:nvGrpSpPr>
          <p:cNvPr id="12" name="Group 11">
            <a:extLst>
              <a:ext uri="{FF2B5EF4-FFF2-40B4-BE49-F238E27FC236}">
                <a16:creationId xmlns:a16="http://schemas.microsoft.com/office/drawing/2014/main" id="{1EC5351F-CB8B-649D-67C7-4ED32F380CB1}"/>
              </a:ext>
            </a:extLst>
          </p:cNvPr>
          <p:cNvGrpSpPr/>
          <p:nvPr/>
        </p:nvGrpSpPr>
        <p:grpSpPr>
          <a:xfrm>
            <a:off x="4687151" y="3124202"/>
            <a:ext cx="2390274" cy="2197769"/>
            <a:chOff x="4464651" y="3753851"/>
            <a:chExt cx="2390274" cy="2197769"/>
          </a:xfrm>
          <a:solidFill>
            <a:srgbClr val="FFCC00"/>
          </a:solidFill>
        </p:grpSpPr>
        <p:sp>
          <p:nvSpPr>
            <p:cNvPr id="4" name="Oval 3">
              <a:extLst>
                <a:ext uri="{FF2B5EF4-FFF2-40B4-BE49-F238E27FC236}">
                  <a16:creationId xmlns:a16="http://schemas.microsoft.com/office/drawing/2014/main" id="{9B22B05B-802C-A0D6-2D77-432C397C71FF}"/>
                </a:ext>
              </a:extLst>
            </p:cNvPr>
            <p:cNvSpPr/>
            <p:nvPr/>
          </p:nvSpPr>
          <p:spPr>
            <a:xfrm>
              <a:off x="4464651" y="3753851"/>
              <a:ext cx="2390274" cy="2197769"/>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23E95F6-D81F-00BC-00E2-76A2A8BBDCB8}"/>
                </a:ext>
              </a:extLst>
            </p:cNvPr>
            <p:cNvSpPr txBox="1"/>
            <p:nvPr/>
          </p:nvSpPr>
          <p:spPr>
            <a:xfrm>
              <a:off x="4806137" y="4101966"/>
              <a:ext cx="1706493" cy="1569660"/>
            </a:xfrm>
            <a:prstGeom prst="rect">
              <a:avLst/>
            </a:prstGeom>
            <a:grpFill/>
          </p:spPr>
          <p:txBody>
            <a:bodyPr wrap="none" rtlCol="0">
              <a:spAutoFit/>
            </a:bodyPr>
            <a:lstStyle/>
            <a:p>
              <a:pPr algn="ctr"/>
              <a:r>
                <a:rPr lang="en-US" sz="2400" b="1" dirty="0"/>
                <a:t>PZC</a:t>
              </a:r>
            </a:p>
            <a:p>
              <a:pPr algn="ctr"/>
              <a:r>
                <a:rPr lang="en-US" sz="2400" b="1" dirty="0"/>
                <a:t>Watershed</a:t>
              </a:r>
            </a:p>
            <a:p>
              <a:pPr algn="ctr"/>
              <a:r>
                <a:rPr lang="en-US" sz="2400" b="1" dirty="0"/>
                <a:t>Based </a:t>
              </a:r>
            </a:p>
            <a:p>
              <a:pPr algn="ctr"/>
              <a:r>
                <a:rPr lang="en-US" sz="2400" b="1" dirty="0"/>
                <a:t>Zoning</a:t>
              </a:r>
            </a:p>
          </p:txBody>
        </p:sp>
      </p:grpSp>
      <p:sp>
        <p:nvSpPr>
          <p:cNvPr id="17" name="TextBox 16">
            <a:extLst>
              <a:ext uri="{FF2B5EF4-FFF2-40B4-BE49-F238E27FC236}">
                <a16:creationId xmlns:a16="http://schemas.microsoft.com/office/drawing/2014/main" id="{68ECE09D-668A-D44D-4FD9-5F12FFA8E99B}"/>
              </a:ext>
            </a:extLst>
          </p:cNvPr>
          <p:cNvSpPr txBox="1"/>
          <p:nvPr/>
        </p:nvSpPr>
        <p:spPr>
          <a:xfrm>
            <a:off x="1355951" y="71054"/>
            <a:ext cx="9480097" cy="1077218"/>
          </a:xfrm>
          <a:prstGeom prst="rect">
            <a:avLst/>
          </a:prstGeom>
          <a:solidFill>
            <a:srgbClr val="CCFFCC"/>
          </a:solidFill>
          <a:ln>
            <a:solidFill>
              <a:schemeClr val="tx1"/>
            </a:solidFill>
          </a:ln>
        </p:spPr>
        <p:txBody>
          <a:bodyPr wrap="square" rtlCol="0">
            <a:spAutoFit/>
          </a:bodyPr>
          <a:lstStyle/>
          <a:p>
            <a:pPr algn="ctr"/>
            <a:r>
              <a:rPr lang="en-US" sz="3200" dirty="0"/>
              <a:t>Key Agencies Influencing Water Quality in Connecticut’s Public Water Supply Watersheds</a:t>
            </a:r>
          </a:p>
        </p:txBody>
      </p:sp>
      <p:cxnSp>
        <p:nvCxnSpPr>
          <p:cNvPr id="19" name="Straight Arrow Connector 18">
            <a:extLst>
              <a:ext uri="{FF2B5EF4-FFF2-40B4-BE49-F238E27FC236}">
                <a16:creationId xmlns:a16="http://schemas.microsoft.com/office/drawing/2014/main" id="{36AA399A-947C-8980-D75C-BCC6CEBEBF1C}"/>
              </a:ext>
            </a:extLst>
          </p:cNvPr>
          <p:cNvCxnSpPr>
            <a:cxnSpLocks/>
          </p:cNvCxnSpPr>
          <p:nvPr/>
        </p:nvCxnSpPr>
        <p:spPr>
          <a:xfrm>
            <a:off x="8693140" y="5118216"/>
            <a:ext cx="620193" cy="0"/>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CDF2D94-3A23-F053-F53F-057B111971B5}"/>
              </a:ext>
            </a:extLst>
          </p:cNvPr>
          <p:cNvSpPr txBox="1"/>
          <p:nvPr/>
        </p:nvSpPr>
        <p:spPr>
          <a:xfrm>
            <a:off x="9307116" y="4861703"/>
            <a:ext cx="1721946" cy="400110"/>
          </a:xfrm>
          <a:prstGeom prst="rect">
            <a:avLst/>
          </a:prstGeom>
          <a:solidFill>
            <a:srgbClr val="99FF33"/>
          </a:solidFill>
          <a:ln>
            <a:solidFill>
              <a:schemeClr val="tx1"/>
            </a:solidFill>
          </a:ln>
        </p:spPr>
        <p:txBody>
          <a:bodyPr wrap="none" rtlCol="0">
            <a:spAutoFit/>
          </a:bodyPr>
          <a:lstStyle/>
          <a:p>
            <a:r>
              <a:rPr lang="en-US" sz="2000" dirty="0"/>
              <a:t>Salt &amp; Deicing</a:t>
            </a:r>
          </a:p>
        </p:txBody>
      </p:sp>
      <p:sp>
        <p:nvSpPr>
          <p:cNvPr id="21" name="TextBox 20">
            <a:extLst>
              <a:ext uri="{FF2B5EF4-FFF2-40B4-BE49-F238E27FC236}">
                <a16:creationId xmlns:a16="http://schemas.microsoft.com/office/drawing/2014/main" id="{F231FFB8-944E-9D00-9D9F-4C044FE4DC97}"/>
              </a:ext>
            </a:extLst>
          </p:cNvPr>
          <p:cNvSpPr txBox="1"/>
          <p:nvPr/>
        </p:nvSpPr>
        <p:spPr>
          <a:xfrm>
            <a:off x="8584037" y="1764784"/>
            <a:ext cx="2937599" cy="400110"/>
          </a:xfrm>
          <a:prstGeom prst="rect">
            <a:avLst/>
          </a:prstGeom>
          <a:solidFill>
            <a:srgbClr val="CCFFCC"/>
          </a:solidFill>
          <a:ln>
            <a:solidFill>
              <a:schemeClr val="tx1"/>
            </a:solidFill>
          </a:ln>
        </p:spPr>
        <p:txBody>
          <a:bodyPr wrap="none" rtlCol="0">
            <a:spAutoFit/>
          </a:bodyPr>
          <a:lstStyle/>
          <a:p>
            <a:r>
              <a:rPr lang="en-US" sz="2000" dirty="0"/>
              <a:t>Water Quality monitoring</a:t>
            </a:r>
          </a:p>
        </p:txBody>
      </p:sp>
      <p:cxnSp>
        <p:nvCxnSpPr>
          <p:cNvPr id="22" name="Straight Arrow Connector 21">
            <a:extLst>
              <a:ext uri="{FF2B5EF4-FFF2-40B4-BE49-F238E27FC236}">
                <a16:creationId xmlns:a16="http://schemas.microsoft.com/office/drawing/2014/main" id="{19CF75BB-D2EC-F637-6C79-7AA5F95F63B0}"/>
              </a:ext>
            </a:extLst>
          </p:cNvPr>
          <p:cNvCxnSpPr>
            <a:cxnSpLocks/>
          </p:cNvCxnSpPr>
          <p:nvPr/>
        </p:nvCxnSpPr>
        <p:spPr>
          <a:xfrm flipV="1">
            <a:off x="7982466" y="1955952"/>
            <a:ext cx="601571" cy="8709"/>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DFF2661-6B5B-0291-8ECF-226E11D0F334}"/>
              </a:ext>
            </a:extLst>
          </p:cNvPr>
          <p:cNvSpPr txBox="1"/>
          <p:nvPr/>
        </p:nvSpPr>
        <p:spPr>
          <a:xfrm>
            <a:off x="504752" y="1737730"/>
            <a:ext cx="2839239" cy="400110"/>
          </a:xfrm>
          <a:prstGeom prst="rect">
            <a:avLst/>
          </a:prstGeom>
          <a:solidFill>
            <a:srgbClr val="99FFCC"/>
          </a:solidFill>
          <a:ln>
            <a:solidFill>
              <a:schemeClr val="tx1"/>
            </a:solidFill>
          </a:ln>
        </p:spPr>
        <p:txBody>
          <a:bodyPr wrap="none" rtlCol="0">
            <a:spAutoFit/>
          </a:bodyPr>
          <a:lstStyle/>
          <a:p>
            <a:r>
              <a:rPr lang="en-US" sz="2000" dirty="0"/>
              <a:t>Open Space Acquisition</a:t>
            </a:r>
          </a:p>
        </p:txBody>
      </p:sp>
      <p:cxnSp>
        <p:nvCxnSpPr>
          <p:cNvPr id="24" name="Straight Arrow Connector 23">
            <a:extLst>
              <a:ext uri="{FF2B5EF4-FFF2-40B4-BE49-F238E27FC236}">
                <a16:creationId xmlns:a16="http://schemas.microsoft.com/office/drawing/2014/main" id="{6A9F5DD3-CB10-2F6C-9D4C-30ECAF6380DE}"/>
              </a:ext>
            </a:extLst>
          </p:cNvPr>
          <p:cNvCxnSpPr>
            <a:cxnSpLocks/>
          </p:cNvCxnSpPr>
          <p:nvPr/>
        </p:nvCxnSpPr>
        <p:spPr>
          <a:xfrm flipH="1">
            <a:off x="3343991" y="1902168"/>
            <a:ext cx="574184" cy="0"/>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AF349B74-465E-3414-3DE4-9553ABBB775F}"/>
              </a:ext>
            </a:extLst>
          </p:cNvPr>
          <p:cNvSpPr txBox="1"/>
          <p:nvPr/>
        </p:nvSpPr>
        <p:spPr>
          <a:xfrm>
            <a:off x="574161" y="4941180"/>
            <a:ext cx="2067617" cy="400110"/>
          </a:xfrm>
          <a:prstGeom prst="rect">
            <a:avLst/>
          </a:prstGeom>
          <a:solidFill>
            <a:srgbClr val="33CC33"/>
          </a:solidFill>
          <a:ln>
            <a:solidFill>
              <a:schemeClr val="tx1"/>
            </a:solidFill>
          </a:ln>
        </p:spPr>
        <p:txBody>
          <a:bodyPr wrap="none" rtlCol="0">
            <a:spAutoFit/>
          </a:bodyPr>
          <a:lstStyle/>
          <a:p>
            <a:r>
              <a:rPr lang="en-US" sz="2000" dirty="0"/>
              <a:t>Stormwater  Mgt.</a:t>
            </a:r>
          </a:p>
        </p:txBody>
      </p:sp>
      <p:cxnSp>
        <p:nvCxnSpPr>
          <p:cNvPr id="29" name="Straight Arrow Connector 28">
            <a:extLst>
              <a:ext uri="{FF2B5EF4-FFF2-40B4-BE49-F238E27FC236}">
                <a16:creationId xmlns:a16="http://schemas.microsoft.com/office/drawing/2014/main" id="{5EE56F04-CEF0-A5E2-EC57-197A4F2D844A}"/>
              </a:ext>
            </a:extLst>
          </p:cNvPr>
          <p:cNvCxnSpPr>
            <a:cxnSpLocks/>
            <a:endCxn id="28" idx="3"/>
          </p:cNvCxnSpPr>
          <p:nvPr/>
        </p:nvCxnSpPr>
        <p:spPr>
          <a:xfrm flipH="1">
            <a:off x="2641778" y="5125846"/>
            <a:ext cx="704509" cy="15389"/>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E81C0B55-C608-43CD-F34A-B61F03B24290}"/>
              </a:ext>
            </a:extLst>
          </p:cNvPr>
          <p:cNvSpPr txBox="1"/>
          <p:nvPr/>
        </p:nvSpPr>
        <p:spPr>
          <a:xfrm>
            <a:off x="4190026" y="5558652"/>
            <a:ext cx="3287247" cy="400110"/>
          </a:xfrm>
          <a:prstGeom prst="rect">
            <a:avLst/>
          </a:prstGeom>
          <a:solidFill>
            <a:srgbClr val="FFCC00"/>
          </a:solidFill>
          <a:ln>
            <a:solidFill>
              <a:schemeClr val="tx1"/>
            </a:solidFill>
          </a:ln>
        </p:spPr>
        <p:txBody>
          <a:bodyPr wrap="none" rtlCol="0">
            <a:spAutoFit/>
          </a:bodyPr>
          <a:lstStyle/>
          <a:p>
            <a:r>
              <a:rPr lang="en-US" sz="2000" dirty="0"/>
              <a:t>Permitted &amp; Prohibited Uses</a:t>
            </a:r>
          </a:p>
        </p:txBody>
      </p:sp>
      <p:cxnSp>
        <p:nvCxnSpPr>
          <p:cNvPr id="34" name="Straight Arrow Connector 33">
            <a:extLst>
              <a:ext uri="{FF2B5EF4-FFF2-40B4-BE49-F238E27FC236}">
                <a16:creationId xmlns:a16="http://schemas.microsoft.com/office/drawing/2014/main" id="{540D6441-0B54-2AE1-AE39-E0568B2413F2}"/>
              </a:ext>
            </a:extLst>
          </p:cNvPr>
          <p:cNvCxnSpPr>
            <a:cxnSpLocks/>
            <a:stCxn id="4" idx="4"/>
          </p:cNvCxnSpPr>
          <p:nvPr/>
        </p:nvCxnSpPr>
        <p:spPr>
          <a:xfrm>
            <a:off x="5882288" y="5321971"/>
            <a:ext cx="0" cy="201848"/>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B9A154B2-41A7-0B31-1FF1-C5BF38A28F54}"/>
              </a:ext>
            </a:extLst>
          </p:cNvPr>
          <p:cNvSpPr txBox="1"/>
          <p:nvPr/>
        </p:nvSpPr>
        <p:spPr>
          <a:xfrm>
            <a:off x="9340071" y="5283014"/>
            <a:ext cx="2076531" cy="400110"/>
          </a:xfrm>
          <a:prstGeom prst="rect">
            <a:avLst/>
          </a:prstGeom>
          <a:solidFill>
            <a:srgbClr val="99FF33"/>
          </a:solidFill>
          <a:ln>
            <a:solidFill>
              <a:schemeClr val="tx1"/>
            </a:solidFill>
          </a:ln>
        </p:spPr>
        <p:txBody>
          <a:bodyPr wrap="none" rtlCol="0">
            <a:spAutoFit/>
          </a:bodyPr>
          <a:lstStyle/>
          <a:p>
            <a:r>
              <a:rPr lang="en-US" sz="2000" dirty="0"/>
              <a:t>Detention Basins</a:t>
            </a:r>
          </a:p>
        </p:txBody>
      </p:sp>
      <p:sp>
        <p:nvSpPr>
          <p:cNvPr id="42" name="TextBox 41">
            <a:extLst>
              <a:ext uri="{FF2B5EF4-FFF2-40B4-BE49-F238E27FC236}">
                <a16:creationId xmlns:a16="http://schemas.microsoft.com/office/drawing/2014/main" id="{62E8EE5F-0BBF-2131-DBA1-67FD2BFB9B8D}"/>
              </a:ext>
            </a:extLst>
          </p:cNvPr>
          <p:cNvSpPr txBox="1"/>
          <p:nvPr/>
        </p:nvSpPr>
        <p:spPr>
          <a:xfrm>
            <a:off x="8596673" y="2170689"/>
            <a:ext cx="2838534" cy="400110"/>
          </a:xfrm>
          <a:prstGeom prst="rect">
            <a:avLst/>
          </a:prstGeom>
          <a:solidFill>
            <a:srgbClr val="CCFFCC"/>
          </a:solidFill>
          <a:ln>
            <a:solidFill>
              <a:schemeClr val="tx1"/>
            </a:solidFill>
          </a:ln>
        </p:spPr>
        <p:txBody>
          <a:bodyPr wrap="none" rtlCol="0">
            <a:spAutoFit/>
          </a:bodyPr>
          <a:lstStyle/>
          <a:p>
            <a:r>
              <a:rPr lang="en-US" sz="2000" dirty="0"/>
              <a:t>Septic System Setbacks</a:t>
            </a:r>
          </a:p>
        </p:txBody>
      </p:sp>
      <p:sp>
        <p:nvSpPr>
          <p:cNvPr id="45" name="TextBox 44">
            <a:extLst>
              <a:ext uri="{FF2B5EF4-FFF2-40B4-BE49-F238E27FC236}">
                <a16:creationId xmlns:a16="http://schemas.microsoft.com/office/drawing/2014/main" id="{186ECF21-4CE5-3E06-E5A8-FE1DB0B0C735}"/>
              </a:ext>
            </a:extLst>
          </p:cNvPr>
          <p:cNvSpPr txBox="1"/>
          <p:nvPr/>
        </p:nvSpPr>
        <p:spPr>
          <a:xfrm>
            <a:off x="4068165" y="5963304"/>
            <a:ext cx="3530967" cy="400110"/>
          </a:xfrm>
          <a:prstGeom prst="rect">
            <a:avLst/>
          </a:prstGeom>
          <a:solidFill>
            <a:srgbClr val="FFCC00"/>
          </a:solidFill>
          <a:ln>
            <a:solidFill>
              <a:schemeClr val="tx1"/>
            </a:solidFill>
          </a:ln>
        </p:spPr>
        <p:txBody>
          <a:bodyPr wrap="none" rtlCol="0">
            <a:spAutoFit/>
          </a:bodyPr>
          <a:lstStyle/>
          <a:p>
            <a:r>
              <a:rPr lang="en-US" sz="2000" dirty="0"/>
              <a:t>Riparian Buffers for Tributaries</a:t>
            </a:r>
          </a:p>
        </p:txBody>
      </p:sp>
      <p:sp>
        <p:nvSpPr>
          <p:cNvPr id="46" name="TextBox 45">
            <a:extLst>
              <a:ext uri="{FF2B5EF4-FFF2-40B4-BE49-F238E27FC236}">
                <a16:creationId xmlns:a16="http://schemas.microsoft.com/office/drawing/2014/main" id="{1DCF7D08-FA49-6D78-D2C3-7C0C0FF3B549}"/>
              </a:ext>
            </a:extLst>
          </p:cNvPr>
          <p:cNvSpPr txBox="1"/>
          <p:nvPr/>
        </p:nvSpPr>
        <p:spPr>
          <a:xfrm>
            <a:off x="574161" y="5323764"/>
            <a:ext cx="2032288" cy="400110"/>
          </a:xfrm>
          <a:prstGeom prst="rect">
            <a:avLst/>
          </a:prstGeom>
          <a:solidFill>
            <a:srgbClr val="33CC33"/>
          </a:solidFill>
          <a:ln>
            <a:solidFill>
              <a:schemeClr val="tx1"/>
            </a:solidFill>
          </a:ln>
        </p:spPr>
        <p:txBody>
          <a:bodyPr wrap="none" rtlCol="0">
            <a:spAutoFit/>
          </a:bodyPr>
          <a:lstStyle/>
          <a:p>
            <a:r>
              <a:rPr lang="en-US" sz="2000" dirty="0"/>
              <a:t>Erosion Controls</a:t>
            </a:r>
          </a:p>
        </p:txBody>
      </p:sp>
      <p:sp>
        <p:nvSpPr>
          <p:cNvPr id="47" name="TextBox 46">
            <a:extLst>
              <a:ext uri="{FF2B5EF4-FFF2-40B4-BE49-F238E27FC236}">
                <a16:creationId xmlns:a16="http://schemas.microsoft.com/office/drawing/2014/main" id="{38693421-79AE-8D0C-992F-2F8E1925B888}"/>
              </a:ext>
            </a:extLst>
          </p:cNvPr>
          <p:cNvSpPr txBox="1"/>
          <p:nvPr/>
        </p:nvSpPr>
        <p:spPr>
          <a:xfrm>
            <a:off x="563374" y="2532416"/>
            <a:ext cx="2168094" cy="400110"/>
          </a:xfrm>
          <a:prstGeom prst="rect">
            <a:avLst/>
          </a:prstGeom>
          <a:solidFill>
            <a:srgbClr val="99FFCC"/>
          </a:solidFill>
          <a:ln>
            <a:solidFill>
              <a:schemeClr val="tx1"/>
            </a:solidFill>
          </a:ln>
        </p:spPr>
        <p:txBody>
          <a:bodyPr wrap="none" rtlCol="0">
            <a:spAutoFit/>
          </a:bodyPr>
          <a:lstStyle/>
          <a:p>
            <a:r>
              <a:rPr lang="en-US" sz="2000" dirty="0"/>
              <a:t>UST/AST Controls </a:t>
            </a:r>
          </a:p>
        </p:txBody>
      </p:sp>
      <p:sp>
        <p:nvSpPr>
          <p:cNvPr id="48" name="TextBox 47">
            <a:extLst>
              <a:ext uri="{FF2B5EF4-FFF2-40B4-BE49-F238E27FC236}">
                <a16:creationId xmlns:a16="http://schemas.microsoft.com/office/drawing/2014/main" id="{0BDBC40B-EBD0-C2AF-4B6D-CD67C263F3E3}"/>
              </a:ext>
            </a:extLst>
          </p:cNvPr>
          <p:cNvSpPr txBox="1"/>
          <p:nvPr/>
        </p:nvSpPr>
        <p:spPr>
          <a:xfrm>
            <a:off x="536905" y="2149832"/>
            <a:ext cx="2563394" cy="400110"/>
          </a:xfrm>
          <a:prstGeom prst="rect">
            <a:avLst/>
          </a:prstGeom>
          <a:solidFill>
            <a:srgbClr val="99FFCC"/>
          </a:solidFill>
          <a:ln>
            <a:solidFill>
              <a:schemeClr val="tx1"/>
            </a:solidFill>
          </a:ln>
        </p:spPr>
        <p:txBody>
          <a:bodyPr wrap="none" rtlCol="0">
            <a:spAutoFit/>
          </a:bodyPr>
          <a:lstStyle/>
          <a:p>
            <a:r>
              <a:rPr lang="en-US" sz="2000" dirty="0" err="1"/>
              <a:t>Hazwaste</a:t>
            </a:r>
            <a:r>
              <a:rPr lang="en-US" sz="2000" dirty="0"/>
              <a:t> Regulations </a:t>
            </a:r>
          </a:p>
        </p:txBody>
      </p:sp>
      <p:sp>
        <p:nvSpPr>
          <p:cNvPr id="49" name="TextBox 48">
            <a:extLst>
              <a:ext uri="{FF2B5EF4-FFF2-40B4-BE49-F238E27FC236}">
                <a16:creationId xmlns:a16="http://schemas.microsoft.com/office/drawing/2014/main" id="{1111087F-ACC6-39A5-16BB-CB46DC471ACE}"/>
              </a:ext>
            </a:extLst>
          </p:cNvPr>
          <p:cNvSpPr txBox="1"/>
          <p:nvPr/>
        </p:nvSpPr>
        <p:spPr>
          <a:xfrm>
            <a:off x="4302170" y="6384601"/>
            <a:ext cx="3014158" cy="400110"/>
          </a:xfrm>
          <a:prstGeom prst="rect">
            <a:avLst/>
          </a:prstGeom>
          <a:solidFill>
            <a:srgbClr val="FFCC00"/>
          </a:solidFill>
          <a:ln>
            <a:solidFill>
              <a:schemeClr val="tx1"/>
            </a:solidFill>
          </a:ln>
        </p:spPr>
        <p:txBody>
          <a:bodyPr wrap="none" rtlCol="0">
            <a:spAutoFit/>
          </a:bodyPr>
          <a:lstStyle/>
          <a:p>
            <a:r>
              <a:rPr lang="en-US" sz="2000" dirty="0"/>
              <a:t>Low Impact Development</a:t>
            </a:r>
          </a:p>
        </p:txBody>
      </p:sp>
      <p:sp>
        <p:nvSpPr>
          <p:cNvPr id="50" name="TextBox 49">
            <a:extLst>
              <a:ext uri="{FF2B5EF4-FFF2-40B4-BE49-F238E27FC236}">
                <a16:creationId xmlns:a16="http://schemas.microsoft.com/office/drawing/2014/main" id="{4CF39D0C-712F-82F3-2AE2-DB87A56487FC}"/>
              </a:ext>
            </a:extLst>
          </p:cNvPr>
          <p:cNvSpPr txBox="1"/>
          <p:nvPr/>
        </p:nvSpPr>
        <p:spPr>
          <a:xfrm>
            <a:off x="9340071" y="5696299"/>
            <a:ext cx="2618987" cy="400110"/>
          </a:xfrm>
          <a:prstGeom prst="rect">
            <a:avLst/>
          </a:prstGeom>
          <a:solidFill>
            <a:srgbClr val="99FF33"/>
          </a:solidFill>
          <a:ln>
            <a:solidFill>
              <a:schemeClr val="tx1"/>
            </a:solidFill>
          </a:ln>
        </p:spPr>
        <p:txBody>
          <a:bodyPr wrap="none" rtlCol="0">
            <a:spAutoFit/>
          </a:bodyPr>
          <a:lstStyle/>
          <a:p>
            <a:r>
              <a:rPr lang="en-US" sz="2000" dirty="0"/>
              <a:t>Reservoir Guard Rails </a:t>
            </a:r>
          </a:p>
        </p:txBody>
      </p:sp>
      <p:sp>
        <p:nvSpPr>
          <p:cNvPr id="52" name="TextBox 51">
            <a:extLst>
              <a:ext uri="{FF2B5EF4-FFF2-40B4-BE49-F238E27FC236}">
                <a16:creationId xmlns:a16="http://schemas.microsoft.com/office/drawing/2014/main" id="{A0A6BB99-01EA-6981-9CD8-40AC5DB371FA}"/>
              </a:ext>
            </a:extLst>
          </p:cNvPr>
          <p:cNvSpPr txBox="1"/>
          <p:nvPr/>
        </p:nvSpPr>
        <p:spPr>
          <a:xfrm>
            <a:off x="547604" y="3303120"/>
            <a:ext cx="1789401" cy="400110"/>
          </a:xfrm>
          <a:prstGeom prst="rect">
            <a:avLst/>
          </a:prstGeom>
          <a:solidFill>
            <a:srgbClr val="99FFCC"/>
          </a:solidFill>
          <a:ln>
            <a:solidFill>
              <a:schemeClr val="tx1"/>
            </a:solidFill>
          </a:ln>
        </p:spPr>
        <p:txBody>
          <a:bodyPr wrap="none" rtlCol="0">
            <a:spAutoFit/>
          </a:bodyPr>
          <a:lstStyle/>
          <a:p>
            <a:r>
              <a:rPr lang="en-US" sz="2000" dirty="0"/>
              <a:t>Pesticide Mgt. </a:t>
            </a:r>
          </a:p>
        </p:txBody>
      </p:sp>
      <p:sp>
        <p:nvSpPr>
          <p:cNvPr id="53" name="TextBox 52">
            <a:extLst>
              <a:ext uri="{FF2B5EF4-FFF2-40B4-BE49-F238E27FC236}">
                <a16:creationId xmlns:a16="http://schemas.microsoft.com/office/drawing/2014/main" id="{9BDAAAE1-D56D-7A9A-E4B1-259411CCF318}"/>
              </a:ext>
            </a:extLst>
          </p:cNvPr>
          <p:cNvSpPr txBox="1"/>
          <p:nvPr/>
        </p:nvSpPr>
        <p:spPr>
          <a:xfrm>
            <a:off x="562968" y="2924147"/>
            <a:ext cx="2058833" cy="400110"/>
          </a:xfrm>
          <a:prstGeom prst="rect">
            <a:avLst/>
          </a:prstGeom>
          <a:solidFill>
            <a:srgbClr val="99FFCC"/>
          </a:solidFill>
          <a:ln>
            <a:solidFill>
              <a:schemeClr val="tx1"/>
            </a:solidFill>
          </a:ln>
        </p:spPr>
        <p:txBody>
          <a:bodyPr wrap="none" rtlCol="0">
            <a:spAutoFit/>
          </a:bodyPr>
          <a:lstStyle/>
          <a:p>
            <a:r>
              <a:rPr lang="en-US" sz="2000" dirty="0"/>
              <a:t>TMDL Standards </a:t>
            </a:r>
          </a:p>
        </p:txBody>
      </p:sp>
      <p:sp>
        <p:nvSpPr>
          <p:cNvPr id="54" name="TextBox 53">
            <a:extLst>
              <a:ext uri="{FF2B5EF4-FFF2-40B4-BE49-F238E27FC236}">
                <a16:creationId xmlns:a16="http://schemas.microsoft.com/office/drawing/2014/main" id="{018BF730-A88B-99F1-32BE-EB685C32E088}"/>
              </a:ext>
            </a:extLst>
          </p:cNvPr>
          <p:cNvSpPr txBox="1"/>
          <p:nvPr/>
        </p:nvSpPr>
        <p:spPr>
          <a:xfrm>
            <a:off x="8596673" y="2575812"/>
            <a:ext cx="2646943" cy="400110"/>
          </a:xfrm>
          <a:prstGeom prst="rect">
            <a:avLst/>
          </a:prstGeom>
          <a:solidFill>
            <a:srgbClr val="CCFFCC"/>
          </a:solidFill>
          <a:ln>
            <a:solidFill>
              <a:schemeClr val="tx1"/>
            </a:solidFill>
          </a:ln>
        </p:spPr>
        <p:txBody>
          <a:bodyPr wrap="none" rtlCol="0">
            <a:spAutoFit/>
          </a:bodyPr>
          <a:lstStyle/>
          <a:p>
            <a:r>
              <a:rPr lang="en-US" sz="2000" dirty="0"/>
              <a:t>Water Utility Oversight</a:t>
            </a:r>
          </a:p>
        </p:txBody>
      </p:sp>
      <p:sp>
        <p:nvSpPr>
          <p:cNvPr id="55" name="TextBox 54">
            <a:extLst>
              <a:ext uri="{FF2B5EF4-FFF2-40B4-BE49-F238E27FC236}">
                <a16:creationId xmlns:a16="http://schemas.microsoft.com/office/drawing/2014/main" id="{9899398B-049F-B609-B942-89A49F521BDF}"/>
              </a:ext>
            </a:extLst>
          </p:cNvPr>
          <p:cNvSpPr txBox="1"/>
          <p:nvPr/>
        </p:nvSpPr>
        <p:spPr>
          <a:xfrm>
            <a:off x="574161" y="5745449"/>
            <a:ext cx="3005887" cy="400110"/>
          </a:xfrm>
          <a:prstGeom prst="rect">
            <a:avLst/>
          </a:prstGeom>
          <a:solidFill>
            <a:srgbClr val="33CC33"/>
          </a:solidFill>
          <a:ln>
            <a:solidFill>
              <a:schemeClr val="tx1"/>
            </a:solidFill>
          </a:ln>
        </p:spPr>
        <p:txBody>
          <a:bodyPr wrap="none" rtlCol="0">
            <a:spAutoFit/>
          </a:bodyPr>
          <a:lstStyle/>
          <a:p>
            <a:r>
              <a:rPr lang="en-US" sz="2000" dirty="0"/>
              <a:t>Water Quality Monitoring</a:t>
            </a:r>
          </a:p>
        </p:txBody>
      </p:sp>
    </p:spTree>
    <p:extLst>
      <p:ext uri="{BB962C8B-B14F-4D97-AF65-F5344CB8AC3E}">
        <p14:creationId xmlns:p14="http://schemas.microsoft.com/office/powerpoint/2010/main" val="2645543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CE88E5-9A9B-FBA7-36EA-E6431E4925B8}"/>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Who is in Charge of Watershed Protections?</a:t>
            </a:r>
          </a:p>
        </p:txBody>
      </p:sp>
      <p:sp>
        <p:nvSpPr>
          <p:cNvPr id="4" name="Slide Number Placeholder 3">
            <a:extLst>
              <a:ext uri="{FF2B5EF4-FFF2-40B4-BE49-F238E27FC236}">
                <a16:creationId xmlns:a16="http://schemas.microsoft.com/office/drawing/2014/main" id="{17BE649B-BCD7-9AC0-25EF-6EE34843A74F}"/>
              </a:ext>
            </a:extLst>
          </p:cNvPr>
          <p:cNvSpPr>
            <a:spLocks noGrp="1"/>
          </p:cNvSpPr>
          <p:nvPr>
            <p:ph type="sldNum" sz="quarter" idx="12"/>
          </p:nvPr>
        </p:nvSpPr>
        <p:spPr>
          <a:xfrm>
            <a:off x="11704320" y="6455664"/>
            <a:ext cx="448056" cy="365125"/>
          </a:xfrm>
        </p:spPr>
        <p:txBody>
          <a:bodyPr>
            <a:normAutofit/>
          </a:bodyPr>
          <a:lstStyle/>
          <a:p>
            <a:pPr>
              <a:spcAft>
                <a:spcPts val="600"/>
              </a:spcAft>
            </a:pPr>
            <a:fld id="{1AEDB468-7655-4C4A-A26E-E74C8C23C98F}" type="slidenum">
              <a:rPr lang="en-US" sz="1100">
                <a:solidFill>
                  <a:schemeClr val="tx1">
                    <a:lumMod val="50000"/>
                    <a:lumOff val="50000"/>
                  </a:schemeClr>
                </a:solidFill>
              </a:rPr>
              <a:pPr>
                <a:spcAft>
                  <a:spcPts val="600"/>
                </a:spcAft>
              </a:pPr>
              <a:t>6</a:t>
            </a:fld>
            <a:endParaRPr lang="en-US" sz="1100">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F4E10A88-59EA-DF9A-6B24-212AE252F782}"/>
              </a:ext>
            </a:extLst>
          </p:cNvPr>
          <p:cNvGraphicFramePr>
            <a:graphicFrameLocks noGrp="1"/>
          </p:cNvGraphicFramePr>
          <p:nvPr>
            <p:ph idx="1"/>
            <p:extLst>
              <p:ext uri="{D42A27DB-BD31-4B8C-83A1-F6EECF244321}">
                <p14:modId xmlns:p14="http://schemas.microsoft.com/office/powerpoint/2010/main" val="244709536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1705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2E33C-A8A4-6AAF-C4B8-E693C1FBEA3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34D90B3-8710-11CE-92E7-B240FE08215B}"/>
              </a:ext>
            </a:extLst>
          </p:cNvPr>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0" y="-498104"/>
            <a:ext cx="12198059" cy="7854207"/>
          </a:xfrm>
          <a:prstGeom prst="rect">
            <a:avLst/>
          </a:prstGeom>
        </p:spPr>
      </p:pic>
      <p:sp>
        <p:nvSpPr>
          <p:cNvPr id="11" name="TextBox 10">
            <a:extLst>
              <a:ext uri="{FF2B5EF4-FFF2-40B4-BE49-F238E27FC236}">
                <a16:creationId xmlns:a16="http://schemas.microsoft.com/office/drawing/2014/main" id="{1BA96EA0-3AC3-0C5D-6FF6-6FCC892BACD9}"/>
              </a:ext>
            </a:extLst>
          </p:cNvPr>
          <p:cNvSpPr txBox="1"/>
          <p:nvPr/>
        </p:nvSpPr>
        <p:spPr>
          <a:xfrm>
            <a:off x="2124074" y="-142875"/>
            <a:ext cx="7248525" cy="1200329"/>
          </a:xfrm>
          <a:prstGeom prst="rect">
            <a:avLst/>
          </a:prstGeom>
          <a:solidFill>
            <a:srgbClr val="CCECFF">
              <a:alpha val="50000"/>
            </a:srgbClr>
          </a:solidFill>
        </p:spPr>
        <p:txBody>
          <a:bodyPr wrap="square" rtlCol="0">
            <a:spAutoFit/>
          </a:bodyPr>
          <a:lstStyle/>
          <a:p>
            <a:pPr algn="ctr"/>
            <a:r>
              <a:rPr lang="en-US" sz="3600" dirty="0"/>
              <a:t>Purpose of the </a:t>
            </a:r>
            <a:r>
              <a:rPr lang="en-US" sz="3600" dirty="0" err="1"/>
              <a:t>WestCOG</a:t>
            </a:r>
            <a:r>
              <a:rPr lang="en-US" sz="3600" dirty="0"/>
              <a:t> Study</a:t>
            </a:r>
          </a:p>
          <a:p>
            <a:pPr algn="ctr"/>
            <a:r>
              <a:rPr lang="en-US" sz="3600" dirty="0"/>
              <a:t>And the Study Methodology</a:t>
            </a:r>
          </a:p>
        </p:txBody>
      </p:sp>
    </p:spTree>
    <p:extLst>
      <p:ext uri="{BB962C8B-B14F-4D97-AF65-F5344CB8AC3E}">
        <p14:creationId xmlns:p14="http://schemas.microsoft.com/office/powerpoint/2010/main" val="62902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Purpose of the </a:t>
            </a:r>
            <a:r>
              <a:rPr lang="en-US" dirty="0" err="1"/>
              <a:t>WestCOG</a:t>
            </a:r>
            <a:r>
              <a:rPr lang="en-US" dirty="0"/>
              <a:t> Study?</a:t>
            </a:r>
          </a:p>
        </p:txBody>
      </p:sp>
      <p:sp>
        <p:nvSpPr>
          <p:cNvPr id="3" name="Content Placeholder 2"/>
          <p:cNvSpPr>
            <a:spLocks noGrp="1"/>
          </p:cNvSpPr>
          <p:nvPr>
            <p:ph idx="1"/>
          </p:nvPr>
        </p:nvSpPr>
        <p:spPr/>
        <p:txBody>
          <a:bodyPr>
            <a:normAutofit lnSpcReduction="10000"/>
          </a:bodyPr>
          <a:lstStyle/>
          <a:p>
            <a:r>
              <a:rPr lang="en-US" b="1" dirty="0"/>
              <a:t>Identify Existing Zoning Techniques </a:t>
            </a:r>
            <a:r>
              <a:rPr lang="en-US" dirty="0"/>
              <a:t>for Protecting Public Water Supply Watersheds</a:t>
            </a:r>
          </a:p>
          <a:p>
            <a:r>
              <a:rPr lang="en-US" b="1" dirty="0"/>
              <a:t>Identify Gaps in Protection </a:t>
            </a:r>
            <a:r>
              <a:rPr lang="en-US" dirty="0"/>
              <a:t>of Existing &amp; Potential Water Supplies</a:t>
            </a:r>
          </a:p>
          <a:p>
            <a:r>
              <a:rPr lang="en-US" b="1" dirty="0"/>
              <a:t>Develop Best Zoning Practices </a:t>
            </a:r>
            <a:r>
              <a:rPr lang="en-US" dirty="0"/>
              <a:t>Applicable to Developed and Developable Land in the 169 Municipalities</a:t>
            </a:r>
          </a:p>
          <a:p>
            <a:r>
              <a:rPr lang="en-US" b="1" dirty="0"/>
              <a:t>Recommend Relevant Training </a:t>
            </a:r>
            <a:r>
              <a:rPr lang="en-US" dirty="0"/>
              <a:t>and Educational Materials for Planning and Zoning Commissions, Town Planners, Inland Wetland Agencies &amp; </a:t>
            </a:r>
            <a:r>
              <a:rPr lang="en-US"/>
              <a:t>Conservation Commissions</a:t>
            </a:r>
            <a:r>
              <a:rPr lang="en-US" dirty="0"/>
              <a:t>.</a:t>
            </a:r>
          </a:p>
          <a:p>
            <a:r>
              <a:rPr lang="en-US" b="1" dirty="0"/>
              <a:t>Assist the Connecticut Water Planning Council </a:t>
            </a:r>
            <a:r>
              <a:rPr lang="en-US" dirty="0"/>
              <a:t>with Source Water Protection through Zoning.</a:t>
            </a:r>
          </a:p>
        </p:txBody>
      </p:sp>
      <p:sp>
        <p:nvSpPr>
          <p:cNvPr id="4" name="Slide Number Placeholder 3"/>
          <p:cNvSpPr>
            <a:spLocks noGrp="1"/>
          </p:cNvSpPr>
          <p:nvPr>
            <p:ph type="sldNum" sz="quarter" idx="12"/>
          </p:nvPr>
        </p:nvSpPr>
        <p:spPr/>
        <p:txBody>
          <a:bodyPr/>
          <a:lstStyle/>
          <a:p>
            <a:fld id="{1AEDB468-7655-4C4A-A26E-E74C8C23C98F}" type="slidenum">
              <a:rPr lang="en-US" b="1" smtClean="0"/>
              <a:t>8</a:t>
            </a:fld>
            <a:endParaRPr lang="en-US" b="1" dirty="0"/>
          </a:p>
        </p:txBody>
      </p:sp>
    </p:spTree>
    <p:extLst>
      <p:ext uri="{BB962C8B-B14F-4D97-AF65-F5344CB8AC3E}">
        <p14:creationId xmlns:p14="http://schemas.microsoft.com/office/powerpoint/2010/main" val="2028975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10914-1079-E864-7D2F-C6D558D7962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9ED01AF-CC41-3BD0-B754-2575E4C5F281}"/>
              </a:ext>
            </a:extLst>
          </p:cNvPr>
          <p:cNvPicPr>
            <a:picLocks noChangeAspect="1"/>
          </p:cNvPicPr>
          <p:nvPr/>
        </p:nvPicPr>
        <p:blipFill rotWithShape="1">
          <a:blip r:embed="rId3">
            <a:extLst>
              <a:ext uri="{28A0092B-C50C-407E-A947-70E740481C1C}">
                <a14:useLocalDpi xmlns:a14="http://schemas.microsoft.com/office/drawing/2010/main" val="0"/>
              </a:ext>
            </a:extLst>
          </a:blip>
          <a:srcRect t="-3698" b="6498"/>
          <a:stretch/>
        </p:blipFill>
        <p:spPr>
          <a:xfrm>
            <a:off x="0" y="-498104"/>
            <a:ext cx="12198059" cy="7854207"/>
          </a:xfrm>
          <a:prstGeom prst="rect">
            <a:avLst/>
          </a:prstGeom>
        </p:spPr>
      </p:pic>
      <p:sp>
        <p:nvSpPr>
          <p:cNvPr id="11" name="TextBox 10">
            <a:extLst>
              <a:ext uri="{FF2B5EF4-FFF2-40B4-BE49-F238E27FC236}">
                <a16:creationId xmlns:a16="http://schemas.microsoft.com/office/drawing/2014/main" id="{D575B9E7-5368-6B83-8062-DA1F8DE95F50}"/>
              </a:ext>
            </a:extLst>
          </p:cNvPr>
          <p:cNvSpPr txBox="1"/>
          <p:nvPr/>
        </p:nvSpPr>
        <p:spPr>
          <a:xfrm>
            <a:off x="2124074" y="-142875"/>
            <a:ext cx="7248525" cy="1200329"/>
          </a:xfrm>
          <a:prstGeom prst="rect">
            <a:avLst/>
          </a:prstGeom>
          <a:solidFill>
            <a:srgbClr val="CCECFF">
              <a:alpha val="50000"/>
            </a:srgbClr>
          </a:solidFill>
        </p:spPr>
        <p:txBody>
          <a:bodyPr wrap="square" rtlCol="0">
            <a:spAutoFit/>
          </a:bodyPr>
          <a:lstStyle/>
          <a:p>
            <a:pPr algn="ctr"/>
            <a:r>
              <a:rPr lang="en-US" sz="3600" dirty="0"/>
              <a:t>Water Supply Watersheds v. GAA Classifications</a:t>
            </a:r>
          </a:p>
        </p:txBody>
      </p:sp>
    </p:spTree>
    <p:extLst>
      <p:ext uri="{BB962C8B-B14F-4D97-AF65-F5344CB8AC3E}">
        <p14:creationId xmlns:p14="http://schemas.microsoft.com/office/powerpoint/2010/main" val="2817206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10965</TotalTime>
  <Words>5016</Words>
  <Application>Microsoft Office PowerPoint</Application>
  <PresentationFormat>Widescreen</PresentationFormat>
  <Paragraphs>839</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 Narrow</vt:lpstr>
      <vt:lpstr>Arial</vt:lpstr>
      <vt:lpstr>Book Antiqua</vt:lpstr>
      <vt:lpstr>Calibri</vt:lpstr>
      <vt:lpstr>Calibri Light</vt:lpstr>
      <vt:lpstr>Times New Roman</vt:lpstr>
      <vt:lpstr>Office Theme</vt:lpstr>
      <vt:lpstr>Land Use Controls to Safeguard Public Water Supply Watersheds</vt:lpstr>
      <vt:lpstr>Overview of Land Use Controls</vt:lpstr>
      <vt:lpstr>PowerPoint Presentation</vt:lpstr>
      <vt:lpstr>PowerPoint Presentation</vt:lpstr>
      <vt:lpstr>PowerPoint Presentation</vt:lpstr>
      <vt:lpstr>Who is in Charge of Watershed Protections?</vt:lpstr>
      <vt:lpstr>PowerPoint Presentation</vt:lpstr>
      <vt:lpstr>What is the Purpose of the WestCOG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Relevant Zoning Strategies: Land Based; Activity Based &amp; Review Based</vt:lpstr>
      <vt:lpstr>Zoning, Inland Wetlands &amp; Dept. of Pubic Health Setback Strategies: Land Based; Activity Based &amp; Review Based</vt:lpstr>
      <vt:lpstr>PowerPoint Presentation</vt:lpstr>
      <vt:lpstr>PowerPoint Presentation</vt:lpstr>
      <vt:lpstr>PowerPoint Presentation</vt:lpstr>
      <vt:lpstr>PowerPoint Presentation</vt:lpstr>
      <vt:lpstr>PowerPoint Presentation</vt:lpstr>
      <vt:lpstr>Notifications to Public Water Utilities</vt:lpstr>
      <vt:lpstr>PowerPoint Presentation</vt:lpstr>
      <vt:lpstr>PowerPoint Presentation</vt:lpstr>
      <vt:lpstr>Key Recommendations</vt:lpstr>
      <vt:lpstr>Relevant WestCOG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Anonymous</dc:creator>
  <cp:lastModifiedBy>Tucker Beckett</cp:lastModifiedBy>
  <cp:revision>138</cp:revision>
  <cp:lastPrinted>2025-03-16T21:53:30Z</cp:lastPrinted>
  <dcterms:created xsi:type="dcterms:W3CDTF">2024-02-28T19:39:18Z</dcterms:created>
  <dcterms:modified xsi:type="dcterms:W3CDTF">2026-05-20T16:05:05Z</dcterms:modified>
</cp:coreProperties>
</file>