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5"/>
  </p:sldMasterIdLst>
  <p:notesMasterIdLst>
    <p:notesMasterId r:id="rId25"/>
  </p:notesMasterIdLst>
  <p:sldIdLst>
    <p:sldId id="458" r:id="rId6"/>
    <p:sldId id="479" r:id="rId7"/>
    <p:sldId id="471" r:id="rId8"/>
    <p:sldId id="478" r:id="rId9"/>
    <p:sldId id="493" r:id="rId10"/>
    <p:sldId id="459" r:id="rId11"/>
    <p:sldId id="476" r:id="rId12"/>
    <p:sldId id="438" r:id="rId13"/>
    <p:sldId id="468" r:id="rId14"/>
    <p:sldId id="497" r:id="rId15"/>
    <p:sldId id="453" r:id="rId16"/>
    <p:sldId id="499" r:id="rId17"/>
    <p:sldId id="500" r:id="rId18"/>
    <p:sldId id="501" r:id="rId19"/>
    <p:sldId id="488" r:id="rId20"/>
    <p:sldId id="491" r:id="rId21"/>
    <p:sldId id="498" r:id="rId22"/>
    <p:sldId id="489" r:id="rId23"/>
    <p:sldId id="451" r:id="rId24"/>
  </p:sldIdLst>
  <p:sldSz cx="12192000" cy="6858000"/>
  <p:notesSz cx="7023100" cy="93091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EE1E20-AA4C-FA3E-204A-068E3E2F89D1}" name="Foster, Elizabeth" initials="EF" userId="S::efoster@dewberry.com::130116b9-13c0-41bc-99cf-1c2214e841c2" providerId="AD"/>
  <p188:author id="{11647436-EE5D-509C-74A9-52874DD0307C}" name="Beishline, Elisabetta" initials="EB" userId="S::ebeishline@dewberry.com::45c8368c-80c8-4789-b8a7-774ba87199fe" providerId="AD"/>
  <p188:author id="{AAC0CE47-DF5F-D715-32BF-FE244337A383}" name="Biro, Arielle" initials="BA" userId="S::abiro@dewberry.com::752d3115-dd1b-4105-8616-45e0c987c5f9" providerId="AD"/>
  <p188:author id="{E93F5E4D-88A5-4D5B-AD93-46163B672324}" name="Choquette, Scott" initials="SC" userId="S::schoquette@Dewberry.com::91d86a96-d320-4f49-b9d5-60f89aeeaa45" providerId="AD"/>
  <p188:author id="{4E6D1AA1-B47B-6E08-2A7B-70DE8EEF2AEE}" name="Williams, Cara" initials="WC" userId="S::cwilliams@dewberry.com::adc18543-044e-408c-94c9-253534d423be" providerId="AD"/>
  <p188:author id="{77BF58CC-E180-98A6-7DE2-7F1C2C4BBEDE}" name="Williams, Christopher M." initials="WC" userId="S::williamscm1@nnva.gov::98aa35c5-a88c-497a-bfef-e52286ba2eb2" providerId="AD"/>
  <p188:author id="{8775EDD5-8557-F6B4-A480-17EE22856449}" name="Brandao-Traxler, Soraya A." initials="BS" userId="S::brandao-traxlersa@nnva.gov::44d8e131-c555-4cf6-887b-3993fdcdbd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6E43"/>
    <a:srgbClr val="CEDBCD"/>
    <a:srgbClr val="4471C4"/>
    <a:srgbClr val="333333"/>
    <a:srgbClr val="7FBF5A"/>
    <a:srgbClr val="6FAD47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33E6F-3749-4F33-BE40-9DA37E8C9EFB}" v="50" dt="2026-06-29T22:58:31.961"/>
    <p1510:client id="{73C2B3D9-5DDE-1833-20B6-D8F5B1956B6D}" v="289" dt="2026-06-30T19:23:51.724"/>
    <p1510:client id="{744EBAE6-DE3F-41C4-BC12-0050ACEF273D}" v="2571" dt="2026-06-30T20:58:50.901"/>
    <p1510:client id="{97B3B41A-6E61-45E3-8292-C47925BB77B0}" v="4" dt="2026-06-30T19:10:15.487"/>
    <p1510:client id="{B5132690-10D6-8669-E702-0D4EF13FFCDB}" v="40" dt="2026-06-30T21:06:04.310"/>
    <p1510:client id="{B9BAEAEF-25C3-498A-991A-1AFF2A6B02BB}" v="46" dt="2026-06-30T19:37:02.496"/>
    <p1510:client id="{C178F235-7773-03E4-92D1-E06F8C03FC38}" v="2" dt="2026-06-30T20:48:49.105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CE548-FCD0-4534-AB30-42F101B7D37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C9471CD-9457-4292-9FC7-502EF699B9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tx1"/>
              </a:solidFill>
            </a:rPr>
            <a:t>Identify priority area(s) or asset(s) for implementation funding </a:t>
          </a:r>
        </a:p>
      </dgm:t>
    </dgm:pt>
    <dgm:pt modelId="{E6027EA5-333B-480C-9B4A-960C7506BEE1}" type="parTrans" cxnId="{09D44EC0-9B10-4432-AC3E-5FC31FC7412E}">
      <dgm:prSet/>
      <dgm:spPr/>
      <dgm:t>
        <a:bodyPr/>
        <a:lstStyle/>
        <a:p>
          <a:endParaRPr lang="en-US"/>
        </a:p>
      </dgm:t>
    </dgm:pt>
    <dgm:pt modelId="{6F57962A-C6B0-49FD-91A0-46048257A53E}" type="sibTrans" cxnId="{09D44EC0-9B10-4432-AC3E-5FC31FC7412E}">
      <dgm:prSet/>
      <dgm:spPr/>
      <dgm:t>
        <a:bodyPr/>
        <a:lstStyle/>
        <a:p>
          <a:endParaRPr lang="en-US"/>
        </a:p>
      </dgm:t>
    </dgm:pt>
    <dgm:pt modelId="{4F68CA1E-2D20-41D5-8517-EA6451A620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tx1"/>
              </a:solidFill>
            </a:rPr>
            <a:t>Transfer of development rights program to increase resilience </a:t>
          </a:r>
        </a:p>
      </dgm:t>
    </dgm:pt>
    <dgm:pt modelId="{12CB54D7-2220-4399-A754-D726E22D34B3}" type="parTrans" cxnId="{C8999997-7A94-4E0A-AA65-1A1B780316C6}">
      <dgm:prSet/>
      <dgm:spPr/>
      <dgm:t>
        <a:bodyPr/>
        <a:lstStyle/>
        <a:p>
          <a:endParaRPr lang="en-US"/>
        </a:p>
      </dgm:t>
    </dgm:pt>
    <dgm:pt modelId="{0B8A25B1-0E5E-4A09-BB07-F73742120194}" type="sibTrans" cxnId="{C8999997-7A94-4E0A-AA65-1A1B780316C6}">
      <dgm:prSet/>
      <dgm:spPr/>
      <dgm:t>
        <a:bodyPr/>
        <a:lstStyle/>
        <a:p>
          <a:endParaRPr lang="en-US"/>
        </a:p>
      </dgm:t>
    </dgm:pt>
    <dgm:pt modelId="{773DA8EE-03BE-4F25-9896-4B68F33A28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tx1"/>
              </a:solidFill>
            </a:rPr>
            <a:t>Identify a Resiliency Improvement District </a:t>
          </a:r>
        </a:p>
      </dgm:t>
    </dgm:pt>
    <dgm:pt modelId="{A1270AEA-1677-4A32-9DE3-2D1C5F4334A0}" type="parTrans" cxnId="{2F7EF933-D5D6-43DD-8D55-294CF3E811FA}">
      <dgm:prSet/>
      <dgm:spPr/>
      <dgm:t>
        <a:bodyPr/>
        <a:lstStyle/>
        <a:p>
          <a:endParaRPr lang="en-US"/>
        </a:p>
      </dgm:t>
    </dgm:pt>
    <dgm:pt modelId="{1BCBAED5-1273-45BE-86FF-79780C5B070C}" type="sibTrans" cxnId="{2F7EF933-D5D6-43DD-8D55-294CF3E811FA}">
      <dgm:prSet/>
      <dgm:spPr/>
      <dgm:t>
        <a:bodyPr/>
        <a:lstStyle/>
        <a:p>
          <a:endParaRPr lang="en-US"/>
        </a:p>
      </dgm:t>
    </dgm:pt>
    <dgm:pt modelId="{B8A04607-D2CF-4A11-9B18-C77CA50A2171}" type="pres">
      <dgm:prSet presAssocID="{E78CE548-FCD0-4534-AB30-42F101B7D377}" presName="root" presStyleCnt="0">
        <dgm:presLayoutVars>
          <dgm:dir/>
          <dgm:resizeHandles val="exact"/>
        </dgm:presLayoutVars>
      </dgm:prSet>
      <dgm:spPr/>
    </dgm:pt>
    <dgm:pt modelId="{6E4034D6-D232-4A30-A135-AD82B28A14A1}" type="pres">
      <dgm:prSet presAssocID="{FC9471CD-9457-4292-9FC7-502EF699B913}" presName="compNode" presStyleCnt="0"/>
      <dgm:spPr/>
    </dgm:pt>
    <dgm:pt modelId="{40CA7393-4D14-4A0F-ACF7-9D0F04D50E4E}" type="pres">
      <dgm:prSet presAssocID="{FC9471CD-9457-4292-9FC7-502EF699B913}" presName="bgRect" presStyleLbl="bgShp" presStyleIdx="0" presStyleCnt="3"/>
      <dgm:spPr>
        <a:solidFill>
          <a:srgbClr val="CEDBCD"/>
        </a:solidFill>
        <a:ln>
          <a:solidFill>
            <a:schemeClr val="accent6">
              <a:lumMod val="40000"/>
              <a:lumOff val="60000"/>
            </a:schemeClr>
          </a:solidFill>
        </a:ln>
      </dgm:spPr>
    </dgm:pt>
    <dgm:pt modelId="{4972E5EC-2B08-43FF-B6E5-22517C5C923E}" type="pres">
      <dgm:prSet presAssocID="{FC9471CD-9457-4292-9FC7-502EF699B91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DCF0784-5104-4DD5-986C-9234F3E5D554}" type="pres">
      <dgm:prSet presAssocID="{FC9471CD-9457-4292-9FC7-502EF699B913}" presName="spaceRect" presStyleCnt="0"/>
      <dgm:spPr/>
    </dgm:pt>
    <dgm:pt modelId="{52F0FA7F-77AF-4259-8A49-4377C59E2B81}" type="pres">
      <dgm:prSet presAssocID="{FC9471CD-9457-4292-9FC7-502EF699B913}" presName="parTx" presStyleLbl="revTx" presStyleIdx="0" presStyleCnt="3">
        <dgm:presLayoutVars>
          <dgm:chMax val="0"/>
          <dgm:chPref val="0"/>
        </dgm:presLayoutVars>
      </dgm:prSet>
      <dgm:spPr/>
    </dgm:pt>
    <dgm:pt modelId="{386FD82D-B790-45C7-AB74-4F9144E6776F}" type="pres">
      <dgm:prSet presAssocID="{6F57962A-C6B0-49FD-91A0-46048257A53E}" presName="sibTrans" presStyleCnt="0"/>
      <dgm:spPr/>
    </dgm:pt>
    <dgm:pt modelId="{5CF63C23-F2DF-4F63-8881-B83FC341E306}" type="pres">
      <dgm:prSet presAssocID="{4F68CA1E-2D20-41D5-8517-EA6451A620B1}" presName="compNode" presStyleCnt="0"/>
      <dgm:spPr/>
    </dgm:pt>
    <dgm:pt modelId="{4561F19A-1B34-4C20-A35E-BAB6F9CDA57F}" type="pres">
      <dgm:prSet presAssocID="{4F68CA1E-2D20-41D5-8517-EA6451A620B1}" presName="bgRect" presStyleLbl="bgShp" presStyleIdx="1" presStyleCnt="3"/>
      <dgm:spPr>
        <a:solidFill>
          <a:srgbClr val="CEDBCD"/>
        </a:solidFill>
        <a:ln>
          <a:solidFill>
            <a:schemeClr val="accent6">
              <a:lumMod val="40000"/>
              <a:lumOff val="60000"/>
            </a:schemeClr>
          </a:solidFill>
        </a:ln>
      </dgm:spPr>
    </dgm:pt>
    <dgm:pt modelId="{F74C80AB-C940-42F0-8EF5-64B2784A281C}" type="pres">
      <dgm:prSet presAssocID="{4F68CA1E-2D20-41D5-8517-EA6451A620B1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F1529B64-5B2E-4DA3-BFC8-BE5CAE13B76D}" type="pres">
      <dgm:prSet presAssocID="{4F68CA1E-2D20-41D5-8517-EA6451A620B1}" presName="spaceRect" presStyleCnt="0"/>
      <dgm:spPr/>
    </dgm:pt>
    <dgm:pt modelId="{19A4C33D-5323-45CC-8950-1C448659A26E}" type="pres">
      <dgm:prSet presAssocID="{4F68CA1E-2D20-41D5-8517-EA6451A620B1}" presName="parTx" presStyleLbl="revTx" presStyleIdx="1" presStyleCnt="3">
        <dgm:presLayoutVars>
          <dgm:chMax val="0"/>
          <dgm:chPref val="0"/>
        </dgm:presLayoutVars>
      </dgm:prSet>
      <dgm:spPr/>
    </dgm:pt>
    <dgm:pt modelId="{DE00DA18-98CB-4FFD-A996-66BB925BCFA1}" type="pres">
      <dgm:prSet presAssocID="{0B8A25B1-0E5E-4A09-BB07-F73742120194}" presName="sibTrans" presStyleCnt="0"/>
      <dgm:spPr/>
    </dgm:pt>
    <dgm:pt modelId="{DEA8E382-057F-4A7C-8952-209D70D221A4}" type="pres">
      <dgm:prSet presAssocID="{773DA8EE-03BE-4F25-9896-4B68F33A28FC}" presName="compNode" presStyleCnt="0"/>
      <dgm:spPr/>
    </dgm:pt>
    <dgm:pt modelId="{CFEE0608-02BC-48DF-BF52-39B6CCC4A57A}" type="pres">
      <dgm:prSet presAssocID="{773DA8EE-03BE-4F25-9896-4B68F33A28FC}" presName="bgRect" presStyleLbl="bgShp" presStyleIdx="2" presStyleCnt="3"/>
      <dgm:spPr>
        <a:solidFill>
          <a:srgbClr val="CEDBCD"/>
        </a:solidFill>
        <a:ln>
          <a:solidFill>
            <a:schemeClr val="accent6">
              <a:lumMod val="40000"/>
              <a:lumOff val="60000"/>
            </a:schemeClr>
          </a:solidFill>
        </a:ln>
      </dgm:spPr>
    </dgm:pt>
    <dgm:pt modelId="{1937DE35-F2F2-4FEF-B5D8-A017B310E8F8}" type="pres">
      <dgm:prSet presAssocID="{773DA8EE-03BE-4F25-9896-4B68F33A28FC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F354586-9715-454D-912B-8A9F0068D12F}" type="pres">
      <dgm:prSet presAssocID="{773DA8EE-03BE-4F25-9896-4B68F33A28FC}" presName="spaceRect" presStyleCnt="0"/>
      <dgm:spPr/>
    </dgm:pt>
    <dgm:pt modelId="{FFE655EC-6C75-4796-BDD3-381E8DD39911}" type="pres">
      <dgm:prSet presAssocID="{773DA8EE-03BE-4F25-9896-4B68F33A28F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8983D20-59A5-4666-B213-9A7C3E9160E7}" type="presOf" srcId="{E78CE548-FCD0-4534-AB30-42F101B7D377}" destId="{B8A04607-D2CF-4A11-9B18-C77CA50A2171}" srcOrd="0" destOrd="0" presId="urn:microsoft.com/office/officeart/2018/2/layout/IconVerticalSolidList"/>
    <dgm:cxn modelId="{2F7EF933-D5D6-43DD-8D55-294CF3E811FA}" srcId="{E78CE548-FCD0-4534-AB30-42F101B7D377}" destId="{773DA8EE-03BE-4F25-9896-4B68F33A28FC}" srcOrd="2" destOrd="0" parTransId="{A1270AEA-1677-4A32-9DE3-2D1C5F4334A0}" sibTransId="{1BCBAED5-1273-45BE-86FF-79780C5B070C}"/>
    <dgm:cxn modelId="{C8999997-7A94-4E0A-AA65-1A1B780316C6}" srcId="{E78CE548-FCD0-4534-AB30-42F101B7D377}" destId="{4F68CA1E-2D20-41D5-8517-EA6451A620B1}" srcOrd="1" destOrd="0" parTransId="{12CB54D7-2220-4399-A754-D726E22D34B3}" sibTransId="{0B8A25B1-0E5E-4A09-BB07-F73742120194}"/>
    <dgm:cxn modelId="{B3544EBC-82DF-41F7-881D-F5ABBBC04936}" type="presOf" srcId="{4F68CA1E-2D20-41D5-8517-EA6451A620B1}" destId="{19A4C33D-5323-45CC-8950-1C448659A26E}" srcOrd="0" destOrd="0" presId="urn:microsoft.com/office/officeart/2018/2/layout/IconVerticalSolidList"/>
    <dgm:cxn modelId="{09D44EC0-9B10-4432-AC3E-5FC31FC7412E}" srcId="{E78CE548-FCD0-4534-AB30-42F101B7D377}" destId="{FC9471CD-9457-4292-9FC7-502EF699B913}" srcOrd="0" destOrd="0" parTransId="{E6027EA5-333B-480C-9B4A-960C7506BEE1}" sibTransId="{6F57962A-C6B0-49FD-91A0-46048257A53E}"/>
    <dgm:cxn modelId="{91862FCF-24A1-4578-9A77-D5FE220C1682}" type="presOf" srcId="{773DA8EE-03BE-4F25-9896-4B68F33A28FC}" destId="{FFE655EC-6C75-4796-BDD3-381E8DD39911}" srcOrd="0" destOrd="0" presId="urn:microsoft.com/office/officeart/2018/2/layout/IconVerticalSolidList"/>
    <dgm:cxn modelId="{866944E3-1634-41FA-A204-4BBE7F305D10}" type="presOf" srcId="{FC9471CD-9457-4292-9FC7-502EF699B913}" destId="{52F0FA7F-77AF-4259-8A49-4377C59E2B81}" srcOrd="0" destOrd="0" presId="urn:microsoft.com/office/officeart/2018/2/layout/IconVerticalSolidList"/>
    <dgm:cxn modelId="{48BDCAB9-33C0-4FD6-B70A-6D4A28DB92B4}" type="presParOf" srcId="{B8A04607-D2CF-4A11-9B18-C77CA50A2171}" destId="{6E4034D6-D232-4A30-A135-AD82B28A14A1}" srcOrd="0" destOrd="0" presId="urn:microsoft.com/office/officeart/2018/2/layout/IconVerticalSolidList"/>
    <dgm:cxn modelId="{CE60BCAD-F44A-4EB8-805C-4E2B8179B77D}" type="presParOf" srcId="{6E4034D6-D232-4A30-A135-AD82B28A14A1}" destId="{40CA7393-4D14-4A0F-ACF7-9D0F04D50E4E}" srcOrd="0" destOrd="0" presId="urn:microsoft.com/office/officeart/2018/2/layout/IconVerticalSolidList"/>
    <dgm:cxn modelId="{4D1D4480-BBF1-4776-BFEF-8C0BC2171F5E}" type="presParOf" srcId="{6E4034D6-D232-4A30-A135-AD82B28A14A1}" destId="{4972E5EC-2B08-43FF-B6E5-22517C5C923E}" srcOrd="1" destOrd="0" presId="urn:microsoft.com/office/officeart/2018/2/layout/IconVerticalSolidList"/>
    <dgm:cxn modelId="{B4510173-8B5C-4B7C-BE5A-6E7A2626EF80}" type="presParOf" srcId="{6E4034D6-D232-4A30-A135-AD82B28A14A1}" destId="{6DCF0784-5104-4DD5-986C-9234F3E5D554}" srcOrd="2" destOrd="0" presId="urn:microsoft.com/office/officeart/2018/2/layout/IconVerticalSolidList"/>
    <dgm:cxn modelId="{93FECFA7-F907-4EC2-9C21-8F7A8AA732F4}" type="presParOf" srcId="{6E4034D6-D232-4A30-A135-AD82B28A14A1}" destId="{52F0FA7F-77AF-4259-8A49-4377C59E2B81}" srcOrd="3" destOrd="0" presId="urn:microsoft.com/office/officeart/2018/2/layout/IconVerticalSolidList"/>
    <dgm:cxn modelId="{9E53A8A5-FDE0-4DDF-950F-7FB487BA361C}" type="presParOf" srcId="{B8A04607-D2CF-4A11-9B18-C77CA50A2171}" destId="{386FD82D-B790-45C7-AB74-4F9144E6776F}" srcOrd="1" destOrd="0" presId="urn:microsoft.com/office/officeart/2018/2/layout/IconVerticalSolidList"/>
    <dgm:cxn modelId="{809378A6-91D5-4065-9F69-18961670F571}" type="presParOf" srcId="{B8A04607-D2CF-4A11-9B18-C77CA50A2171}" destId="{5CF63C23-F2DF-4F63-8881-B83FC341E306}" srcOrd="2" destOrd="0" presId="urn:microsoft.com/office/officeart/2018/2/layout/IconVerticalSolidList"/>
    <dgm:cxn modelId="{73EC72D3-68FE-47D9-B8DA-A81AB73BBAC3}" type="presParOf" srcId="{5CF63C23-F2DF-4F63-8881-B83FC341E306}" destId="{4561F19A-1B34-4C20-A35E-BAB6F9CDA57F}" srcOrd="0" destOrd="0" presId="urn:microsoft.com/office/officeart/2018/2/layout/IconVerticalSolidList"/>
    <dgm:cxn modelId="{C7EB92BB-313A-455E-8911-1CD0AA425108}" type="presParOf" srcId="{5CF63C23-F2DF-4F63-8881-B83FC341E306}" destId="{F74C80AB-C940-42F0-8EF5-64B2784A281C}" srcOrd="1" destOrd="0" presId="urn:microsoft.com/office/officeart/2018/2/layout/IconVerticalSolidList"/>
    <dgm:cxn modelId="{5CB7CD52-1997-4365-A068-CDA1D251404C}" type="presParOf" srcId="{5CF63C23-F2DF-4F63-8881-B83FC341E306}" destId="{F1529B64-5B2E-4DA3-BFC8-BE5CAE13B76D}" srcOrd="2" destOrd="0" presId="urn:microsoft.com/office/officeart/2018/2/layout/IconVerticalSolidList"/>
    <dgm:cxn modelId="{ECB02DDA-0A3D-4684-9B79-E2D0CFFD551F}" type="presParOf" srcId="{5CF63C23-F2DF-4F63-8881-B83FC341E306}" destId="{19A4C33D-5323-45CC-8950-1C448659A26E}" srcOrd="3" destOrd="0" presId="urn:microsoft.com/office/officeart/2018/2/layout/IconVerticalSolidList"/>
    <dgm:cxn modelId="{19C119A5-7FFC-4288-8481-6DC6A93EB118}" type="presParOf" srcId="{B8A04607-D2CF-4A11-9B18-C77CA50A2171}" destId="{DE00DA18-98CB-4FFD-A996-66BB925BCFA1}" srcOrd="3" destOrd="0" presId="urn:microsoft.com/office/officeart/2018/2/layout/IconVerticalSolidList"/>
    <dgm:cxn modelId="{7CA992BB-2894-4DDA-B2D6-1E131A065CDF}" type="presParOf" srcId="{B8A04607-D2CF-4A11-9B18-C77CA50A2171}" destId="{DEA8E382-057F-4A7C-8952-209D70D221A4}" srcOrd="4" destOrd="0" presId="urn:microsoft.com/office/officeart/2018/2/layout/IconVerticalSolidList"/>
    <dgm:cxn modelId="{D4A27409-2718-45D3-8318-EA22179CC18D}" type="presParOf" srcId="{DEA8E382-057F-4A7C-8952-209D70D221A4}" destId="{CFEE0608-02BC-48DF-BF52-39B6CCC4A57A}" srcOrd="0" destOrd="0" presId="urn:microsoft.com/office/officeart/2018/2/layout/IconVerticalSolidList"/>
    <dgm:cxn modelId="{F475931E-3495-4F62-ACDF-FC871484A1F1}" type="presParOf" srcId="{DEA8E382-057F-4A7C-8952-209D70D221A4}" destId="{1937DE35-F2F2-4FEF-B5D8-A017B310E8F8}" srcOrd="1" destOrd="0" presId="urn:microsoft.com/office/officeart/2018/2/layout/IconVerticalSolidList"/>
    <dgm:cxn modelId="{4A2ED295-377A-4546-9E36-D6BF888DE90B}" type="presParOf" srcId="{DEA8E382-057F-4A7C-8952-209D70D221A4}" destId="{EF354586-9715-454D-912B-8A9F0068D12F}" srcOrd="2" destOrd="0" presId="urn:microsoft.com/office/officeart/2018/2/layout/IconVerticalSolidList"/>
    <dgm:cxn modelId="{E25E7BB1-AE66-4C43-B907-1E4FBA1594AE}" type="presParOf" srcId="{DEA8E382-057F-4A7C-8952-209D70D221A4}" destId="{FFE655EC-6C75-4796-BDD3-381E8DD3991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F38F69-F3ED-4470-B839-4504FC3B5A73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6DA1922-A570-4BBB-87AB-4CC97CA7AF0E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Decreased access to commercial spaces during “sunny day flooding”</a:t>
          </a:r>
          <a:endParaRPr lang="en-US"/>
        </a:p>
      </dgm:t>
    </dgm:pt>
    <dgm:pt modelId="{AB25D948-54EB-4255-B491-2B35DA448429}" type="parTrans" cxnId="{410D4251-2066-4785-9575-8533E284D2F9}">
      <dgm:prSet/>
      <dgm:spPr/>
      <dgm:t>
        <a:bodyPr/>
        <a:lstStyle/>
        <a:p>
          <a:endParaRPr lang="en-US"/>
        </a:p>
      </dgm:t>
    </dgm:pt>
    <dgm:pt modelId="{39AD7BC7-A7E0-45E3-BF70-DF7E57034344}" type="sibTrans" cxnId="{410D4251-2066-4785-9575-8533E284D2F9}">
      <dgm:prSet/>
      <dgm:spPr/>
      <dgm:t>
        <a:bodyPr/>
        <a:lstStyle/>
        <a:p>
          <a:endParaRPr lang="en-US"/>
        </a:p>
      </dgm:t>
    </dgm:pt>
    <dgm:pt modelId="{800847BA-E92C-4838-BD3A-1264B8AE0A80}">
      <dgm:prSet phldrT="[Text]" phldr="0"/>
      <dgm:spPr/>
      <dgm:t>
        <a:bodyPr/>
        <a:lstStyle/>
        <a:p>
          <a:pPr rtl="0"/>
          <a:r>
            <a:rPr lang="en-US" sz="2000" b="1">
              <a:latin typeface="Lato"/>
              <a:ea typeface="Lato"/>
              <a:cs typeface="Lato"/>
            </a:rPr>
            <a:t>Public and community infrastructure:</a:t>
          </a:r>
          <a:r>
            <a:rPr lang="en-US" sz="2000">
              <a:latin typeface="Lato"/>
              <a:ea typeface="Lato"/>
              <a:cs typeface="Lato"/>
            </a:rPr>
            <a:t> </a:t>
          </a:r>
        </a:p>
      </dgm:t>
    </dgm:pt>
    <dgm:pt modelId="{9D93B7F0-10D0-4C68-BD52-2E0C0E38B4DE}" type="parTrans" cxnId="{4E7CE637-C1DF-41F6-B527-F3E75FAA1691}">
      <dgm:prSet/>
      <dgm:spPr/>
      <dgm:t>
        <a:bodyPr/>
        <a:lstStyle/>
        <a:p>
          <a:endParaRPr lang="en-US"/>
        </a:p>
      </dgm:t>
    </dgm:pt>
    <dgm:pt modelId="{B8E4AB6F-85E0-4BA3-BD26-C62C9F3A51BD}" type="sibTrans" cxnId="{4E7CE637-C1DF-41F6-B527-F3E75FAA1691}">
      <dgm:prSet/>
      <dgm:spPr/>
      <dgm:t>
        <a:bodyPr/>
        <a:lstStyle/>
        <a:p>
          <a:endParaRPr lang="en-US"/>
        </a:p>
      </dgm:t>
    </dgm:pt>
    <dgm:pt modelId="{14DE541F-FC73-46B6-BE96-F4A9528BAB18}">
      <dgm:prSet phldrT="[Text]" phldr="0"/>
      <dgm:spPr/>
      <dgm:t>
        <a:bodyPr/>
        <a:lstStyle/>
        <a:p>
          <a:pPr algn="ctr" rtl="0">
            <a:lnSpc>
              <a:spcPct val="90000"/>
            </a:lnSpc>
          </a:pPr>
          <a:r>
            <a:rPr lang="en-US" sz="2000" b="1">
              <a:latin typeface="Lato"/>
              <a:ea typeface="Lato"/>
              <a:cs typeface="Lato"/>
            </a:rPr>
            <a:t>Public safety, </a:t>
          </a:r>
          <a:br>
            <a:rPr lang="en-US" sz="2000" b="1">
              <a:latin typeface="Lato"/>
              <a:ea typeface="Lato"/>
              <a:cs typeface="Lato"/>
            </a:rPr>
          </a:br>
          <a:r>
            <a:rPr lang="en-US" sz="2000" b="1">
              <a:latin typeface="Lato"/>
              <a:ea typeface="Lato"/>
              <a:cs typeface="Lato"/>
            </a:rPr>
            <a:t>health, and welfare</a:t>
          </a:r>
          <a:endParaRPr lang="en-US" sz="2000">
            <a:latin typeface="Lato"/>
            <a:ea typeface="Lato"/>
            <a:cs typeface="Lato"/>
          </a:endParaRPr>
        </a:p>
      </dgm:t>
    </dgm:pt>
    <dgm:pt modelId="{5EF0AA08-3F00-4484-8542-9E151A41A64D}" type="parTrans" cxnId="{46F90EA3-EC2E-49D0-9059-94AC7F30C9BF}">
      <dgm:prSet/>
      <dgm:spPr/>
      <dgm:t>
        <a:bodyPr/>
        <a:lstStyle/>
        <a:p>
          <a:endParaRPr lang="en-US"/>
        </a:p>
      </dgm:t>
    </dgm:pt>
    <dgm:pt modelId="{ED7B2F13-F61F-4492-B286-BC8BF49791FB}" type="sibTrans" cxnId="{46F90EA3-EC2E-49D0-9059-94AC7F30C9BF}">
      <dgm:prSet/>
      <dgm:spPr/>
      <dgm:t>
        <a:bodyPr/>
        <a:lstStyle/>
        <a:p>
          <a:endParaRPr lang="en-US"/>
        </a:p>
      </dgm:t>
    </dgm:pt>
    <dgm:pt modelId="{143D7CC8-99D4-4AE2-AA3E-34EA5AC4BD00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Reduced access or damage to emergency and evacuation routes</a:t>
          </a:r>
        </a:p>
      </dgm:t>
    </dgm:pt>
    <dgm:pt modelId="{363047DF-35DB-42C9-9666-4F96719932D6}" type="parTrans" cxnId="{184A6346-812F-4419-96B4-0E9F0C428D47}">
      <dgm:prSet/>
      <dgm:spPr/>
      <dgm:t>
        <a:bodyPr/>
        <a:lstStyle/>
        <a:p>
          <a:endParaRPr lang="en-US"/>
        </a:p>
      </dgm:t>
    </dgm:pt>
    <dgm:pt modelId="{AA42B42E-AB71-4005-A032-6B0C54A9F9D5}" type="sibTrans" cxnId="{184A6346-812F-4419-96B4-0E9F0C428D47}">
      <dgm:prSet/>
      <dgm:spPr/>
      <dgm:t>
        <a:bodyPr/>
        <a:lstStyle/>
        <a:p>
          <a:endParaRPr lang="en-US"/>
        </a:p>
      </dgm:t>
    </dgm:pt>
    <dgm:pt modelId="{739D97D4-B8A5-421C-B6AB-8A42BE6193EE}">
      <dgm:prSet phldrT="[Text]" phldr="0"/>
      <dgm:spPr>
        <a:solidFill>
          <a:srgbClr val="466E43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2000" b="1">
              <a:latin typeface="Lato"/>
              <a:ea typeface="Lato"/>
              <a:cs typeface="Lato"/>
            </a:rPr>
            <a:t>Economic development </a:t>
          </a:r>
          <a:br>
            <a:rPr lang="en-US" sz="2000" b="1">
              <a:latin typeface="Lato"/>
              <a:ea typeface="Lato"/>
              <a:cs typeface="Lato"/>
            </a:rPr>
          </a:br>
          <a:r>
            <a:rPr lang="en-US" sz="2000" b="1">
              <a:latin typeface="Lato"/>
              <a:ea typeface="Lato"/>
              <a:cs typeface="Lato"/>
            </a:rPr>
            <a:t>and businesses</a:t>
          </a:r>
        </a:p>
      </dgm:t>
    </dgm:pt>
    <dgm:pt modelId="{A15E0D64-37EC-4764-A191-AA20D7FD7416}" type="parTrans" cxnId="{8B569006-8770-451A-9057-DB72CB4FD973}">
      <dgm:prSet/>
      <dgm:spPr/>
      <dgm:t>
        <a:bodyPr/>
        <a:lstStyle/>
        <a:p>
          <a:endParaRPr lang="en-US"/>
        </a:p>
      </dgm:t>
    </dgm:pt>
    <dgm:pt modelId="{FBD8EA43-94E8-429F-806E-4B456F83BDA5}" type="sibTrans" cxnId="{8B569006-8770-451A-9057-DB72CB4FD973}">
      <dgm:prSet/>
      <dgm:spPr/>
      <dgm:t>
        <a:bodyPr/>
        <a:lstStyle/>
        <a:p>
          <a:endParaRPr lang="en-US"/>
        </a:p>
      </dgm:t>
    </dgm:pt>
    <dgm:pt modelId="{22154E40-B8E8-4F3C-BE6E-09CB3D0DCE6A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Impacts to water treatment facilities in high-hazard zones</a:t>
          </a:r>
        </a:p>
      </dgm:t>
    </dgm:pt>
    <dgm:pt modelId="{A842E474-DDC8-4C09-A416-EFC8866C0DAE}" type="parTrans" cxnId="{F75E7CCC-78D6-4850-9907-9A9CFAB8250B}">
      <dgm:prSet/>
      <dgm:spPr/>
      <dgm:t>
        <a:bodyPr/>
        <a:lstStyle/>
        <a:p>
          <a:endParaRPr lang="en-US"/>
        </a:p>
      </dgm:t>
    </dgm:pt>
    <dgm:pt modelId="{8AA27B0F-42C0-46D1-BFEA-3A91C3B6F63A}" type="sibTrans" cxnId="{F75E7CCC-78D6-4850-9907-9A9CFAB8250B}">
      <dgm:prSet/>
      <dgm:spPr/>
      <dgm:t>
        <a:bodyPr/>
        <a:lstStyle/>
        <a:p>
          <a:endParaRPr lang="en-US"/>
        </a:p>
      </dgm:t>
    </dgm:pt>
    <dgm:pt modelId="{F11C1986-5B61-4ED5-AB84-3394DEE07D97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Increased stress from experiencing repeated significant storm events</a:t>
          </a:r>
        </a:p>
      </dgm:t>
    </dgm:pt>
    <dgm:pt modelId="{074990DB-59AB-413C-A65D-D88B0E543CEC}" type="parTrans" cxnId="{1F53E412-189D-44DB-B318-DFFF57509AA1}">
      <dgm:prSet/>
      <dgm:spPr/>
      <dgm:t>
        <a:bodyPr/>
        <a:lstStyle/>
        <a:p>
          <a:endParaRPr lang="en-US"/>
        </a:p>
      </dgm:t>
    </dgm:pt>
    <dgm:pt modelId="{32A3540D-03ED-4335-AEF3-FA2D68713605}" type="sibTrans" cxnId="{1F53E412-189D-44DB-B318-DFFF57509AA1}">
      <dgm:prSet/>
      <dgm:spPr/>
      <dgm:t>
        <a:bodyPr/>
        <a:lstStyle/>
        <a:p>
          <a:endParaRPr lang="en-US"/>
        </a:p>
      </dgm:t>
    </dgm:pt>
    <dgm:pt modelId="{9DE2C419-EC3C-4C9F-A214-0E67C68B2A54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Increased amounts of storm debris</a:t>
          </a:r>
          <a:endParaRPr lang="en-US"/>
        </a:p>
      </dgm:t>
    </dgm:pt>
    <dgm:pt modelId="{097FA5F5-67ED-4A16-BCA0-C796A86B406F}" type="parTrans" cxnId="{163976C9-9847-4D54-8A95-74E5292F1A44}">
      <dgm:prSet/>
      <dgm:spPr/>
      <dgm:t>
        <a:bodyPr/>
        <a:lstStyle/>
        <a:p>
          <a:endParaRPr lang="en-US"/>
        </a:p>
      </dgm:t>
    </dgm:pt>
    <dgm:pt modelId="{1EE29EAC-C8FB-4150-8794-F9F7C11E869C}" type="sibTrans" cxnId="{163976C9-9847-4D54-8A95-74E5292F1A44}">
      <dgm:prSet/>
      <dgm:spPr/>
      <dgm:t>
        <a:bodyPr/>
        <a:lstStyle/>
        <a:p>
          <a:endParaRPr lang="en-US"/>
        </a:p>
      </dgm:t>
    </dgm:pt>
    <dgm:pt modelId="{9EBE8772-1409-4961-A6BB-1BFE2FEF3370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None/>
          </a:pPr>
          <a:r>
            <a:rPr lang="en-US" sz="1100">
              <a:latin typeface="Calibri"/>
              <a:ea typeface="Calibri"/>
              <a:cs typeface="Calibri"/>
            </a:rPr>
            <a:t>Agricultural losses from damaged fisheries/aquaculture</a:t>
          </a:r>
          <a:endParaRPr lang="en-US"/>
        </a:p>
      </dgm:t>
    </dgm:pt>
    <dgm:pt modelId="{4ADAE6BA-F518-4687-BCA5-827E644B926B}" type="parTrans" cxnId="{07D426D6-AF3A-4C6A-9A3C-21F3A02396D7}">
      <dgm:prSet/>
      <dgm:spPr/>
      <dgm:t>
        <a:bodyPr/>
        <a:lstStyle/>
        <a:p>
          <a:endParaRPr lang="en-US"/>
        </a:p>
      </dgm:t>
    </dgm:pt>
    <dgm:pt modelId="{9550D466-F6D5-43BD-87A5-D02020183E25}" type="sibTrans" cxnId="{07D426D6-AF3A-4C6A-9A3C-21F3A02396D7}">
      <dgm:prSet/>
      <dgm:spPr/>
      <dgm:t>
        <a:bodyPr/>
        <a:lstStyle/>
        <a:p>
          <a:endParaRPr lang="en-US"/>
        </a:p>
      </dgm:t>
    </dgm:pt>
    <dgm:pt modelId="{AF4FD7B2-0216-45F8-BA35-1BE2ACEE0436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Additional costs of emergency response and recovery</a:t>
          </a:r>
          <a:endParaRPr lang="en-US"/>
        </a:p>
      </dgm:t>
    </dgm:pt>
    <dgm:pt modelId="{6C018A98-7B26-47AF-BA6A-6EFA750C9159}" type="parTrans" cxnId="{AEAEE118-B470-492C-A60A-B14B6889D321}">
      <dgm:prSet/>
      <dgm:spPr/>
      <dgm:t>
        <a:bodyPr/>
        <a:lstStyle/>
        <a:p>
          <a:endParaRPr lang="en-US"/>
        </a:p>
      </dgm:t>
    </dgm:pt>
    <dgm:pt modelId="{CE464212-7641-436A-AA6F-ECBB076C1B1D}" type="sibTrans" cxnId="{AEAEE118-B470-492C-A60A-B14B6889D321}">
      <dgm:prSet/>
      <dgm:spPr/>
      <dgm:t>
        <a:bodyPr/>
        <a:lstStyle/>
        <a:p>
          <a:endParaRPr lang="en-US"/>
        </a:p>
      </dgm:t>
    </dgm:pt>
    <dgm:pt modelId="{763AA200-CEDF-4006-9556-71AAFCA0BB8F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Land loss</a:t>
          </a:r>
        </a:p>
      </dgm:t>
    </dgm:pt>
    <dgm:pt modelId="{C71FFC6C-B67F-4CDA-A201-CE1BE6D126CB}" type="parTrans" cxnId="{9F853813-6A6E-4835-9CE5-51563DCFDFE7}">
      <dgm:prSet/>
      <dgm:spPr/>
      <dgm:t>
        <a:bodyPr/>
        <a:lstStyle/>
        <a:p>
          <a:endParaRPr lang="en-US"/>
        </a:p>
      </dgm:t>
    </dgm:pt>
    <dgm:pt modelId="{4A281AC6-70C9-4ADE-9E47-73E2074FDE83}" type="sibTrans" cxnId="{9F853813-6A6E-4835-9CE5-51563DCFDFE7}">
      <dgm:prSet/>
      <dgm:spPr/>
      <dgm:t>
        <a:bodyPr/>
        <a:lstStyle/>
        <a:p>
          <a:endParaRPr lang="en-US"/>
        </a:p>
      </dgm:t>
    </dgm:pt>
    <dgm:pt modelId="{87552968-ED48-40C1-B2B6-2969DFB2D532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Road washouts and closures</a:t>
          </a:r>
        </a:p>
      </dgm:t>
    </dgm:pt>
    <dgm:pt modelId="{0E8A628A-BD70-4EFD-99AA-E808C74929D1}" type="parTrans" cxnId="{848B877E-F48D-41D6-98BC-D1EE3A93AD6A}">
      <dgm:prSet/>
      <dgm:spPr/>
      <dgm:t>
        <a:bodyPr/>
        <a:lstStyle/>
        <a:p>
          <a:endParaRPr lang="en-US"/>
        </a:p>
      </dgm:t>
    </dgm:pt>
    <dgm:pt modelId="{12CF45F9-5D67-4A7A-BD41-EE68B0AF9A9A}" type="sibTrans" cxnId="{848B877E-F48D-41D6-98BC-D1EE3A93AD6A}">
      <dgm:prSet/>
      <dgm:spPr/>
      <dgm:t>
        <a:bodyPr/>
        <a:lstStyle/>
        <a:p>
          <a:endParaRPr lang="en-US"/>
        </a:p>
      </dgm:t>
    </dgm:pt>
    <dgm:pt modelId="{2B64DB92-10A4-464E-B538-D63620CB2948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100">
              <a:latin typeface="Calibri"/>
              <a:ea typeface="Calibri"/>
              <a:cs typeface="Calibri"/>
            </a:rPr>
            <a:t>Additional protection and repairs to historic sites</a:t>
          </a:r>
        </a:p>
      </dgm:t>
    </dgm:pt>
    <dgm:pt modelId="{38E1B71C-50E1-4DC9-B287-075ED7435089}" type="parTrans" cxnId="{C3DB56D2-7BB9-4B21-B226-BFD6A191BFF6}">
      <dgm:prSet/>
      <dgm:spPr/>
      <dgm:t>
        <a:bodyPr/>
        <a:lstStyle/>
        <a:p>
          <a:endParaRPr lang="en-US"/>
        </a:p>
      </dgm:t>
    </dgm:pt>
    <dgm:pt modelId="{09388893-C13B-4174-BC7B-FDAA6620D9D3}" type="sibTrans" cxnId="{C3DB56D2-7BB9-4B21-B226-BFD6A191BFF6}">
      <dgm:prSet/>
      <dgm:spPr/>
      <dgm:t>
        <a:bodyPr/>
        <a:lstStyle/>
        <a:p>
          <a:endParaRPr lang="en-US"/>
        </a:p>
      </dgm:t>
    </dgm:pt>
    <dgm:pt modelId="{1C25E60D-8996-4AD5-BCD7-24538D9E4771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endParaRPr lang="en-US" sz="1100">
            <a:solidFill>
              <a:schemeClr val="tx1"/>
            </a:solidFill>
            <a:latin typeface="Calibri"/>
            <a:ea typeface="Calibri"/>
            <a:cs typeface="Calibri"/>
          </a:endParaRPr>
        </a:p>
      </dgm:t>
    </dgm:pt>
    <dgm:pt modelId="{8B651302-6871-4FC8-8C45-431DBF069635}" type="parTrans" cxnId="{A7BE7908-C938-4533-9FD6-C660A389CD22}">
      <dgm:prSet/>
      <dgm:spPr/>
      <dgm:t>
        <a:bodyPr/>
        <a:lstStyle/>
        <a:p>
          <a:endParaRPr lang="en-US"/>
        </a:p>
      </dgm:t>
    </dgm:pt>
    <dgm:pt modelId="{D79CF2E1-783E-4DA5-A8CF-043D89ADF729}" type="sibTrans" cxnId="{A7BE7908-C938-4533-9FD6-C660A389CD22}">
      <dgm:prSet/>
      <dgm:spPr/>
      <dgm:t>
        <a:bodyPr/>
        <a:lstStyle/>
        <a:p>
          <a:endParaRPr lang="en-US"/>
        </a:p>
      </dgm:t>
    </dgm:pt>
    <dgm:pt modelId="{367EF857-1633-405A-8DA7-7953347AD3BE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endParaRPr lang="en-US"/>
        </a:p>
      </dgm:t>
    </dgm:pt>
    <dgm:pt modelId="{69B0BED2-833E-4C62-94C0-61A2B45A7902}" type="parTrans" cxnId="{9D484CC4-D5A3-4713-B267-D22339F24DDA}">
      <dgm:prSet/>
      <dgm:spPr/>
      <dgm:t>
        <a:bodyPr/>
        <a:lstStyle/>
        <a:p>
          <a:endParaRPr lang="en-US"/>
        </a:p>
      </dgm:t>
    </dgm:pt>
    <dgm:pt modelId="{8A6B70D8-E888-4C9C-BDBC-32C2B951025C}" type="sibTrans" cxnId="{9D484CC4-D5A3-4713-B267-D22339F24DDA}">
      <dgm:prSet/>
      <dgm:spPr/>
      <dgm:t>
        <a:bodyPr/>
        <a:lstStyle/>
        <a:p>
          <a:endParaRPr lang="en-US"/>
        </a:p>
      </dgm:t>
    </dgm:pt>
    <dgm:pt modelId="{7626972C-C941-4FC2-8969-F47046E7BC70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endParaRPr lang="en-US"/>
        </a:p>
      </dgm:t>
    </dgm:pt>
    <dgm:pt modelId="{BF5E2199-9BE9-43CF-BE1E-BFCA1AE6865A}" type="parTrans" cxnId="{6F994128-803B-4C1A-9887-F1F32FA3DA28}">
      <dgm:prSet/>
      <dgm:spPr/>
      <dgm:t>
        <a:bodyPr/>
        <a:lstStyle/>
        <a:p>
          <a:endParaRPr lang="en-US"/>
        </a:p>
      </dgm:t>
    </dgm:pt>
    <dgm:pt modelId="{9300EB18-94A6-4958-8C97-9A0660C9E145}" type="sibTrans" cxnId="{6F994128-803B-4C1A-9887-F1F32FA3DA28}">
      <dgm:prSet/>
      <dgm:spPr/>
      <dgm:t>
        <a:bodyPr/>
        <a:lstStyle/>
        <a:p>
          <a:endParaRPr lang="en-US"/>
        </a:p>
      </dgm:t>
    </dgm:pt>
    <dgm:pt modelId="{50E8EB49-3B6F-4745-9006-713D6D01B7D1}">
      <dgm:prSet phldrT="[Text]" phldr="0"/>
      <dgm:spPr>
        <a:solidFill>
          <a:srgbClr val="CEDBCD">
            <a:alpha val="89804"/>
          </a:srgbClr>
        </a:solidFill>
      </dgm:spPr>
      <dgm:t>
        <a:bodyPr/>
        <a:lstStyle/>
        <a:p>
          <a:pPr marL="0" indent="0" rtl="0">
            <a:buFont typeface="Arial" panose="020B0604020202020204" pitchFamily="34" charset="0"/>
            <a:buNone/>
          </a:pPr>
          <a:endParaRPr lang="en-US"/>
        </a:p>
      </dgm:t>
    </dgm:pt>
    <dgm:pt modelId="{AB7C3D1D-CB4E-4003-A26C-EF653D3D4B54}" type="parTrans" cxnId="{A6370E86-3098-46E3-B402-99552174EB6D}">
      <dgm:prSet/>
      <dgm:spPr/>
      <dgm:t>
        <a:bodyPr/>
        <a:lstStyle/>
        <a:p>
          <a:endParaRPr lang="en-US"/>
        </a:p>
      </dgm:t>
    </dgm:pt>
    <dgm:pt modelId="{2BCD1FB1-0259-4F3E-9F6C-578423488E48}" type="sibTrans" cxnId="{A6370E86-3098-46E3-B402-99552174EB6D}">
      <dgm:prSet/>
      <dgm:spPr/>
      <dgm:t>
        <a:bodyPr/>
        <a:lstStyle/>
        <a:p>
          <a:endParaRPr lang="en-US"/>
        </a:p>
      </dgm:t>
    </dgm:pt>
    <dgm:pt modelId="{1C1AFF92-EA1E-4997-BABB-9E3B0FA05728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endParaRPr lang="en-US" sz="1100">
            <a:latin typeface="Calibri"/>
            <a:ea typeface="Calibri"/>
            <a:cs typeface="Calibri"/>
          </a:endParaRPr>
        </a:p>
      </dgm:t>
    </dgm:pt>
    <dgm:pt modelId="{25936676-F81C-4578-8BA9-AFBE332B1E09}" type="parTrans" cxnId="{44D68718-46F7-41BD-8795-63703EE16BD2}">
      <dgm:prSet/>
      <dgm:spPr/>
      <dgm:t>
        <a:bodyPr/>
        <a:lstStyle/>
        <a:p>
          <a:endParaRPr lang="en-US"/>
        </a:p>
      </dgm:t>
    </dgm:pt>
    <dgm:pt modelId="{C20E7AFB-00D1-4775-85C0-87BC24A73CE5}" type="sibTrans" cxnId="{44D68718-46F7-41BD-8795-63703EE16BD2}">
      <dgm:prSet/>
      <dgm:spPr/>
      <dgm:t>
        <a:bodyPr/>
        <a:lstStyle/>
        <a:p>
          <a:endParaRPr lang="en-US"/>
        </a:p>
      </dgm:t>
    </dgm:pt>
    <dgm:pt modelId="{5219975E-5892-4986-8FA8-A09649D85E46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endParaRPr lang="en-US" sz="1100">
            <a:latin typeface="Calibri"/>
            <a:ea typeface="Calibri"/>
            <a:cs typeface="Calibri"/>
          </a:endParaRPr>
        </a:p>
      </dgm:t>
    </dgm:pt>
    <dgm:pt modelId="{56299800-A4BA-4960-B481-0457C2CF432F}" type="parTrans" cxnId="{F21D60CC-991B-472B-97DB-C84C611626F1}">
      <dgm:prSet/>
      <dgm:spPr/>
      <dgm:t>
        <a:bodyPr/>
        <a:lstStyle/>
        <a:p>
          <a:endParaRPr lang="en-US"/>
        </a:p>
      </dgm:t>
    </dgm:pt>
    <dgm:pt modelId="{BF615CE6-F5EE-4B0D-96C6-2FCE54084DA0}" type="sibTrans" cxnId="{F21D60CC-991B-472B-97DB-C84C611626F1}">
      <dgm:prSet/>
      <dgm:spPr/>
      <dgm:t>
        <a:bodyPr/>
        <a:lstStyle/>
        <a:p>
          <a:endParaRPr lang="en-US"/>
        </a:p>
      </dgm:t>
    </dgm:pt>
    <dgm:pt modelId="{F25EBED1-4639-40C4-90F2-DE347F012D11}">
      <dgm:prSet phldrT="[Text]" phldr="0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endParaRPr lang="en-US" sz="1100">
            <a:latin typeface="Calibri"/>
            <a:ea typeface="Calibri"/>
            <a:cs typeface="Calibri"/>
          </a:endParaRPr>
        </a:p>
      </dgm:t>
    </dgm:pt>
    <dgm:pt modelId="{5F07D8C6-90A4-4B09-9E62-978F1E4A04F2}" type="parTrans" cxnId="{C3809A4D-320F-4FBD-B4BA-92805182CC63}">
      <dgm:prSet/>
      <dgm:spPr/>
      <dgm:t>
        <a:bodyPr/>
        <a:lstStyle/>
        <a:p>
          <a:endParaRPr lang="en-US"/>
        </a:p>
      </dgm:t>
    </dgm:pt>
    <dgm:pt modelId="{B8C2DB20-96B9-4666-BD6B-71BF5256D3D4}" type="sibTrans" cxnId="{C3809A4D-320F-4FBD-B4BA-92805182CC63}">
      <dgm:prSet/>
      <dgm:spPr/>
      <dgm:t>
        <a:bodyPr/>
        <a:lstStyle/>
        <a:p>
          <a:endParaRPr lang="en-US"/>
        </a:p>
      </dgm:t>
    </dgm:pt>
    <dgm:pt modelId="{5D9B56AA-5B39-429B-B6AA-F7AEF410332D}" type="pres">
      <dgm:prSet presAssocID="{86F38F69-F3ED-4470-B839-4504FC3B5A73}" presName="Name0" presStyleCnt="0">
        <dgm:presLayoutVars>
          <dgm:dir/>
          <dgm:animLvl val="lvl"/>
          <dgm:resizeHandles val="exact"/>
        </dgm:presLayoutVars>
      </dgm:prSet>
      <dgm:spPr/>
    </dgm:pt>
    <dgm:pt modelId="{05798920-07B3-448E-8C8C-7403248AB086}" type="pres">
      <dgm:prSet presAssocID="{14DE541F-FC73-46B6-BE96-F4A9528BAB18}" presName="composite" presStyleCnt="0"/>
      <dgm:spPr/>
    </dgm:pt>
    <dgm:pt modelId="{8EECBBD3-4583-4BAE-95FF-87B77AF3FB51}" type="pres">
      <dgm:prSet presAssocID="{14DE541F-FC73-46B6-BE96-F4A9528BAB1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5853408-724A-4D13-B7A4-13B8832DF789}" type="pres">
      <dgm:prSet presAssocID="{14DE541F-FC73-46B6-BE96-F4A9528BAB18}" presName="desTx" presStyleLbl="alignAccFollowNode1" presStyleIdx="0" presStyleCnt="3">
        <dgm:presLayoutVars>
          <dgm:bulletEnabled val="1"/>
        </dgm:presLayoutVars>
      </dgm:prSet>
      <dgm:spPr/>
    </dgm:pt>
    <dgm:pt modelId="{8221A317-6342-446D-A0FE-0469725F6267}" type="pres">
      <dgm:prSet presAssocID="{ED7B2F13-F61F-4492-B286-BC8BF49791FB}" presName="space" presStyleCnt="0"/>
      <dgm:spPr/>
    </dgm:pt>
    <dgm:pt modelId="{91973B4C-D5F2-4D5A-81ED-EEED19B485C8}" type="pres">
      <dgm:prSet presAssocID="{739D97D4-B8A5-421C-B6AB-8A42BE6193EE}" presName="composite" presStyleCnt="0"/>
      <dgm:spPr/>
    </dgm:pt>
    <dgm:pt modelId="{756A723B-BD64-4C22-A3D5-7A132B97F31C}" type="pres">
      <dgm:prSet presAssocID="{739D97D4-B8A5-421C-B6AB-8A42BE6193E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3657F48-ED0C-497F-A352-3BD6A81F44D6}" type="pres">
      <dgm:prSet presAssocID="{739D97D4-B8A5-421C-B6AB-8A42BE6193EE}" presName="desTx" presStyleLbl="alignAccFollowNode1" presStyleIdx="1" presStyleCnt="3">
        <dgm:presLayoutVars>
          <dgm:bulletEnabled val="1"/>
        </dgm:presLayoutVars>
      </dgm:prSet>
      <dgm:spPr/>
    </dgm:pt>
    <dgm:pt modelId="{86272743-566F-4368-A57D-788C3E65944C}" type="pres">
      <dgm:prSet presAssocID="{FBD8EA43-94E8-429F-806E-4B456F83BDA5}" presName="space" presStyleCnt="0"/>
      <dgm:spPr/>
    </dgm:pt>
    <dgm:pt modelId="{87AD3B5B-58D9-498F-B4AD-0480F46BCE93}" type="pres">
      <dgm:prSet presAssocID="{800847BA-E92C-4838-BD3A-1264B8AE0A80}" presName="composite" presStyleCnt="0"/>
      <dgm:spPr/>
    </dgm:pt>
    <dgm:pt modelId="{73CBD3B1-0FC5-4C6F-A95D-83EE1DB6ADBD}" type="pres">
      <dgm:prSet presAssocID="{800847BA-E92C-4838-BD3A-1264B8AE0A8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E347B42-B010-4B2D-A1CF-DF9EE04260A6}" type="pres">
      <dgm:prSet presAssocID="{800847BA-E92C-4838-BD3A-1264B8AE0A8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B569006-8770-451A-9057-DB72CB4FD973}" srcId="{86F38F69-F3ED-4470-B839-4504FC3B5A73}" destId="{739D97D4-B8A5-421C-B6AB-8A42BE6193EE}" srcOrd="1" destOrd="0" parTransId="{A15E0D64-37EC-4764-A191-AA20D7FD7416}" sibTransId="{FBD8EA43-94E8-429F-806E-4B456F83BDA5}"/>
    <dgm:cxn modelId="{F2F92808-7F6E-4026-838B-AB0E96663D5A}" type="presOf" srcId="{22154E40-B8E8-4F3C-BE6E-09CB3D0DCE6A}" destId="{8E347B42-B010-4B2D-A1CF-DF9EE04260A6}" srcOrd="0" destOrd="0" presId="urn:microsoft.com/office/officeart/2005/8/layout/hList1"/>
    <dgm:cxn modelId="{A7BE7908-C938-4533-9FD6-C660A389CD22}" srcId="{14DE541F-FC73-46B6-BE96-F4A9528BAB18}" destId="{1C25E60D-8996-4AD5-BCD7-24538D9E4771}" srcOrd="1" destOrd="0" parTransId="{8B651302-6871-4FC8-8C45-431DBF069635}" sibTransId="{D79CF2E1-783E-4DA5-A8CF-043D89ADF729}"/>
    <dgm:cxn modelId="{91AFC90C-8B26-452C-8DC8-DE1E8F6F7554}" type="presOf" srcId="{7626972C-C941-4FC2-8969-F47046E7BC70}" destId="{A3657F48-ED0C-497F-A352-3BD6A81F44D6}" srcOrd="0" destOrd="3" presId="urn:microsoft.com/office/officeart/2005/8/layout/hList1"/>
    <dgm:cxn modelId="{1F53E412-189D-44DB-B318-DFFF57509AA1}" srcId="{14DE541F-FC73-46B6-BE96-F4A9528BAB18}" destId="{F11C1986-5B61-4ED5-AB84-3394DEE07D97}" srcOrd="2" destOrd="0" parTransId="{074990DB-59AB-413C-A65D-D88B0E543CEC}" sibTransId="{32A3540D-03ED-4335-AEF3-FA2D68713605}"/>
    <dgm:cxn modelId="{9F853813-6A6E-4835-9CE5-51563DCFDFE7}" srcId="{800847BA-E92C-4838-BD3A-1264B8AE0A80}" destId="{763AA200-CEDF-4006-9556-71AAFCA0BB8F}" srcOrd="2" destOrd="0" parTransId="{C71FFC6C-B67F-4CDA-A201-CE1BE6D126CB}" sibTransId="{4A281AC6-70C9-4ADE-9E47-73E2074FDE83}"/>
    <dgm:cxn modelId="{44D68718-46F7-41BD-8795-63703EE16BD2}" srcId="{800847BA-E92C-4838-BD3A-1264B8AE0A80}" destId="{1C1AFF92-EA1E-4997-BABB-9E3B0FA05728}" srcOrd="1" destOrd="0" parTransId="{25936676-F81C-4578-8BA9-AFBE332B1E09}" sibTransId="{C20E7AFB-00D1-4775-85C0-87BC24A73CE5}"/>
    <dgm:cxn modelId="{AEAEE118-B470-492C-A60A-B14B6889D321}" srcId="{739D97D4-B8A5-421C-B6AB-8A42BE6193EE}" destId="{AF4FD7B2-0216-45F8-BA35-1BE2ACEE0436}" srcOrd="6" destOrd="0" parTransId="{6C018A98-7B26-47AF-BA6A-6EFA750C9159}" sibTransId="{CE464212-7641-436A-AA6F-ECBB076C1B1D}"/>
    <dgm:cxn modelId="{E3A4F11A-81EF-43C2-8255-72646A8F3DD2}" type="presOf" srcId="{143D7CC8-99D4-4AE2-AA3E-34EA5AC4BD00}" destId="{35853408-724A-4D13-B7A4-13B8832DF789}" srcOrd="0" destOrd="0" presId="urn:microsoft.com/office/officeart/2005/8/layout/hList1"/>
    <dgm:cxn modelId="{49EAE422-DF8B-44AE-B754-ADAFB549BC23}" type="presOf" srcId="{F25EBED1-4639-40C4-90F2-DE347F012D11}" destId="{8E347B42-B010-4B2D-A1CF-DF9EE04260A6}" srcOrd="0" destOrd="5" presId="urn:microsoft.com/office/officeart/2005/8/layout/hList1"/>
    <dgm:cxn modelId="{6F994128-803B-4C1A-9887-F1F32FA3DA28}" srcId="{739D97D4-B8A5-421C-B6AB-8A42BE6193EE}" destId="{7626972C-C941-4FC2-8969-F47046E7BC70}" srcOrd="3" destOrd="0" parTransId="{BF5E2199-9BE9-43CF-BE1E-BFCA1AE6865A}" sibTransId="{9300EB18-94A6-4958-8C97-9A0660C9E145}"/>
    <dgm:cxn modelId="{2DE46C2B-96C7-4A5F-A27D-AB0136BA5039}" type="presOf" srcId="{AF4FD7B2-0216-45F8-BA35-1BE2ACEE0436}" destId="{A3657F48-ED0C-497F-A352-3BD6A81F44D6}" srcOrd="0" destOrd="6" presId="urn:microsoft.com/office/officeart/2005/8/layout/hList1"/>
    <dgm:cxn modelId="{4E7CE637-C1DF-41F6-B527-F3E75FAA1691}" srcId="{86F38F69-F3ED-4470-B839-4504FC3B5A73}" destId="{800847BA-E92C-4838-BD3A-1264B8AE0A80}" srcOrd="2" destOrd="0" parTransId="{9D93B7F0-10D0-4C68-BD52-2E0C0E38B4DE}" sibTransId="{B8E4AB6F-85E0-4BA3-BD26-C62C9F3A51BD}"/>
    <dgm:cxn modelId="{32095F43-3DF9-44AB-A604-E5C8488C3576}" type="presOf" srcId="{367EF857-1633-405A-8DA7-7953347AD3BE}" destId="{A3657F48-ED0C-497F-A352-3BD6A81F44D6}" srcOrd="0" destOrd="1" presId="urn:microsoft.com/office/officeart/2005/8/layout/hList1"/>
    <dgm:cxn modelId="{B18C4545-DC94-4AE4-B389-CFCD5938FD0C}" type="presOf" srcId="{86F38F69-F3ED-4470-B839-4504FC3B5A73}" destId="{5D9B56AA-5B39-429B-B6AA-F7AEF410332D}" srcOrd="0" destOrd="0" presId="urn:microsoft.com/office/officeart/2005/8/layout/hList1"/>
    <dgm:cxn modelId="{184A6346-812F-4419-96B4-0E9F0C428D47}" srcId="{14DE541F-FC73-46B6-BE96-F4A9528BAB18}" destId="{143D7CC8-99D4-4AE2-AA3E-34EA5AC4BD00}" srcOrd="0" destOrd="0" parTransId="{363047DF-35DB-42C9-9666-4F96719932D6}" sibTransId="{AA42B42E-AB71-4005-A032-6B0C54A9F9D5}"/>
    <dgm:cxn modelId="{D9FD6746-4094-48BF-B95B-0D2ED2F5B4DE}" type="presOf" srcId="{9EBE8772-1409-4961-A6BB-1BFE2FEF3370}" destId="{A3657F48-ED0C-497F-A352-3BD6A81F44D6}" srcOrd="0" destOrd="4" presId="urn:microsoft.com/office/officeart/2005/8/layout/hList1"/>
    <dgm:cxn modelId="{9087236B-3022-4163-8C89-6F274BD5F966}" type="presOf" srcId="{2B64DB92-10A4-464E-B538-D63620CB2948}" destId="{8E347B42-B010-4B2D-A1CF-DF9EE04260A6}" srcOrd="0" destOrd="6" presId="urn:microsoft.com/office/officeart/2005/8/layout/hList1"/>
    <dgm:cxn modelId="{C3809A4D-320F-4FBD-B4BA-92805182CC63}" srcId="{800847BA-E92C-4838-BD3A-1264B8AE0A80}" destId="{F25EBED1-4639-40C4-90F2-DE347F012D11}" srcOrd="5" destOrd="0" parTransId="{5F07D8C6-90A4-4B09-9E62-978F1E4A04F2}" sibTransId="{B8C2DB20-96B9-4666-BD6B-71BF5256D3D4}"/>
    <dgm:cxn modelId="{410D4251-2066-4785-9575-8533E284D2F9}" srcId="{739D97D4-B8A5-421C-B6AB-8A42BE6193EE}" destId="{46DA1922-A570-4BBB-87AB-4CC97CA7AF0E}" srcOrd="0" destOrd="0" parTransId="{AB25D948-54EB-4255-B491-2B35DA448429}" sibTransId="{39AD7BC7-A7E0-45E3-BF70-DF7E57034344}"/>
    <dgm:cxn modelId="{FCDFCA51-4D04-4FA9-A55D-A28BB3EDA0D8}" type="presOf" srcId="{46DA1922-A570-4BBB-87AB-4CC97CA7AF0E}" destId="{A3657F48-ED0C-497F-A352-3BD6A81F44D6}" srcOrd="0" destOrd="0" presId="urn:microsoft.com/office/officeart/2005/8/layout/hList1"/>
    <dgm:cxn modelId="{CFA22B7D-27D9-4C25-8599-6B3CAFDD11A1}" type="presOf" srcId="{14DE541F-FC73-46B6-BE96-F4A9528BAB18}" destId="{8EECBBD3-4583-4BAE-95FF-87B77AF3FB51}" srcOrd="0" destOrd="0" presId="urn:microsoft.com/office/officeart/2005/8/layout/hList1"/>
    <dgm:cxn modelId="{848B877E-F48D-41D6-98BC-D1EE3A93AD6A}" srcId="{800847BA-E92C-4838-BD3A-1264B8AE0A80}" destId="{87552968-ED48-40C1-B2B6-2969DFB2D532}" srcOrd="4" destOrd="0" parTransId="{0E8A628A-BD70-4EFD-99AA-E808C74929D1}" sibTransId="{12CF45F9-5D67-4A7A-BD41-EE68B0AF9A9A}"/>
    <dgm:cxn modelId="{A6370E86-3098-46E3-B402-99552174EB6D}" srcId="{739D97D4-B8A5-421C-B6AB-8A42BE6193EE}" destId="{50E8EB49-3B6F-4745-9006-713D6D01B7D1}" srcOrd="5" destOrd="0" parTransId="{AB7C3D1D-CB4E-4003-A26C-EF653D3D4B54}" sibTransId="{2BCD1FB1-0259-4F3E-9F6C-578423488E48}"/>
    <dgm:cxn modelId="{EB3464A2-6859-4460-8833-74BF2DA2E730}" type="presOf" srcId="{9DE2C419-EC3C-4C9F-A214-0E67C68B2A54}" destId="{A3657F48-ED0C-497F-A352-3BD6A81F44D6}" srcOrd="0" destOrd="2" presId="urn:microsoft.com/office/officeart/2005/8/layout/hList1"/>
    <dgm:cxn modelId="{46F90EA3-EC2E-49D0-9059-94AC7F30C9BF}" srcId="{86F38F69-F3ED-4470-B839-4504FC3B5A73}" destId="{14DE541F-FC73-46B6-BE96-F4A9528BAB18}" srcOrd="0" destOrd="0" parTransId="{5EF0AA08-3F00-4484-8542-9E151A41A64D}" sibTransId="{ED7B2F13-F61F-4492-B286-BC8BF49791FB}"/>
    <dgm:cxn modelId="{88B580B2-CEA6-49A8-B107-FB37BE7C29D6}" type="presOf" srcId="{1C1AFF92-EA1E-4997-BABB-9E3B0FA05728}" destId="{8E347B42-B010-4B2D-A1CF-DF9EE04260A6}" srcOrd="0" destOrd="1" presId="urn:microsoft.com/office/officeart/2005/8/layout/hList1"/>
    <dgm:cxn modelId="{84E34EBB-C788-4337-B419-78495E4F320B}" type="presOf" srcId="{50E8EB49-3B6F-4745-9006-713D6D01B7D1}" destId="{A3657F48-ED0C-497F-A352-3BD6A81F44D6}" srcOrd="0" destOrd="5" presId="urn:microsoft.com/office/officeart/2005/8/layout/hList1"/>
    <dgm:cxn modelId="{10E57EBD-BB15-4970-93F7-BCD287970D4A}" type="presOf" srcId="{1C25E60D-8996-4AD5-BCD7-24538D9E4771}" destId="{35853408-724A-4D13-B7A4-13B8832DF789}" srcOrd="0" destOrd="1" presId="urn:microsoft.com/office/officeart/2005/8/layout/hList1"/>
    <dgm:cxn modelId="{EA7365BF-0984-4DDA-B3A0-15BAD5CD3527}" type="presOf" srcId="{800847BA-E92C-4838-BD3A-1264B8AE0A80}" destId="{73CBD3B1-0FC5-4C6F-A95D-83EE1DB6ADBD}" srcOrd="0" destOrd="0" presId="urn:microsoft.com/office/officeart/2005/8/layout/hList1"/>
    <dgm:cxn modelId="{A42AA1BF-E4B9-4A6F-A1EC-892EC0294FDC}" type="presOf" srcId="{763AA200-CEDF-4006-9556-71AAFCA0BB8F}" destId="{8E347B42-B010-4B2D-A1CF-DF9EE04260A6}" srcOrd="0" destOrd="2" presId="urn:microsoft.com/office/officeart/2005/8/layout/hList1"/>
    <dgm:cxn modelId="{E9067CC1-F1B9-4043-8C19-302090B42DED}" type="presOf" srcId="{5219975E-5892-4986-8FA8-A09649D85E46}" destId="{8E347B42-B010-4B2D-A1CF-DF9EE04260A6}" srcOrd="0" destOrd="3" presId="urn:microsoft.com/office/officeart/2005/8/layout/hList1"/>
    <dgm:cxn modelId="{9D484CC4-D5A3-4713-B267-D22339F24DDA}" srcId="{739D97D4-B8A5-421C-B6AB-8A42BE6193EE}" destId="{367EF857-1633-405A-8DA7-7953347AD3BE}" srcOrd="1" destOrd="0" parTransId="{69B0BED2-833E-4C62-94C0-61A2B45A7902}" sibTransId="{8A6B70D8-E888-4C9C-BDBC-32C2B951025C}"/>
    <dgm:cxn modelId="{163976C9-9847-4D54-8A95-74E5292F1A44}" srcId="{739D97D4-B8A5-421C-B6AB-8A42BE6193EE}" destId="{9DE2C419-EC3C-4C9F-A214-0E67C68B2A54}" srcOrd="2" destOrd="0" parTransId="{097FA5F5-67ED-4A16-BCA0-C796A86B406F}" sibTransId="{1EE29EAC-C8FB-4150-8794-F9F7C11E869C}"/>
    <dgm:cxn modelId="{F21D60CC-991B-472B-97DB-C84C611626F1}" srcId="{800847BA-E92C-4838-BD3A-1264B8AE0A80}" destId="{5219975E-5892-4986-8FA8-A09649D85E46}" srcOrd="3" destOrd="0" parTransId="{56299800-A4BA-4960-B481-0457C2CF432F}" sibTransId="{BF615CE6-F5EE-4B0D-96C6-2FCE54084DA0}"/>
    <dgm:cxn modelId="{F75E7CCC-78D6-4850-9907-9A9CFAB8250B}" srcId="{800847BA-E92C-4838-BD3A-1264B8AE0A80}" destId="{22154E40-B8E8-4F3C-BE6E-09CB3D0DCE6A}" srcOrd="0" destOrd="0" parTransId="{A842E474-DDC8-4C09-A416-EFC8866C0DAE}" sibTransId="{8AA27B0F-42C0-46D1-BFEA-3A91C3B6F63A}"/>
    <dgm:cxn modelId="{ED0C79D0-6359-4922-BC2D-F6B08A3C6E43}" type="presOf" srcId="{739D97D4-B8A5-421C-B6AB-8A42BE6193EE}" destId="{756A723B-BD64-4C22-A3D5-7A132B97F31C}" srcOrd="0" destOrd="0" presId="urn:microsoft.com/office/officeart/2005/8/layout/hList1"/>
    <dgm:cxn modelId="{C3DB56D2-7BB9-4B21-B226-BFD6A191BFF6}" srcId="{800847BA-E92C-4838-BD3A-1264B8AE0A80}" destId="{2B64DB92-10A4-464E-B538-D63620CB2948}" srcOrd="6" destOrd="0" parTransId="{38E1B71C-50E1-4DC9-B287-075ED7435089}" sibTransId="{09388893-C13B-4174-BC7B-FDAA6620D9D3}"/>
    <dgm:cxn modelId="{07D426D6-AF3A-4C6A-9A3C-21F3A02396D7}" srcId="{739D97D4-B8A5-421C-B6AB-8A42BE6193EE}" destId="{9EBE8772-1409-4961-A6BB-1BFE2FEF3370}" srcOrd="4" destOrd="0" parTransId="{4ADAE6BA-F518-4687-BCA5-827E644B926B}" sibTransId="{9550D466-F6D5-43BD-87A5-D02020183E25}"/>
    <dgm:cxn modelId="{EF0E65E6-67C4-4811-8E9D-1AC12F6B32FF}" type="presOf" srcId="{F11C1986-5B61-4ED5-AB84-3394DEE07D97}" destId="{35853408-724A-4D13-B7A4-13B8832DF789}" srcOrd="0" destOrd="2" presId="urn:microsoft.com/office/officeart/2005/8/layout/hList1"/>
    <dgm:cxn modelId="{DE37BAE7-0E7A-4F09-A78C-3FEAEC3A0EAF}" type="presOf" srcId="{87552968-ED48-40C1-B2B6-2969DFB2D532}" destId="{8E347B42-B010-4B2D-A1CF-DF9EE04260A6}" srcOrd="0" destOrd="4" presId="urn:microsoft.com/office/officeart/2005/8/layout/hList1"/>
    <dgm:cxn modelId="{91938015-DC6C-40BA-992B-895458C2C7C9}" type="presParOf" srcId="{5D9B56AA-5B39-429B-B6AA-F7AEF410332D}" destId="{05798920-07B3-448E-8C8C-7403248AB086}" srcOrd="0" destOrd="0" presId="urn:microsoft.com/office/officeart/2005/8/layout/hList1"/>
    <dgm:cxn modelId="{C1E4EB5B-E79C-4DB4-9363-91830A4062D5}" type="presParOf" srcId="{05798920-07B3-448E-8C8C-7403248AB086}" destId="{8EECBBD3-4583-4BAE-95FF-87B77AF3FB51}" srcOrd="0" destOrd="0" presId="urn:microsoft.com/office/officeart/2005/8/layout/hList1"/>
    <dgm:cxn modelId="{C3B39A37-5E44-4147-A2CA-BD6A99D51C83}" type="presParOf" srcId="{05798920-07B3-448E-8C8C-7403248AB086}" destId="{35853408-724A-4D13-B7A4-13B8832DF789}" srcOrd="1" destOrd="0" presId="urn:microsoft.com/office/officeart/2005/8/layout/hList1"/>
    <dgm:cxn modelId="{805201B9-2986-4CA5-B319-C740149D117D}" type="presParOf" srcId="{5D9B56AA-5B39-429B-B6AA-F7AEF410332D}" destId="{8221A317-6342-446D-A0FE-0469725F6267}" srcOrd="1" destOrd="0" presId="urn:microsoft.com/office/officeart/2005/8/layout/hList1"/>
    <dgm:cxn modelId="{6F2233CA-69FC-428F-84EF-ED9EBE3E690E}" type="presParOf" srcId="{5D9B56AA-5B39-429B-B6AA-F7AEF410332D}" destId="{91973B4C-D5F2-4D5A-81ED-EEED19B485C8}" srcOrd="2" destOrd="0" presId="urn:microsoft.com/office/officeart/2005/8/layout/hList1"/>
    <dgm:cxn modelId="{25CD484C-1539-4882-9BC6-906F98626F47}" type="presParOf" srcId="{91973B4C-D5F2-4D5A-81ED-EEED19B485C8}" destId="{756A723B-BD64-4C22-A3D5-7A132B97F31C}" srcOrd="0" destOrd="0" presId="urn:microsoft.com/office/officeart/2005/8/layout/hList1"/>
    <dgm:cxn modelId="{689AAD3E-D69A-46DA-B626-8A7F3C445CE4}" type="presParOf" srcId="{91973B4C-D5F2-4D5A-81ED-EEED19B485C8}" destId="{A3657F48-ED0C-497F-A352-3BD6A81F44D6}" srcOrd="1" destOrd="0" presId="urn:microsoft.com/office/officeart/2005/8/layout/hList1"/>
    <dgm:cxn modelId="{F93EFDE5-4915-4994-AD03-C46AF66192D9}" type="presParOf" srcId="{5D9B56AA-5B39-429B-B6AA-F7AEF410332D}" destId="{86272743-566F-4368-A57D-788C3E65944C}" srcOrd="3" destOrd="0" presId="urn:microsoft.com/office/officeart/2005/8/layout/hList1"/>
    <dgm:cxn modelId="{166FF68F-8826-4E05-8F5D-57E2C0646B0F}" type="presParOf" srcId="{5D9B56AA-5B39-429B-B6AA-F7AEF410332D}" destId="{87AD3B5B-58D9-498F-B4AD-0480F46BCE93}" srcOrd="4" destOrd="0" presId="urn:microsoft.com/office/officeart/2005/8/layout/hList1"/>
    <dgm:cxn modelId="{7BF3473F-E545-4F72-AD36-60F85A2ACFAC}" type="presParOf" srcId="{87AD3B5B-58D9-498F-B4AD-0480F46BCE93}" destId="{73CBD3B1-0FC5-4C6F-A95D-83EE1DB6ADBD}" srcOrd="0" destOrd="0" presId="urn:microsoft.com/office/officeart/2005/8/layout/hList1"/>
    <dgm:cxn modelId="{612E3138-D513-4796-BA2C-05BF02F75E4C}" type="presParOf" srcId="{87AD3B5B-58D9-498F-B4AD-0480F46BCE93}" destId="{8E347B42-B010-4B2D-A1CF-DF9EE04260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25A07D-DD02-48BE-98EB-5971F6B9DF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39F1BC-6D79-4D51-A985-4B02B37590BA}">
      <dgm:prSet/>
      <dgm:spPr>
        <a:solidFill>
          <a:srgbClr val="CEDBCD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/>
            <a:t>Protect Life Safety and Community Welfare</a:t>
          </a:r>
        </a:p>
      </dgm:t>
    </dgm:pt>
    <dgm:pt modelId="{51AA24A4-E203-4490-B15A-FB1EAAB72FEF}" type="parTrans" cxnId="{7E651A15-E7BA-4804-9C6E-7104C397C29D}">
      <dgm:prSet/>
      <dgm:spPr/>
      <dgm:t>
        <a:bodyPr/>
        <a:lstStyle/>
        <a:p>
          <a:endParaRPr lang="en-US"/>
        </a:p>
      </dgm:t>
    </dgm:pt>
    <dgm:pt modelId="{04062D3A-8E3B-4B63-AB5C-D0C3A7444B70}" type="sibTrans" cxnId="{7E651A15-E7BA-4804-9C6E-7104C397C29D}">
      <dgm:prSet/>
      <dgm:spPr/>
      <dgm:t>
        <a:bodyPr/>
        <a:lstStyle/>
        <a:p>
          <a:endParaRPr lang="en-US"/>
        </a:p>
      </dgm:t>
    </dgm:pt>
    <dgm:pt modelId="{DEE0975A-1177-4E85-A063-CC76AFB9168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Reduce Flood Risk to People, Property, and Infrastructure</a:t>
          </a:r>
        </a:p>
      </dgm:t>
    </dgm:pt>
    <dgm:pt modelId="{CDC5A8CB-E5F3-47E0-8D32-B8B73A4FFFEF}" type="parTrans" cxnId="{B1A35BB9-5D6A-47DE-A087-BD96A7BC0BDF}">
      <dgm:prSet/>
      <dgm:spPr/>
      <dgm:t>
        <a:bodyPr/>
        <a:lstStyle/>
        <a:p>
          <a:endParaRPr lang="en-US"/>
        </a:p>
      </dgm:t>
    </dgm:pt>
    <dgm:pt modelId="{91E4C873-5B45-4ECA-A2CB-DDE5C2C7A1D6}" type="sibTrans" cxnId="{B1A35BB9-5D6A-47DE-A087-BD96A7BC0BDF}">
      <dgm:prSet/>
      <dgm:spPr/>
      <dgm:t>
        <a:bodyPr/>
        <a:lstStyle/>
        <a:p>
          <a:endParaRPr lang="en-US"/>
        </a:p>
      </dgm:t>
    </dgm:pt>
    <dgm:pt modelId="{30C6DA33-E703-4058-AD6F-FB9EDE4738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Protect and Restore Natural Systems</a:t>
          </a:r>
        </a:p>
      </dgm:t>
    </dgm:pt>
    <dgm:pt modelId="{84DF6361-D076-4EA8-83F3-27247390E245}" type="parTrans" cxnId="{FC769CF3-3DE4-446E-BB54-DB986E6D805B}">
      <dgm:prSet/>
      <dgm:spPr/>
      <dgm:t>
        <a:bodyPr/>
        <a:lstStyle/>
        <a:p>
          <a:endParaRPr lang="en-US"/>
        </a:p>
      </dgm:t>
    </dgm:pt>
    <dgm:pt modelId="{BAC89235-4DC8-4CA6-BAD8-585886CB7FFB}" type="sibTrans" cxnId="{FC769CF3-3DE4-446E-BB54-DB986E6D805B}">
      <dgm:prSet/>
      <dgm:spPr/>
      <dgm:t>
        <a:bodyPr/>
        <a:lstStyle/>
        <a:p>
          <a:endParaRPr lang="en-US"/>
        </a:p>
      </dgm:t>
    </dgm:pt>
    <dgm:pt modelId="{477C5708-C046-4F7E-93AB-39DDF8C3C14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Foster a Climate-Adapted Built Environment</a:t>
          </a:r>
        </a:p>
      </dgm:t>
    </dgm:pt>
    <dgm:pt modelId="{11313893-B724-41E4-A855-E02AB4E777B8}" type="parTrans" cxnId="{B96993C9-7A8A-447A-8FBE-59D559350296}">
      <dgm:prSet/>
      <dgm:spPr/>
      <dgm:t>
        <a:bodyPr/>
        <a:lstStyle/>
        <a:p>
          <a:endParaRPr lang="en-US"/>
        </a:p>
      </dgm:t>
    </dgm:pt>
    <dgm:pt modelId="{D85FC2A7-2180-469A-989B-04C4D0B8CE29}" type="sibTrans" cxnId="{B96993C9-7A8A-447A-8FBE-59D559350296}">
      <dgm:prSet/>
      <dgm:spPr/>
      <dgm:t>
        <a:bodyPr/>
        <a:lstStyle/>
        <a:p>
          <a:endParaRPr lang="en-US"/>
        </a:p>
      </dgm:t>
    </dgm:pt>
    <dgm:pt modelId="{195BB084-15AF-4123-9233-B75409007E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Strengthen Emergency Preparedness and Response </a:t>
          </a:r>
        </a:p>
      </dgm:t>
    </dgm:pt>
    <dgm:pt modelId="{747BDF6D-4BC3-4F21-BA66-5F716962EA46}" type="parTrans" cxnId="{27B1D0C0-E652-443C-9684-B8345B007226}">
      <dgm:prSet/>
      <dgm:spPr/>
      <dgm:t>
        <a:bodyPr/>
        <a:lstStyle/>
        <a:p>
          <a:endParaRPr lang="en-US"/>
        </a:p>
      </dgm:t>
    </dgm:pt>
    <dgm:pt modelId="{333245EB-CA08-46A4-92C8-0C3CF9B30F79}" type="sibTrans" cxnId="{27B1D0C0-E652-443C-9684-B8345B007226}">
      <dgm:prSet/>
      <dgm:spPr/>
      <dgm:t>
        <a:bodyPr/>
        <a:lstStyle/>
        <a:p>
          <a:endParaRPr lang="en-US"/>
        </a:p>
      </dgm:t>
    </dgm:pt>
    <dgm:pt modelId="{1D95C592-52C4-485C-BE79-F756A4AC111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Improve Access to Resilience Solutions</a:t>
          </a:r>
        </a:p>
      </dgm:t>
    </dgm:pt>
    <dgm:pt modelId="{BEC9955C-FD56-4905-AD35-DB630D86CFA5}" type="parTrans" cxnId="{2D980292-88E6-4C12-B3F5-301730CBDE73}">
      <dgm:prSet/>
      <dgm:spPr/>
      <dgm:t>
        <a:bodyPr/>
        <a:lstStyle/>
        <a:p>
          <a:endParaRPr lang="en-US"/>
        </a:p>
      </dgm:t>
    </dgm:pt>
    <dgm:pt modelId="{BF3826C5-327C-433B-93D5-70F135C0B336}" type="sibTrans" cxnId="{2D980292-88E6-4C12-B3F5-301730CBDE73}">
      <dgm:prSet/>
      <dgm:spPr/>
      <dgm:t>
        <a:bodyPr/>
        <a:lstStyle/>
        <a:p>
          <a:endParaRPr lang="en-US"/>
        </a:p>
      </dgm:t>
    </dgm:pt>
    <dgm:pt modelId="{491197FD-BCB6-42B7-AC06-8CA5437A889D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Support Fiscal Resilience</a:t>
          </a:r>
        </a:p>
      </dgm:t>
    </dgm:pt>
    <dgm:pt modelId="{4360401C-C149-4534-AF28-1277DDCCD0B1}" type="parTrans" cxnId="{D3A0EF19-AFCC-42C5-BDF6-111E6D9ECEAB}">
      <dgm:prSet/>
      <dgm:spPr/>
      <dgm:t>
        <a:bodyPr/>
        <a:lstStyle/>
        <a:p>
          <a:endParaRPr lang="en-US"/>
        </a:p>
      </dgm:t>
    </dgm:pt>
    <dgm:pt modelId="{8D887083-93A2-41D0-B850-2B87CE8EC37A}" type="sibTrans" cxnId="{D3A0EF19-AFCC-42C5-BDF6-111E6D9ECEAB}">
      <dgm:prSet/>
      <dgm:spPr/>
      <dgm:t>
        <a:bodyPr/>
        <a:lstStyle/>
        <a:p>
          <a:endParaRPr lang="en-US"/>
        </a:p>
      </dgm:t>
    </dgm:pt>
    <dgm:pt modelId="{C4D21AD6-ADB5-40D2-A5A6-8DCEDD88DD83}" type="pres">
      <dgm:prSet presAssocID="{4325A07D-DD02-48BE-98EB-5971F6B9DF3A}" presName="root" presStyleCnt="0">
        <dgm:presLayoutVars>
          <dgm:dir/>
          <dgm:resizeHandles val="exact"/>
        </dgm:presLayoutVars>
      </dgm:prSet>
      <dgm:spPr/>
    </dgm:pt>
    <dgm:pt modelId="{FC0A9D9F-CDFB-44ED-99EC-6ABCF419E1B8}" type="pres">
      <dgm:prSet presAssocID="{CE39F1BC-6D79-4D51-A985-4B02B37590BA}" presName="compNode" presStyleCnt="0"/>
      <dgm:spPr/>
    </dgm:pt>
    <dgm:pt modelId="{CA0C2BE8-5CB5-42FA-ACC5-24227DBBF536}" type="pres">
      <dgm:prSet presAssocID="{CE39F1BC-6D79-4D51-A985-4B02B37590BA}" presName="bgRect" presStyleLbl="bgShp" presStyleIdx="0" presStyleCnt="7"/>
      <dgm:spPr>
        <a:solidFill>
          <a:srgbClr val="CEDBCD"/>
        </a:solidFill>
      </dgm:spPr>
    </dgm:pt>
    <dgm:pt modelId="{EA343661-0A18-4FFB-BF09-6D82EFFDB7F8}" type="pres">
      <dgm:prSet presAssocID="{CE39F1BC-6D79-4D51-A985-4B02B37590BA}" presName="iconRect" presStyleLbl="node1" presStyleIdx="0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7DE047D6-45E8-49EA-AD05-37538DBB8402}" type="pres">
      <dgm:prSet presAssocID="{CE39F1BC-6D79-4D51-A985-4B02B37590BA}" presName="spaceRect" presStyleCnt="0"/>
      <dgm:spPr/>
    </dgm:pt>
    <dgm:pt modelId="{F8371989-5D2F-404C-AD9A-7216C89D0411}" type="pres">
      <dgm:prSet presAssocID="{CE39F1BC-6D79-4D51-A985-4B02B37590BA}" presName="parTx" presStyleLbl="revTx" presStyleIdx="0" presStyleCnt="7">
        <dgm:presLayoutVars>
          <dgm:chMax val="0"/>
          <dgm:chPref val="0"/>
        </dgm:presLayoutVars>
      </dgm:prSet>
      <dgm:spPr/>
    </dgm:pt>
    <dgm:pt modelId="{A804BDDD-8CD6-4096-9335-55867212A406}" type="pres">
      <dgm:prSet presAssocID="{04062D3A-8E3B-4B63-AB5C-D0C3A7444B70}" presName="sibTrans" presStyleCnt="0"/>
      <dgm:spPr/>
    </dgm:pt>
    <dgm:pt modelId="{FE8763A8-21EE-4E32-AB9F-D622EFE98E0E}" type="pres">
      <dgm:prSet presAssocID="{DEE0975A-1177-4E85-A063-CC76AFB91686}" presName="compNode" presStyleCnt="0"/>
      <dgm:spPr/>
    </dgm:pt>
    <dgm:pt modelId="{5BCDE3CA-4783-440D-9E28-6A416935C6D4}" type="pres">
      <dgm:prSet presAssocID="{DEE0975A-1177-4E85-A063-CC76AFB91686}" presName="bgRect" presStyleLbl="bgShp" presStyleIdx="1" presStyleCnt="7"/>
      <dgm:spPr>
        <a:solidFill>
          <a:srgbClr val="CEDBCD"/>
        </a:solidFill>
      </dgm:spPr>
    </dgm:pt>
    <dgm:pt modelId="{754BF5D7-6708-41A0-81AA-CB1735C0A133}" type="pres">
      <dgm:prSet presAssocID="{DEE0975A-1177-4E85-A063-CC76AFB91686}" presName="iconRect" presStyleLbl="node1" presStyleIdx="1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83924841-D766-4FC7-963F-784BC8A90788}" type="pres">
      <dgm:prSet presAssocID="{DEE0975A-1177-4E85-A063-CC76AFB91686}" presName="spaceRect" presStyleCnt="0"/>
      <dgm:spPr/>
    </dgm:pt>
    <dgm:pt modelId="{CEFDDB5E-23FD-4F3F-BF87-10FEAFC3F6C8}" type="pres">
      <dgm:prSet presAssocID="{DEE0975A-1177-4E85-A063-CC76AFB91686}" presName="parTx" presStyleLbl="revTx" presStyleIdx="1" presStyleCnt="7">
        <dgm:presLayoutVars>
          <dgm:chMax val="0"/>
          <dgm:chPref val="0"/>
        </dgm:presLayoutVars>
      </dgm:prSet>
      <dgm:spPr/>
    </dgm:pt>
    <dgm:pt modelId="{6053E63B-1E28-4823-B7D9-E6590CEEAD37}" type="pres">
      <dgm:prSet presAssocID="{91E4C873-5B45-4ECA-A2CB-DDE5C2C7A1D6}" presName="sibTrans" presStyleCnt="0"/>
      <dgm:spPr/>
    </dgm:pt>
    <dgm:pt modelId="{169CC0F5-F9D4-49F1-8D3E-0E99DBF9DE2E}" type="pres">
      <dgm:prSet presAssocID="{30C6DA33-E703-4058-AD6F-FB9EDE473843}" presName="compNode" presStyleCnt="0"/>
      <dgm:spPr/>
    </dgm:pt>
    <dgm:pt modelId="{A8522CBE-B29D-42ED-A3E6-B8953B59BB4B}" type="pres">
      <dgm:prSet presAssocID="{30C6DA33-E703-4058-AD6F-FB9EDE473843}" presName="bgRect" presStyleLbl="bgShp" presStyleIdx="2" presStyleCnt="7"/>
      <dgm:spPr>
        <a:solidFill>
          <a:srgbClr val="CEDBCD"/>
        </a:solidFill>
      </dgm:spPr>
    </dgm:pt>
    <dgm:pt modelId="{ACF815A8-55F6-4EE7-9589-EEDF8D55BF67}" type="pres">
      <dgm:prSet presAssocID="{30C6DA33-E703-4058-AD6F-FB9EDE473843}" presName="iconRect" presStyleLbl="node1" presStyleIdx="2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6881B2E4-4E53-4CA4-9E5A-448137A2B1E3}" type="pres">
      <dgm:prSet presAssocID="{30C6DA33-E703-4058-AD6F-FB9EDE473843}" presName="spaceRect" presStyleCnt="0"/>
      <dgm:spPr/>
    </dgm:pt>
    <dgm:pt modelId="{F03BCE10-7E5A-4244-BFDF-FFCC793644BB}" type="pres">
      <dgm:prSet presAssocID="{30C6DA33-E703-4058-AD6F-FB9EDE473843}" presName="parTx" presStyleLbl="revTx" presStyleIdx="2" presStyleCnt="7">
        <dgm:presLayoutVars>
          <dgm:chMax val="0"/>
          <dgm:chPref val="0"/>
        </dgm:presLayoutVars>
      </dgm:prSet>
      <dgm:spPr/>
    </dgm:pt>
    <dgm:pt modelId="{448960F8-E486-4066-A9B8-0B175270AC97}" type="pres">
      <dgm:prSet presAssocID="{BAC89235-4DC8-4CA6-BAD8-585886CB7FFB}" presName="sibTrans" presStyleCnt="0"/>
      <dgm:spPr/>
    </dgm:pt>
    <dgm:pt modelId="{334421DC-3A49-4925-904E-6101C95845E0}" type="pres">
      <dgm:prSet presAssocID="{477C5708-C046-4F7E-93AB-39DDF8C3C149}" presName="compNode" presStyleCnt="0"/>
      <dgm:spPr/>
    </dgm:pt>
    <dgm:pt modelId="{64DCDA0A-F40B-4EB6-BB91-FF240B4BD678}" type="pres">
      <dgm:prSet presAssocID="{477C5708-C046-4F7E-93AB-39DDF8C3C149}" presName="bgRect" presStyleLbl="bgShp" presStyleIdx="3" presStyleCnt="7"/>
      <dgm:spPr>
        <a:solidFill>
          <a:srgbClr val="CEDBCD"/>
        </a:solidFill>
      </dgm:spPr>
    </dgm:pt>
    <dgm:pt modelId="{F71874AB-BA90-4BA5-A207-96E0BE165C13}" type="pres">
      <dgm:prSet presAssocID="{477C5708-C046-4F7E-93AB-39DDF8C3C149}" presName="iconRect" presStyleLbl="node1" presStyleIdx="3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4 with solid fill"/>
        </a:ext>
      </dgm:extLst>
    </dgm:pt>
    <dgm:pt modelId="{3DEEE659-2248-4645-BCF7-B7369BB6FB38}" type="pres">
      <dgm:prSet presAssocID="{477C5708-C046-4F7E-93AB-39DDF8C3C149}" presName="spaceRect" presStyleCnt="0"/>
      <dgm:spPr/>
    </dgm:pt>
    <dgm:pt modelId="{60CF6C31-A8A1-4FC2-B1C8-7BF54D27D9C5}" type="pres">
      <dgm:prSet presAssocID="{477C5708-C046-4F7E-93AB-39DDF8C3C149}" presName="parTx" presStyleLbl="revTx" presStyleIdx="3" presStyleCnt="7">
        <dgm:presLayoutVars>
          <dgm:chMax val="0"/>
          <dgm:chPref val="0"/>
        </dgm:presLayoutVars>
      </dgm:prSet>
      <dgm:spPr/>
    </dgm:pt>
    <dgm:pt modelId="{7B4862D4-1D68-4091-BB5A-BC713ABBE0C8}" type="pres">
      <dgm:prSet presAssocID="{D85FC2A7-2180-469A-989B-04C4D0B8CE29}" presName="sibTrans" presStyleCnt="0"/>
      <dgm:spPr/>
    </dgm:pt>
    <dgm:pt modelId="{97738808-4591-4115-ABA5-13F6ED917E2A}" type="pres">
      <dgm:prSet presAssocID="{195BB084-15AF-4123-9233-B75409007EE0}" presName="compNode" presStyleCnt="0"/>
      <dgm:spPr/>
    </dgm:pt>
    <dgm:pt modelId="{733522E2-63F0-4BC4-BE84-60DD299E7937}" type="pres">
      <dgm:prSet presAssocID="{195BB084-15AF-4123-9233-B75409007EE0}" presName="bgRect" presStyleLbl="bgShp" presStyleIdx="4" presStyleCnt="7"/>
      <dgm:spPr>
        <a:solidFill>
          <a:srgbClr val="CEDBCD"/>
        </a:solidFill>
      </dgm:spPr>
    </dgm:pt>
    <dgm:pt modelId="{EEB31F97-0989-4FD9-92A5-CB92C7CAF35F}" type="pres">
      <dgm:prSet presAssocID="{195BB084-15AF-4123-9233-B75409007EE0}" presName="iconRect" presStyleLbl="node1" presStyleIdx="4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5 with solid fill"/>
        </a:ext>
      </dgm:extLst>
    </dgm:pt>
    <dgm:pt modelId="{F63E7019-524C-4D45-974C-79BA17E4A1E8}" type="pres">
      <dgm:prSet presAssocID="{195BB084-15AF-4123-9233-B75409007EE0}" presName="spaceRect" presStyleCnt="0"/>
      <dgm:spPr/>
    </dgm:pt>
    <dgm:pt modelId="{B5F0813B-D08D-49A0-BD87-70CC08C1D582}" type="pres">
      <dgm:prSet presAssocID="{195BB084-15AF-4123-9233-B75409007EE0}" presName="parTx" presStyleLbl="revTx" presStyleIdx="4" presStyleCnt="7">
        <dgm:presLayoutVars>
          <dgm:chMax val="0"/>
          <dgm:chPref val="0"/>
        </dgm:presLayoutVars>
      </dgm:prSet>
      <dgm:spPr/>
    </dgm:pt>
    <dgm:pt modelId="{6B77834A-502D-49A4-866E-526A8A306A21}" type="pres">
      <dgm:prSet presAssocID="{333245EB-CA08-46A4-92C8-0C3CF9B30F79}" presName="sibTrans" presStyleCnt="0"/>
      <dgm:spPr/>
    </dgm:pt>
    <dgm:pt modelId="{B0508E1C-F788-4FB1-B591-E439D1EFA11F}" type="pres">
      <dgm:prSet presAssocID="{1D95C592-52C4-485C-BE79-F756A4AC111A}" presName="compNode" presStyleCnt="0"/>
      <dgm:spPr/>
    </dgm:pt>
    <dgm:pt modelId="{AC8FE0F1-BC17-4ACD-89B6-CB5B0BBFCE85}" type="pres">
      <dgm:prSet presAssocID="{1D95C592-52C4-485C-BE79-F756A4AC111A}" presName="bgRect" presStyleLbl="bgShp" presStyleIdx="5" presStyleCnt="7"/>
      <dgm:spPr>
        <a:solidFill>
          <a:srgbClr val="CEDBCD"/>
        </a:solidFill>
      </dgm:spPr>
    </dgm:pt>
    <dgm:pt modelId="{061AEA3E-F690-4B85-916F-AB150C5BF3D3}" type="pres">
      <dgm:prSet presAssocID="{1D95C592-52C4-485C-BE79-F756A4AC111A}" presName="iconRect" presStyleLbl="node1" presStyleIdx="5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6 with solid fill"/>
        </a:ext>
      </dgm:extLst>
    </dgm:pt>
    <dgm:pt modelId="{BC7A2C6D-1C52-4890-9F46-B6CE31FC0B72}" type="pres">
      <dgm:prSet presAssocID="{1D95C592-52C4-485C-BE79-F756A4AC111A}" presName="spaceRect" presStyleCnt="0"/>
      <dgm:spPr/>
    </dgm:pt>
    <dgm:pt modelId="{12E872F4-E165-4F13-9EB1-7BDC30BBB9D7}" type="pres">
      <dgm:prSet presAssocID="{1D95C592-52C4-485C-BE79-F756A4AC111A}" presName="parTx" presStyleLbl="revTx" presStyleIdx="5" presStyleCnt="7">
        <dgm:presLayoutVars>
          <dgm:chMax val="0"/>
          <dgm:chPref val="0"/>
        </dgm:presLayoutVars>
      </dgm:prSet>
      <dgm:spPr/>
    </dgm:pt>
    <dgm:pt modelId="{F5324100-B53A-4768-A91F-C54D8068E77C}" type="pres">
      <dgm:prSet presAssocID="{BF3826C5-327C-433B-93D5-70F135C0B336}" presName="sibTrans" presStyleCnt="0"/>
      <dgm:spPr/>
    </dgm:pt>
    <dgm:pt modelId="{0FE31E44-E205-4539-AC93-C6B10DBC8D99}" type="pres">
      <dgm:prSet presAssocID="{491197FD-BCB6-42B7-AC06-8CA5437A889D}" presName="compNode" presStyleCnt="0"/>
      <dgm:spPr/>
    </dgm:pt>
    <dgm:pt modelId="{39BD154E-588F-439F-A80F-7A267BA1FB16}" type="pres">
      <dgm:prSet presAssocID="{491197FD-BCB6-42B7-AC06-8CA5437A889D}" presName="bgRect" presStyleLbl="bgShp" presStyleIdx="6" presStyleCnt="7"/>
      <dgm:spPr>
        <a:solidFill>
          <a:srgbClr val="CEDBCD"/>
        </a:solidFill>
      </dgm:spPr>
    </dgm:pt>
    <dgm:pt modelId="{ECEAF5B9-34AA-4A69-81AB-067A8BF7A0EA}" type="pres">
      <dgm:prSet presAssocID="{491197FD-BCB6-42B7-AC06-8CA5437A889D}" presName="iconRect" presStyleLbl="node1" presStyleIdx="6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7 with solid fill"/>
        </a:ext>
      </dgm:extLst>
    </dgm:pt>
    <dgm:pt modelId="{9045C244-E505-4481-B754-16E6C8A8A455}" type="pres">
      <dgm:prSet presAssocID="{491197FD-BCB6-42B7-AC06-8CA5437A889D}" presName="spaceRect" presStyleCnt="0"/>
      <dgm:spPr/>
    </dgm:pt>
    <dgm:pt modelId="{EEE1EA4F-B2D7-447C-B3E9-42F66502D61B}" type="pres">
      <dgm:prSet presAssocID="{491197FD-BCB6-42B7-AC06-8CA5437A889D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7E651A15-E7BA-4804-9C6E-7104C397C29D}" srcId="{4325A07D-DD02-48BE-98EB-5971F6B9DF3A}" destId="{CE39F1BC-6D79-4D51-A985-4B02B37590BA}" srcOrd="0" destOrd="0" parTransId="{51AA24A4-E203-4490-B15A-FB1EAAB72FEF}" sibTransId="{04062D3A-8E3B-4B63-AB5C-D0C3A7444B70}"/>
    <dgm:cxn modelId="{08BB6D15-B570-45DD-B4DB-83B8ADB95E2D}" type="presOf" srcId="{1D95C592-52C4-485C-BE79-F756A4AC111A}" destId="{12E872F4-E165-4F13-9EB1-7BDC30BBB9D7}" srcOrd="0" destOrd="0" presId="urn:microsoft.com/office/officeart/2018/2/layout/IconVerticalSolidList"/>
    <dgm:cxn modelId="{D3A0EF19-AFCC-42C5-BDF6-111E6D9ECEAB}" srcId="{4325A07D-DD02-48BE-98EB-5971F6B9DF3A}" destId="{491197FD-BCB6-42B7-AC06-8CA5437A889D}" srcOrd="6" destOrd="0" parTransId="{4360401C-C149-4534-AF28-1277DDCCD0B1}" sibTransId="{8D887083-93A2-41D0-B850-2B87CE8EC37A}"/>
    <dgm:cxn modelId="{F91C1023-6B71-42C7-99EC-7DDCE9501F8D}" type="presOf" srcId="{DEE0975A-1177-4E85-A063-CC76AFB91686}" destId="{CEFDDB5E-23FD-4F3F-BF87-10FEAFC3F6C8}" srcOrd="0" destOrd="0" presId="urn:microsoft.com/office/officeart/2018/2/layout/IconVerticalSolidList"/>
    <dgm:cxn modelId="{5892F32C-BAB4-4A0B-A276-84D3A8B6D3C4}" type="presOf" srcId="{4325A07D-DD02-48BE-98EB-5971F6B9DF3A}" destId="{C4D21AD6-ADB5-40D2-A5A6-8DCEDD88DD83}" srcOrd="0" destOrd="0" presId="urn:microsoft.com/office/officeart/2018/2/layout/IconVerticalSolidList"/>
    <dgm:cxn modelId="{FC8BBD2D-B1DB-4C99-97CE-4AD3BDE772D8}" type="presOf" srcId="{CE39F1BC-6D79-4D51-A985-4B02B37590BA}" destId="{F8371989-5D2F-404C-AD9A-7216C89D0411}" srcOrd="0" destOrd="0" presId="urn:microsoft.com/office/officeart/2018/2/layout/IconVerticalSolidList"/>
    <dgm:cxn modelId="{DFD9AE43-6237-4686-A6F4-D67B3C756A68}" type="presOf" srcId="{195BB084-15AF-4123-9233-B75409007EE0}" destId="{B5F0813B-D08D-49A0-BD87-70CC08C1D582}" srcOrd="0" destOrd="0" presId="urn:microsoft.com/office/officeart/2018/2/layout/IconVerticalSolidList"/>
    <dgm:cxn modelId="{A5A50364-23BE-4D8B-8FA8-77B9588D2E80}" type="presOf" srcId="{491197FD-BCB6-42B7-AC06-8CA5437A889D}" destId="{EEE1EA4F-B2D7-447C-B3E9-42F66502D61B}" srcOrd="0" destOrd="0" presId="urn:microsoft.com/office/officeart/2018/2/layout/IconVerticalSolidList"/>
    <dgm:cxn modelId="{94F36C4B-FD92-4A60-9512-316D65F9DEF9}" type="presOf" srcId="{477C5708-C046-4F7E-93AB-39DDF8C3C149}" destId="{60CF6C31-A8A1-4FC2-B1C8-7BF54D27D9C5}" srcOrd="0" destOrd="0" presId="urn:microsoft.com/office/officeart/2018/2/layout/IconVerticalSolidList"/>
    <dgm:cxn modelId="{F440188A-1E05-4CD3-AC83-BFF912C24AD0}" type="presOf" srcId="{30C6DA33-E703-4058-AD6F-FB9EDE473843}" destId="{F03BCE10-7E5A-4244-BFDF-FFCC793644BB}" srcOrd="0" destOrd="0" presId="urn:microsoft.com/office/officeart/2018/2/layout/IconVerticalSolidList"/>
    <dgm:cxn modelId="{2D980292-88E6-4C12-B3F5-301730CBDE73}" srcId="{4325A07D-DD02-48BE-98EB-5971F6B9DF3A}" destId="{1D95C592-52C4-485C-BE79-F756A4AC111A}" srcOrd="5" destOrd="0" parTransId="{BEC9955C-FD56-4905-AD35-DB630D86CFA5}" sibTransId="{BF3826C5-327C-433B-93D5-70F135C0B336}"/>
    <dgm:cxn modelId="{B1A35BB9-5D6A-47DE-A087-BD96A7BC0BDF}" srcId="{4325A07D-DD02-48BE-98EB-5971F6B9DF3A}" destId="{DEE0975A-1177-4E85-A063-CC76AFB91686}" srcOrd="1" destOrd="0" parTransId="{CDC5A8CB-E5F3-47E0-8D32-B8B73A4FFFEF}" sibTransId="{91E4C873-5B45-4ECA-A2CB-DDE5C2C7A1D6}"/>
    <dgm:cxn modelId="{27B1D0C0-E652-443C-9684-B8345B007226}" srcId="{4325A07D-DD02-48BE-98EB-5971F6B9DF3A}" destId="{195BB084-15AF-4123-9233-B75409007EE0}" srcOrd="4" destOrd="0" parTransId="{747BDF6D-4BC3-4F21-BA66-5F716962EA46}" sibTransId="{333245EB-CA08-46A4-92C8-0C3CF9B30F79}"/>
    <dgm:cxn modelId="{B96993C9-7A8A-447A-8FBE-59D559350296}" srcId="{4325A07D-DD02-48BE-98EB-5971F6B9DF3A}" destId="{477C5708-C046-4F7E-93AB-39DDF8C3C149}" srcOrd="3" destOrd="0" parTransId="{11313893-B724-41E4-A855-E02AB4E777B8}" sibTransId="{D85FC2A7-2180-469A-989B-04C4D0B8CE29}"/>
    <dgm:cxn modelId="{FC769CF3-3DE4-446E-BB54-DB986E6D805B}" srcId="{4325A07D-DD02-48BE-98EB-5971F6B9DF3A}" destId="{30C6DA33-E703-4058-AD6F-FB9EDE473843}" srcOrd="2" destOrd="0" parTransId="{84DF6361-D076-4EA8-83F3-27247390E245}" sibTransId="{BAC89235-4DC8-4CA6-BAD8-585886CB7FFB}"/>
    <dgm:cxn modelId="{6DA05344-2446-4BEA-A7CA-9892C3629A81}" type="presParOf" srcId="{C4D21AD6-ADB5-40D2-A5A6-8DCEDD88DD83}" destId="{FC0A9D9F-CDFB-44ED-99EC-6ABCF419E1B8}" srcOrd="0" destOrd="0" presId="urn:microsoft.com/office/officeart/2018/2/layout/IconVerticalSolidList"/>
    <dgm:cxn modelId="{AE571711-5515-4B7E-9F1F-F95B37B00E09}" type="presParOf" srcId="{FC0A9D9F-CDFB-44ED-99EC-6ABCF419E1B8}" destId="{CA0C2BE8-5CB5-42FA-ACC5-24227DBBF536}" srcOrd="0" destOrd="0" presId="urn:microsoft.com/office/officeart/2018/2/layout/IconVerticalSolidList"/>
    <dgm:cxn modelId="{6290149B-AE1D-4C9C-8EE3-AC6A531D8448}" type="presParOf" srcId="{FC0A9D9F-CDFB-44ED-99EC-6ABCF419E1B8}" destId="{EA343661-0A18-4FFB-BF09-6D82EFFDB7F8}" srcOrd="1" destOrd="0" presId="urn:microsoft.com/office/officeart/2018/2/layout/IconVerticalSolidList"/>
    <dgm:cxn modelId="{D9E67579-88CE-4DC7-933C-B83E773CE46E}" type="presParOf" srcId="{FC0A9D9F-CDFB-44ED-99EC-6ABCF419E1B8}" destId="{7DE047D6-45E8-49EA-AD05-37538DBB8402}" srcOrd="2" destOrd="0" presId="urn:microsoft.com/office/officeart/2018/2/layout/IconVerticalSolidList"/>
    <dgm:cxn modelId="{211F0BA5-F78A-46A3-ACF9-5639778451F2}" type="presParOf" srcId="{FC0A9D9F-CDFB-44ED-99EC-6ABCF419E1B8}" destId="{F8371989-5D2F-404C-AD9A-7216C89D0411}" srcOrd="3" destOrd="0" presId="urn:microsoft.com/office/officeart/2018/2/layout/IconVerticalSolidList"/>
    <dgm:cxn modelId="{5EED90EB-CAE2-4AB9-B987-8139A145D2C1}" type="presParOf" srcId="{C4D21AD6-ADB5-40D2-A5A6-8DCEDD88DD83}" destId="{A804BDDD-8CD6-4096-9335-55867212A406}" srcOrd="1" destOrd="0" presId="urn:microsoft.com/office/officeart/2018/2/layout/IconVerticalSolidList"/>
    <dgm:cxn modelId="{24070CAD-8B71-48D0-86A0-8513ACA9DC1B}" type="presParOf" srcId="{C4D21AD6-ADB5-40D2-A5A6-8DCEDD88DD83}" destId="{FE8763A8-21EE-4E32-AB9F-D622EFE98E0E}" srcOrd="2" destOrd="0" presId="urn:microsoft.com/office/officeart/2018/2/layout/IconVerticalSolidList"/>
    <dgm:cxn modelId="{571BE284-9F9B-4FC3-8657-7FD4C80241B4}" type="presParOf" srcId="{FE8763A8-21EE-4E32-AB9F-D622EFE98E0E}" destId="{5BCDE3CA-4783-440D-9E28-6A416935C6D4}" srcOrd="0" destOrd="0" presId="urn:microsoft.com/office/officeart/2018/2/layout/IconVerticalSolidList"/>
    <dgm:cxn modelId="{14A16123-262F-4033-B051-807C9C28B8B9}" type="presParOf" srcId="{FE8763A8-21EE-4E32-AB9F-D622EFE98E0E}" destId="{754BF5D7-6708-41A0-81AA-CB1735C0A133}" srcOrd="1" destOrd="0" presId="urn:microsoft.com/office/officeart/2018/2/layout/IconVerticalSolidList"/>
    <dgm:cxn modelId="{2E76073E-28FC-4288-92D1-6D8E2678ECBB}" type="presParOf" srcId="{FE8763A8-21EE-4E32-AB9F-D622EFE98E0E}" destId="{83924841-D766-4FC7-963F-784BC8A90788}" srcOrd="2" destOrd="0" presId="urn:microsoft.com/office/officeart/2018/2/layout/IconVerticalSolidList"/>
    <dgm:cxn modelId="{43C61644-35D9-4C74-AE8F-E2EDBB27825F}" type="presParOf" srcId="{FE8763A8-21EE-4E32-AB9F-D622EFE98E0E}" destId="{CEFDDB5E-23FD-4F3F-BF87-10FEAFC3F6C8}" srcOrd="3" destOrd="0" presId="urn:microsoft.com/office/officeart/2018/2/layout/IconVerticalSolidList"/>
    <dgm:cxn modelId="{12704BD6-C766-45B6-96D7-90EA105F15A0}" type="presParOf" srcId="{C4D21AD6-ADB5-40D2-A5A6-8DCEDD88DD83}" destId="{6053E63B-1E28-4823-B7D9-E6590CEEAD37}" srcOrd="3" destOrd="0" presId="urn:microsoft.com/office/officeart/2018/2/layout/IconVerticalSolidList"/>
    <dgm:cxn modelId="{F45A66CF-1A86-4677-A064-CA103D2AB362}" type="presParOf" srcId="{C4D21AD6-ADB5-40D2-A5A6-8DCEDD88DD83}" destId="{169CC0F5-F9D4-49F1-8D3E-0E99DBF9DE2E}" srcOrd="4" destOrd="0" presId="urn:microsoft.com/office/officeart/2018/2/layout/IconVerticalSolidList"/>
    <dgm:cxn modelId="{04D8C249-D43B-40D1-AC1F-0F55FCA163B2}" type="presParOf" srcId="{169CC0F5-F9D4-49F1-8D3E-0E99DBF9DE2E}" destId="{A8522CBE-B29D-42ED-A3E6-B8953B59BB4B}" srcOrd="0" destOrd="0" presId="urn:microsoft.com/office/officeart/2018/2/layout/IconVerticalSolidList"/>
    <dgm:cxn modelId="{90A97979-739A-40F1-9B22-962F32FA53DF}" type="presParOf" srcId="{169CC0F5-F9D4-49F1-8D3E-0E99DBF9DE2E}" destId="{ACF815A8-55F6-4EE7-9589-EEDF8D55BF67}" srcOrd="1" destOrd="0" presId="urn:microsoft.com/office/officeart/2018/2/layout/IconVerticalSolidList"/>
    <dgm:cxn modelId="{9FC41275-73A4-4549-95D2-BE613C066951}" type="presParOf" srcId="{169CC0F5-F9D4-49F1-8D3E-0E99DBF9DE2E}" destId="{6881B2E4-4E53-4CA4-9E5A-448137A2B1E3}" srcOrd="2" destOrd="0" presId="urn:microsoft.com/office/officeart/2018/2/layout/IconVerticalSolidList"/>
    <dgm:cxn modelId="{1FD4EBA9-1908-4C4C-9BB4-4825A02E6D10}" type="presParOf" srcId="{169CC0F5-F9D4-49F1-8D3E-0E99DBF9DE2E}" destId="{F03BCE10-7E5A-4244-BFDF-FFCC793644BB}" srcOrd="3" destOrd="0" presId="urn:microsoft.com/office/officeart/2018/2/layout/IconVerticalSolidList"/>
    <dgm:cxn modelId="{CEFCA90E-5D82-4B97-8DF5-66731543F0FA}" type="presParOf" srcId="{C4D21AD6-ADB5-40D2-A5A6-8DCEDD88DD83}" destId="{448960F8-E486-4066-A9B8-0B175270AC97}" srcOrd="5" destOrd="0" presId="urn:microsoft.com/office/officeart/2018/2/layout/IconVerticalSolidList"/>
    <dgm:cxn modelId="{FC3E03F9-2AE1-4DD5-957D-E29EF0F0FE83}" type="presParOf" srcId="{C4D21AD6-ADB5-40D2-A5A6-8DCEDD88DD83}" destId="{334421DC-3A49-4925-904E-6101C95845E0}" srcOrd="6" destOrd="0" presId="urn:microsoft.com/office/officeart/2018/2/layout/IconVerticalSolidList"/>
    <dgm:cxn modelId="{91ABB4FD-EA10-47A6-9030-8A606C422C33}" type="presParOf" srcId="{334421DC-3A49-4925-904E-6101C95845E0}" destId="{64DCDA0A-F40B-4EB6-BB91-FF240B4BD678}" srcOrd="0" destOrd="0" presId="urn:microsoft.com/office/officeart/2018/2/layout/IconVerticalSolidList"/>
    <dgm:cxn modelId="{1964C30D-68D7-469F-B064-D9321124B9FC}" type="presParOf" srcId="{334421DC-3A49-4925-904E-6101C95845E0}" destId="{F71874AB-BA90-4BA5-A207-96E0BE165C13}" srcOrd="1" destOrd="0" presId="urn:microsoft.com/office/officeart/2018/2/layout/IconVerticalSolidList"/>
    <dgm:cxn modelId="{7F6C0F0A-A757-45BC-B4A0-90FBF8E7E58D}" type="presParOf" srcId="{334421DC-3A49-4925-904E-6101C95845E0}" destId="{3DEEE659-2248-4645-BCF7-B7369BB6FB38}" srcOrd="2" destOrd="0" presId="urn:microsoft.com/office/officeart/2018/2/layout/IconVerticalSolidList"/>
    <dgm:cxn modelId="{CCB0B6E3-E347-410D-BB1F-55BD11B514D1}" type="presParOf" srcId="{334421DC-3A49-4925-904E-6101C95845E0}" destId="{60CF6C31-A8A1-4FC2-B1C8-7BF54D27D9C5}" srcOrd="3" destOrd="0" presId="urn:microsoft.com/office/officeart/2018/2/layout/IconVerticalSolidList"/>
    <dgm:cxn modelId="{239EDD55-8FF2-4039-AA3D-24FAF08F1788}" type="presParOf" srcId="{C4D21AD6-ADB5-40D2-A5A6-8DCEDD88DD83}" destId="{7B4862D4-1D68-4091-BB5A-BC713ABBE0C8}" srcOrd="7" destOrd="0" presId="urn:microsoft.com/office/officeart/2018/2/layout/IconVerticalSolidList"/>
    <dgm:cxn modelId="{B074E1E6-B616-48C6-93E4-58326731967F}" type="presParOf" srcId="{C4D21AD6-ADB5-40D2-A5A6-8DCEDD88DD83}" destId="{97738808-4591-4115-ABA5-13F6ED917E2A}" srcOrd="8" destOrd="0" presId="urn:microsoft.com/office/officeart/2018/2/layout/IconVerticalSolidList"/>
    <dgm:cxn modelId="{1C9BCA25-7B86-4278-8F65-A40BC117557F}" type="presParOf" srcId="{97738808-4591-4115-ABA5-13F6ED917E2A}" destId="{733522E2-63F0-4BC4-BE84-60DD299E7937}" srcOrd="0" destOrd="0" presId="urn:microsoft.com/office/officeart/2018/2/layout/IconVerticalSolidList"/>
    <dgm:cxn modelId="{2F5FDF8A-7065-4D6B-8A61-AE6B7F792CF5}" type="presParOf" srcId="{97738808-4591-4115-ABA5-13F6ED917E2A}" destId="{EEB31F97-0989-4FD9-92A5-CB92C7CAF35F}" srcOrd="1" destOrd="0" presId="urn:microsoft.com/office/officeart/2018/2/layout/IconVerticalSolidList"/>
    <dgm:cxn modelId="{62D014F8-6833-4AAA-8CBB-134F2D873E7E}" type="presParOf" srcId="{97738808-4591-4115-ABA5-13F6ED917E2A}" destId="{F63E7019-524C-4D45-974C-79BA17E4A1E8}" srcOrd="2" destOrd="0" presId="urn:microsoft.com/office/officeart/2018/2/layout/IconVerticalSolidList"/>
    <dgm:cxn modelId="{65A6DE76-635A-48E5-99C6-98084FE16B90}" type="presParOf" srcId="{97738808-4591-4115-ABA5-13F6ED917E2A}" destId="{B5F0813B-D08D-49A0-BD87-70CC08C1D582}" srcOrd="3" destOrd="0" presId="urn:microsoft.com/office/officeart/2018/2/layout/IconVerticalSolidList"/>
    <dgm:cxn modelId="{2E0C6678-813A-4F50-85DD-E1910D8514F0}" type="presParOf" srcId="{C4D21AD6-ADB5-40D2-A5A6-8DCEDD88DD83}" destId="{6B77834A-502D-49A4-866E-526A8A306A21}" srcOrd="9" destOrd="0" presId="urn:microsoft.com/office/officeart/2018/2/layout/IconVerticalSolidList"/>
    <dgm:cxn modelId="{186B7C2D-B5B1-4D4A-B5B0-142A6A1E9835}" type="presParOf" srcId="{C4D21AD6-ADB5-40D2-A5A6-8DCEDD88DD83}" destId="{B0508E1C-F788-4FB1-B591-E439D1EFA11F}" srcOrd="10" destOrd="0" presId="urn:microsoft.com/office/officeart/2018/2/layout/IconVerticalSolidList"/>
    <dgm:cxn modelId="{B6929A2B-358D-4B3A-8E96-F84049B6D1BE}" type="presParOf" srcId="{B0508E1C-F788-4FB1-B591-E439D1EFA11F}" destId="{AC8FE0F1-BC17-4ACD-89B6-CB5B0BBFCE85}" srcOrd="0" destOrd="0" presId="urn:microsoft.com/office/officeart/2018/2/layout/IconVerticalSolidList"/>
    <dgm:cxn modelId="{C0C88290-266D-4516-8DDD-D86C5895A73D}" type="presParOf" srcId="{B0508E1C-F788-4FB1-B591-E439D1EFA11F}" destId="{061AEA3E-F690-4B85-916F-AB150C5BF3D3}" srcOrd="1" destOrd="0" presId="urn:microsoft.com/office/officeart/2018/2/layout/IconVerticalSolidList"/>
    <dgm:cxn modelId="{18B87ED5-0ACC-42A4-826C-EAA1AF06C86D}" type="presParOf" srcId="{B0508E1C-F788-4FB1-B591-E439D1EFA11F}" destId="{BC7A2C6D-1C52-4890-9F46-B6CE31FC0B72}" srcOrd="2" destOrd="0" presId="urn:microsoft.com/office/officeart/2018/2/layout/IconVerticalSolidList"/>
    <dgm:cxn modelId="{E5081A49-D61F-42F2-8B1E-BE711A36A04C}" type="presParOf" srcId="{B0508E1C-F788-4FB1-B591-E439D1EFA11F}" destId="{12E872F4-E165-4F13-9EB1-7BDC30BBB9D7}" srcOrd="3" destOrd="0" presId="urn:microsoft.com/office/officeart/2018/2/layout/IconVerticalSolidList"/>
    <dgm:cxn modelId="{358C2966-A40B-43E4-B8B4-B8880AAD52E0}" type="presParOf" srcId="{C4D21AD6-ADB5-40D2-A5A6-8DCEDD88DD83}" destId="{F5324100-B53A-4768-A91F-C54D8068E77C}" srcOrd="11" destOrd="0" presId="urn:microsoft.com/office/officeart/2018/2/layout/IconVerticalSolidList"/>
    <dgm:cxn modelId="{F4838B13-54F0-4261-B42B-2DF6D6AD70D4}" type="presParOf" srcId="{C4D21AD6-ADB5-40D2-A5A6-8DCEDD88DD83}" destId="{0FE31E44-E205-4539-AC93-C6B10DBC8D99}" srcOrd="12" destOrd="0" presId="urn:microsoft.com/office/officeart/2018/2/layout/IconVerticalSolidList"/>
    <dgm:cxn modelId="{81BE93CC-11BE-45E4-8737-4BD631868FBC}" type="presParOf" srcId="{0FE31E44-E205-4539-AC93-C6B10DBC8D99}" destId="{39BD154E-588F-439F-A80F-7A267BA1FB16}" srcOrd="0" destOrd="0" presId="urn:microsoft.com/office/officeart/2018/2/layout/IconVerticalSolidList"/>
    <dgm:cxn modelId="{494FD988-7396-4D2B-B89F-F7ACB5B6A6D3}" type="presParOf" srcId="{0FE31E44-E205-4539-AC93-C6B10DBC8D99}" destId="{ECEAF5B9-34AA-4A69-81AB-067A8BF7A0EA}" srcOrd="1" destOrd="0" presId="urn:microsoft.com/office/officeart/2018/2/layout/IconVerticalSolidList"/>
    <dgm:cxn modelId="{0DC6C259-E3B1-42A9-BBFB-958597894866}" type="presParOf" srcId="{0FE31E44-E205-4539-AC93-C6B10DBC8D99}" destId="{9045C244-E505-4481-B754-16E6C8A8A455}" srcOrd="2" destOrd="0" presId="urn:microsoft.com/office/officeart/2018/2/layout/IconVerticalSolidList"/>
    <dgm:cxn modelId="{EEACB0EC-A09A-487A-A982-31C9DDB44244}" type="presParOf" srcId="{0FE31E44-E205-4539-AC93-C6B10DBC8D99}" destId="{EEE1EA4F-B2D7-447C-B3E9-42F66502D6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A7393-4D14-4A0F-ACF7-9D0F04D50E4E}">
      <dsp:nvSpPr>
        <dsp:cNvPr id="0" name=""/>
        <dsp:cNvSpPr/>
      </dsp:nvSpPr>
      <dsp:spPr>
        <a:xfrm>
          <a:off x="0" y="444"/>
          <a:ext cx="10515600" cy="1040063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2E5EC-2B08-43FF-B6E5-22517C5C923E}">
      <dsp:nvSpPr>
        <dsp:cNvPr id="0" name=""/>
        <dsp:cNvSpPr/>
      </dsp:nvSpPr>
      <dsp:spPr>
        <a:xfrm>
          <a:off x="314619" y="234458"/>
          <a:ext cx="572034" cy="57203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0FA7F-77AF-4259-8A49-4377C59E2B81}">
      <dsp:nvSpPr>
        <dsp:cNvPr id="0" name=""/>
        <dsp:cNvSpPr/>
      </dsp:nvSpPr>
      <dsp:spPr>
        <a:xfrm>
          <a:off x="1201272" y="444"/>
          <a:ext cx="9314327" cy="1040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073" tIns="110073" rIns="110073" bIns="11007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tx1"/>
              </a:solidFill>
            </a:rPr>
            <a:t>Identify priority area(s) or asset(s) for implementation funding </a:t>
          </a:r>
        </a:p>
      </dsp:txBody>
      <dsp:txXfrm>
        <a:off x="1201272" y="444"/>
        <a:ext cx="9314327" cy="1040063"/>
      </dsp:txXfrm>
    </dsp:sp>
    <dsp:sp modelId="{4561F19A-1B34-4C20-A35E-BAB6F9CDA57F}">
      <dsp:nvSpPr>
        <dsp:cNvPr id="0" name=""/>
        <dsp:cNvSpPr/>
      </dsp:nvSpPr>
      <dsp:spPr>
        <a:xfrm>
          <a:off x="0" y="1300523"/>
          <a:ext cx="10515600" cy="1040063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C80AB-C940-42F0-8EF5-64B2784A281C}">
      <dsp:nvSpPr>
        <dsp:cNvPr id="0" name=""/>
        <dsp:cNvSpPr/>
      </dsp:nvSpPr>
      <dsp:spPr>
        <a:xfrm>
          <a:off x="314619" y="1534537"/>
          <a:ext cx="572034" cy="57203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A4C33D-5323-45CC-8950-1C448659A26E}">
      <dsp:nvSpPr>
        <dsp:cNvPr id="0" name=""/>
        <dsp:cNvSpPr/>
      </dsp:nvSpPr>
      <dsp:spPr>
        <a:xfrm>
          <a:off x="1201272" y="1300523"/>
          <a:ext cx="9314327" cy="1040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073" tIns="110073" rIns="110073" bIns="11007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tx1"/>
              </a:solidFill>
            </a:rPr>
            <a:t>Transfer of development rights program to increase resilience </a:t>
          </a:r>
        </a:p>
      </dsp:txBody>
      <dsp:txXfrm>
        <a:off x="1201272" y="1300523"/>
        <a:ext cx="9314327" cy="1040063"/>
      </dsp:txXfrm>
    </dsp:sp>
    <dsp:sp modelId="{CFEE0608-02BC-48DF-BF52-39B6CCC4A57A}">
      <dsp:nvSpPr>
        <dsp:cNvPr id="0" name=""/>
        <dsp:cNvSpPr/>
      </dsp:nvSpPr>
      <dsp:spPr>
        <a:xfrm>
          <a:off x="0" y="2600602"/>
          <a:ext cx="10515600" cy="1040063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7DE35-F2F2-4FEF-B5D8-A017B310E8F8}">
      <dsp:nvSpPr>
        <dsp:cNvPr id="0" name=""/>
        <dsp:cNvSpPr/>
      </dsp:nvSpPr>
      <dsp:spPr>
        <a:xfrm>
          <a:off x="314619" y="2834616"/>
          <a:ext cx="572034" cy="57203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655EC-6C75-4796-BDD3-381E8DD39911}">
      <dsp:nvSpPr>
        <dsp:cNvPr id="0" name=""/>
        <dsp:cNvSpPr/>
      </dsp:nvSpPr>
      <dsp:spPr>
        <a:xfrm>
          <a:off x="1201272" y="2600602"/>
          <a:ext cx="9314327" cy="1040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073" tIns="110073" rIns="110073" bIns="11007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tx1"/>
              </a:solidFill>
            </a:rPr>
            <a:t>Identify a Resiliency Improvement District </a:t>
          </a:r>
        </a:p>
      </dsp:txBody>
      <dsp:txXfrm>
        <a:off x="1201272" y="2600602"/>
        <a:ext cx="9314327" cy="10400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CBBD3-4583-4BAE-95FF-87B77AF3FB51}">
      <dsp:nvSpPr>
        <dsp:cNvPr id="0" name=""/>
        <dsp:cNvSpPr/>
      </dsp:nvSpPr>
      <dsp:spPr>
        <a:xfrm>
          <a:off x="3321" y="4637"/>
          <a:ext cx="3238422" cy="6155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latin typeface="Lato"/>
              <a:ea typeface="Lato"/>
              <a:cs typeface="Lato"/>
            </a:rPr>
            <a:t>Public safety, </a:t>
          </a:r>
          <a:br>
            <a:rPr lang="en-US" sz="1700" b="1" kern="1200">
              <a:latin typeface="Lato"/>
              <a:ea typeface="Lato"/>
              <a:cs typeface="Lato"/>
            </a:rPr>
          </a:br>
          <a:r>
            <a:rPr lang="en-US" sz="1700" b="1" kern="1200">
              <a:latin typeface="Lato"/>
              <a:ea typeface="Lato"/>
              <a:cs typeface="Lato"/>
            </a:rPr>
            <a:t>health, and welfare</a:t>
          </a:r>
          <a:endParaRPr lang="en-US" sz="1700" kern="1200">
            <a:latin typeface="Lato"/>
            <a:ea typeface="Lato"/>
            <a:cs typeface="Lato"/>
          </a:endParaRPr>
        </a:p>
      </dsp:txBody>
      <dsp:txXfrm>
        <a:off x="3321" y="4637"/>
        <a:ext cx="3238422" cy="615501"/>
      </dsp:txXfrm>
    </dsp:sp>
    <dsp:sp modelId="{35853408-724A-4D13-B7A4-13B8832DF789}">
      <dsp:nvSpPr>
        <dsp:cNvPr id="0" name=""/>
        <dsp:cNvSpPr/>
      </dsp:nvSpPr>
      <dsp:spPr>
        <a:xfrm>
          <a:off x="3321" y="620139"/>
          <a:ext cx="3238422" cy="338029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Reduced access or damage to emergency and evacuation routes</a:t>
          </a: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700" kern="1200">
            <a:solidFill>
              <a:schemeClr val="tx1"/>
            </a:solidFill>
            <a:latin typeface="Calibri"/>
            <a:ea typeface="Calibri"/>
            <a:cs typeface="Calibri"/>
          </a:endParaRP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Increased stress from experiencing repeated significant storm events</a:t>
          </a:r>
        </a:p>
      </dsp:txBody>
      <dsp:txXfrm>
        <a:off x="3321" y="620139"/>
        <a:ext cx="3238422" cy="3380295"/>
      </dsp:txXfrm>
    </dsp:sp>
    <dsp:sp modelId="{756A723B-BD64-4C22-A3D5-7A132B97F31C}">
      <dsp:nvSpPr>
        <dsp:cNvPr id="0" name=""/>
        <dsp:cNvSpPr/>
      </dsp:nvSpPr>
      <dsp:spPr>
        <a:xfrm>
          <a:off x="3695122" y="4637"/>
          <a:ext cx="3238422" cy="615501"/>
        </a:xfrm>
        <a:prstGeom prst="rect">
          <a:avLst/>
        </a:prstGeom>
        <a:solidFill>
          <a:srgbClr val="466E43"/>
        </a:solidFill>
        <a:ln w="19050" cap="flat" cmpd="sng" algn="ctr">
          <a:solidFill>
            <a:schemeClr val="accent3">
              <a:hueOff val="-6200042"/>
              <a:satOff val="-19077"/>
              <a:lumOff val="-15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latin typeface="Lato"/>
              <a:ea typeface="Lato"/>
              <a:cs typeface="Lato"/>
            </a:rPr>
            <a:t>Economic development </a:t>
          </a:r>
          <a:br>
            <a:rPr lang="en-US" sz="1700" b="1" kern="1200">
              <a:latin typeface="Lato"/>
              <a:ea typeface="Lato"/>
              <a:cs typeface="Lato"/>
            </a:rPr>
          </a:br>
          <a:r>
            <a:rPr lang="en-US" sz="1700" b="1" kern="1200">
              <a:latin typeface="Lato"/>
              <a:ea typeface="Lato"/>
              <a:cs typeface="Lato"/>
            </a:rPr>
            <a:t>and businesses</a:t>
          </a:r>
        </a:p>
      </dsp:txBody>
      <dsp:txXfrm>
        <a:off x="3695122" y="4637"/>
        <a:ext cx="3238422" cy="615501"/>
      </dsp:txXfrm>
    </dsp:sp>
    <dsp:sp modelId="{A3657F48-ED0C-497F-A352-3BD6A81F44D6}">
      <dsp:nvSpPr>
        <dsp:cNvPr id="0" name=""/>
        <dsp:cNvSpPr/>
      </dsp:nvSpPr>
      <dsp:spPr>
        <a:xfrm>
          <a:off x="3695122" y="620139"/>
          <a:ext cx="3238422" cy="3380295"/>
        </a:xfrm>
        <a:prstGeom prst="rect">
          <a:avLst/>
        </a:prstGeom>
        <a:solidFill>
          <a:srgbClr val="CEDBCD">
            <a:alpha val="89804"/>
          </a:srgbClr>
        </a:solidFill>
        <a:ln w="19050" cap="flat" cmpd="sng" algn="ctr">
          <a:solidFill>
            <a:schemeClr val="accent3">
              <a:tint val="40000"/>
              <a:alpha val="90000"/>
              <a:hueOff val="-6412406"/>
              <a:satOff val="-15175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Decreased access to commercial spaces during “sunny day flooding”</a:t>
          </a:r>
          <a:endParaRPr lang="en-US" sz="1700" kern="1200"/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700" kern="1200"/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Increased amounts of storm debris</a:t>
          </a:r>
          <a:endParaRPr lang="en-US" sz="1700" kern="1200"/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700" kern="1200"/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700" kern="1200">
              <a:latin typeface="Calibri"/>
              <a:ea typeface="Calibri"/>
              <a:cs typeface="Calibri"/>
            </a:rPr>
            <a:t>Agricultural losses from damaged fisheries/aquaculture</a:t>
          </a:r>
          <a:endParaRPr lang="en-US" sz="1700" kern="1200"/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1700" kern="1200"/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Additional costs of emergency response and recovery</a:t>
          </a:r>
          <a:endParaRPr lang="en-US" sz="1700" kern="1200"/>
        </a:p>
      </dsp:txBody>
      <dsp:txXfrm>
        <a:off x="3695122" y="620139"/>
        <a:ext cx="3238422" cy="3380295"/>
      </dsp:txXfrm>
    </dsp:sp>
    <dsp:sp modelId="{73CBD3B1-0FC5-4C6F-A95D-83EE1DB6ADBD}">
      <dsp:nvSpPr>
        <dsp:cNvPr id="0" name=""/>
        <dsp:cNvSpPr/>
      </dsp:nvSpPr>
      <dsp:spPr>
        <a:xfrm>
          <a:off x="7386924" y="4637"/>
          <a:ext cx="3238422" cy="615501"/>
        </a:xfrm>
        <a:prstGeom prst="rect">
          <a:avLst/>
        </a:prstGeom>
        <a:solidFill>
          <a:schemeClr val="accent3">
            <a:hueOff val="-12400085"/>
            <a:satOff val="-38154"/>
            <a:lumOff val="-31177"/>
            <a:alphaOff val="0"/>
          </a:schemeClr>
        </a:solidFill>
        <a:ln w="19050" cap="flat" cmpd="sng" algn="ctr">
          <a:solidFill>
            <a:schemeClr val="accent3">
              <a:hueOff val="-12400085"/>
              <a:satOff val="-38154"/>
              <a:lumOff val="-3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latin typeface="Lato"/>
              <a:ea typeface="Lato"/>
              <a:cs typeface="Lato"/>
            </a:rPr>
            <a:t>Public and community infrastructure:</a:t>
          </a:r>
          <a:r>
            <a:rPr lang="en-US" sz="1700" kern="1200">
              <a:latin typeface="Lato"/>
              <a:ea typeface="Lato"/>
              <a:cs typeface="Lato"/>
            </a:rPr>
            <a:t> </a:t>
          </a:r>
        </a:p>
      </dsp:txBody>
      <dsp:txXfrm>
        <a:off x="7386924" y="4637"/>
        <a:ext cx="3238422" cy="615501"/>
      </dsp:txXfrm>
    </dsp:sp>
    <dsp:sp modelId="{8E347B42-B010-4B2D-A1CF-DF9EE04260A6}">
      <dsp:nvSpPr>
        <dsp:cNvPr id="0" name=""/>
        <dsp:cNvSpPr/>
      </dsp:nvSpPr>
      <dsp:spPr>
        <a:xfrm>
          <a:off x="7386924" y="620139"/>
          <a:ext cx="3238422" cy="3380295"/>
        </a:xfrm>
        <a:prstGeom prst="rect">
          <a:avLst/>
        </a:prstGeom>
        <a:solidFill>
          <a:schemeClr val="accent3">
            <a:tint val="40000"/>
            <a:alpha val="90000"/>
            <a:hueOff val="-12824811"/>
            <a:satOff val="-30350"/>
            <a:lumOff val="-5231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-12824811"/>
              <a:satOff val="-30350"/>
              <a:lumOff val="-52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Impacts to water treatment facilities in high-hazard zones</a:t>
          </a: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700" kern="1200">
            <a:latin typeface="Calibri"/>
            <a:ea typeface="Calibri"/>
            <a:cs typeface="Calibri"/>
          </a:endParaRP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Land loss</a:t>
          </a: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700" kern="1200">
            <a:latin typeface="Calibri"/>
            <a:ea typeface="Calibri"/>
            <a:cs typeface="Calibri"/>
          </a:endParaRP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Road washouts and closures</a:t>
          </a: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700" kern="1200">
            <a:latin typeface="Calibri"/>
            <a:ea typeface="Calibri"/>
            <a:cs typeface="Calibri"/>
          </a:endParaRPr>
        </a:p>
        <a:p>
          <a:pPr marL="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Calibri"/>
              <a:ea typeface="Calibri"/>
              <a:cs typeface="Calibri"/>
            </a:rPr>
            <a:t>Additional protection and repairs to historic sites</a:t>
          </a:r>
        </a:p>
      </dsp:txBody>
      <dsp:txXfrm>
        <a:off x="7386924" y="620139"/>
        <a:ext cx="3238422" cy="33802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C2BE8-5CB5-42FA-ACC5-24227DBBF536}">
      <dsp:nvSpPr>
        <dsp:cNvPr id="0" name=""/>
        <dsp:cNvSpPr/>
      </dsp:nvSpPr>
      <dsp:spPr>
        <a:xfrm>
          <a:off x="0" y="330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43661-0A18-4FFB-BF09-6D82EFFDB7F8}">
      <dsp:nvSpPr>
        <dsp:cNvPr id="0" name=""/>
        <dsp:cNvSpPr/>
      </dsp:nvSpPr>
      <dsp:spPr>
        <a:xfrm>
          <a:off x="137709" y="102759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71989-5D2F-404C-AD9A-7216C89D0411}">
      <dsp:nvSpPr>
        <dsp:cNvPr id="0" name=""/>
        <dsp:cNvSpPr/>
      </dsp:nvSpPr>
      <dsp:spPr>
        <a:xfrm>
          <a:off x="525801" y="330"/>
          <a:ext cx="10277808" cy="455239"/>
        </a:xfrm>
        <a:prstGeom prst="rect">
          <a:avLst/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Protect Life Safety and Community Welfare</a:t>
          </a:r>
        </a:p>
      </dsp:txBody>
      <dsp:txXfrm>
        <a:off x="525801" y="330"/>
        <a:ext cx="10277808" cy="455239"/>
      </dsp:txXfrm>
    </dsp:sp>
    <dsp:sp modelId="{5BCDE3CA-4783-440D-9E28-6A416935C6D4}">
      <dsp:nvSpPr>
        <dsp:cNvPr id="0" name=""/>
        <dsp:cNvSpPr/>
      </dsp:nvSpPr>
      <dsp:spPr>
        <a:xfrm>
          <a:off x="0" y="569379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BF5D7-6708-41A0-81AA-CB1735C0A133}">
      <dsp:nvSpPr>
        <dsp:cNvPr id="0" name=""/>
        <dsp:cNvSpPr/>
      </dsp:nvSpPr>
      <dsp:spPr>
        <a:xfrm>
          <a:off x="137709" y="671808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DDB5E-23FD-4F3F-BF87-10FEAFC3F6C8}">
      <dsp:nvSpPr>
        <dsp:cNvPr id="0" name=""/>
        <dsp:cNvSpPr/>
      </dsp:nvSpPr>
      <dsp:spPr>
        <a:xfrm>
          <a:off x="525801" y="569379"/>
          <a:ext cx="10277808" cy="455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Reduce Flood Risk to People, Property, and Infrastructure</a:t>
          </a:r>
        </a:p>
      </dsp:txBody>
      <dsp:txXfrm>
        <a:off x="525801" y="569379"/>
        <a:ext cx="10277808" cy="455239"/>
      </dsp:txXfrm>
    </dsp:sp>
    <dsp:sp modelId="{A8522CBE-B29D-42ED-A3E6-B8953B59BB4B}">
      <dsp:nvSpPr>
        <dsp:cNvPr id="0" name=""/>
        <dsp:cNvSpPr/>
      </dsp:nvSpPr>
      <dsp:spPr>
        <a:xfrm>
          <a:off x="0" y="1138429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815A8-55F6-4EE7-9589-EEDF8D55BF67}">
      <dsp:nvSpPr>
        <dsp:cNvPr id="0" name=""/>
        <dsp:cNvSpPr/>
      </dsp:nvSpPr>
      <dsp:spPr>
        <a:xfrm>
          <a:off x="137709" y="1240857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BCE10-7E5A-4244-BFDF-FFCC793644BB}">
      <dsp:nvSpPr>
        <dsp:cNvPr id="0" name=""/>
        <dsp:cNvSpPr/>
      </dsp:nvSpPr>
      <dsp:spPr>
        <a:xfrm>
          <a:off x="525801" y="1138429"/>
          <a:ext cx="10277808" cy="455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Protect and Restore Natural Systems</a:t>
          </a:r>
        </a:p>
      </dsp:txBody>
      <dsp:txXfrm>
        <a:off x="525801" y="1138429"/>
        <a:ext cx="10277808" cy="455239"/>
      </dsp:txXfrm>
    </dsp:sp>
    <dsp:sp modelId="{64DCDA0A-F40B-4EB6-BB91-FF240B4BD678}">
      <dsp:nvSpPr>
        <dsp:cNvPr id="0" name=""/>
        <dsp:cNvSpPr/>
      </dsp:nvSpPr>
      <dsp:spPr>
        <a:xfrm>
          <a:off x="0" y="1707478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874AB-BA90-4BA5-A207-96E0BE165C13}">
      <dsp:nvSpPr>
        <dsp:cNvPr id="0" name=""/>
        <dsp:cNvSpPr/>
      </dsp:nvSpPr>
      <dsp:spPr>
        <a:xfrm>
          <a:off x="137709" y="1809907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F6C31-A8A1-4FC2-B1C8-7BF54D27D9C5}">
      <dsp:nvSpPr>
        <dsp:cNvPr id="0" name=""/>
        <dsp:cNvSpPr/>
      </dsp:nvSpPr>
      <dsp:spPr>
        <a:xfrm>
          <a:off x="525801" y="1707478"/>
          <a:ext cx="10277808" cy="455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Foster a Climate-Adapted Built Environment</a:t>
          </a:r>
        </a:p>
      </dsp:txBody>
      <dsp:txXfrm>
        <a:off x="525801" y="1707478"/>
        <a:ext cx="10277808" cy="455239"/>
      </dsp:txXfrm>
    </dsp:sp>
    <dsp:sp modelId="{733522E2-63F0-4BC4-BE84-60DD299E7937}">
      <dsp:nvSpPr>
        <dsp:cNvPr id="0" name=""/>
        <dsp:cNvSpPr/>
      </dsp:nvSpPr>
      <dsp:spPr>
        <a:xfrm>
          <a:off x="0" y="2276527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31F97-0989-4FD9-92A5-CB92C7CAF35F}">
      <dsp:nvSpPr>
        <dsp:cNvPr id="0" name=""/>
        <dsp:cNvSpPr/>
      </dsp:nvSpPr>
      <dsp:spPr>
        <a:xfrm>
          <a:off x="137709" y="2378956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0813B-D08D-49A0-BD87-70CC08C1D582}">
      <dsp:nvSpPr>
        <dsp:cNvPr id="0" name=""/>
        <dsp:cNvSpPr/>
      </dsp:nvSpPr>
      <dsp:spPr>
        <a:xfrm>
          <a:off x="525801" y="2276527"/>
          <a:ext cx="10277808" cy="455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Strengthen Emergency Preparedness and Response </a:t>
          </a:r>
        </a:p>
      </dsp:txBody>
      <dsp:txXfrm>
        <a:off x="525801" y="2276527"/>
        <a:ext cx="10277808" cy="455239"/>
      </dsp:txXfrm>
    </dsp:sp>
    <dsp:sp modelId="{AC8FE0F1-BC17-4ACD-89B6-CB5B0BBFCE85}">
      <dsp:nvSpPr>
        <dsp:cNvPr id="0" name=""/>
        <dsp:cNvSpPr/>
      </dsp:nvSpPr>
      <dsp:spPr>
        <a:xfrm>
          <a:off x="0" y="2845576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1AEA3E-F690-4B85-916F-AB150C5BF3D3}">
      <dsp:nvSpPr>
        <dsp:cNvPr id="0" name=""/>
        <dsp:cNvSpPr/>
      </dsp:nvSpPr>
      <dsp:spPr>
        <a:xfrm>
          <a:off x="137709" y="2948005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872F4-E165-4F13-9EB1-7BDC30BBB9D7}">
      <dsp:nvSpPr>
        <dsp:cNvPr id="0" name=""/>
        <dsp:cNvSpPr/>
      </dsp:nvSpPr>
      <dsp:spPr>
        <a:xfrm>
          <a:off x="525801" y="2845576"/>
          <a:ext cx="10277808" cy="455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Improve Access to Resilience Solutions</a:t>
          </a:r>
        </a:p>
      </dsp:txBody>
      <dsp:txXfrm>
        <a:off x="525801" y="2845576"/>
        <a:ext cx="10277808" cy="455239"/>
      </dsp:txXfrm>
    </dsp:sp>
    <dsp:sp modelId="{39BD154E-588F-439F-A80F-7A267BA1FB16}">
      <dsp:nvSpPr>
        <dsp:cNvPr id="0" name=""/>
        <dsp:cNvSpPr/>
      </dsp:nvSpPr>
      <dsp:spPr>
        <a:xfrm>
          <a:off x="0" y="3414625"/>
          <a:ext cx="10803610" cy="455239"/>
        </a:xfrm>
        <a:prstGeom prst="roundRect">
          <a:avLst>
            <a:gd name="adj" fmla="val 10000"/>
          </a:avLst>
        </a:prstGeom>
        <a:solidFill>
          <a:srgbClr val="CEDB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EAF5B9-34AA-4A69-81AB-067A8BF7A0EA}">
      <dsp:nvSpPr>
        <dsp:cNvPr id="0" name=""/>
        <dsp:cNvSpPr/>
      </dsp:nvSpPr>
      <dsp:spPr>
        <a:xfrm>
          <a:off x="137709" y="3517054"/>
          <a:ext cx="250381" cy="25038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1EA4F-B2D7-447C-B3E9-42F66502D61B}">
      <dsp:nvSpPr>
        <dsp:cNvPr id="0" name=""/>
        <dsp:cNvSpPr/>
      </dsp:nvSpPr>
      <dsp:spPr>
        <a:xfrm>
          <a:off x="525801" y="3414625"/>
          <a:ext cx="10277808" cy="455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179" tIns="48179" rIns="48179" bIns="4817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Support Fiscal Resilience</a:t>
          </a:r>
        </a:p>
      </dsp:txBody>
      <dsp:txXfrm>
        <a:off x="525801" y="3414625"/>
        <a:ext cx="10277808" cy="455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2FBC102-3968-4CC7-8221-B956018FE93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6F72B7A-2580-4CA1-A187-7EE75B54B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17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068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89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4106-7B50-3F07-E4DE-CF7D5B51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7EFFBF-3E6B-9905-BE8E-0FA6F8AADC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260401-E860-C803-72CA-5E2B74EEB1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B95D3-2168-E4BD-0964-AFF026B7D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111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1980A-5374-A9B8-7D70-5ED174294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4DC79-90E3-91FB-98E2-D88F8A741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FCE3E5-74B8-DC2A-081B-E3683C332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F62B4-13FF-1BBC-F822-F3FB1C694D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38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AC35-C1CA-67DC-25BD-63A1043C1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821FBA-BEDC-F7E7-AC0A-7E1ABA08A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4953E5-8317-8477-D14C-D68E52686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67C3B-7FD4-E96C-A85F-DA4059A206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44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B054E-FE95-1504-E2BA-DD64A76FE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000252-5527-E7DA-D8F4-82CC54BF5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F69990-0160-4776-BFA3-54E676589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the main new requirements for POCDs.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through the slide, noting: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includes historical/current data as well as future-looking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vulnerability assessment must be multi-hazard and consider the impacts of increased temperatures, drought, flooding, wildfire, storm damage, sea level rise, and saltwater intrusion (which is saline water moving into freshwater aquifers)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POCDs must include maps, including one that shows the municipality’s proposed land uses and vulnerability assessment results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Resilience strategies. This can, but doesn’t have to include, funding priorities top investment areas or assets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(Planning alignment/inconsistencies) with growth management principles of: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Maintaining public safety and evacuation routes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Revitalizing commercial corridors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Expanding housing opportunity and choice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transit-oriented development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Conserving natural, historical, and farmland resources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Aligning across all levels of government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02624-5C30-1190-6A9F-FF64ADDF8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49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6F5C2-03DC-086D-7BC3-5AB5BC397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7F257D-ACA9-240B-8B23-5C929AAAB4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1AD847-4133-4F6C-903C-F42E62C0B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13684-D262-D94D-3B1C-1BBD19AA5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986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4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A1DCA-7C8F-97B1-6D77-CE89E354B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9D33E-B353-AF83-82F0-787E18505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78D3D5-2775-FA92-604E-3D2CB2271F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4427C-F689-B08E-A3A4-B5B9B5112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20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29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06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00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41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00393-BBF8-AE0F-04D7-AF35BA1C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9E91E7-E409-8E27-C0BE-38B7C1859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570B7-425F-F751-070A-622B8A7F9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16519-C92F-60A5-FB19-614A13FA3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72B7A-2580-4CA1-A187-7EE75B54B1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51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DarkBlue-Wave NN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8DB6492-0781-2679-F172-66966D085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76" y="0"/>
            <a:ext cx="8256892" cy="6858000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3A8462-CA56-75D2-8901-F5711C284C46}"/>
              </a:ext>
            </a:extLst>
          </p:cNvPr>
          <p:cNvSpPr/>
          <p:nvPr userDrawn="1"/>
        </p:nvSpPr>
        <p:spPr>
          <a:xfrm>
            <a:off x="1663632" y="1900391"/>
            <a:ext cx="6980036" cy="3057218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D1DDA6-C0E6-178D-8C91-33D3BD05B794}"/>
              </a:ext>
            </a:extLst>
          </p:cNvPr>
          <p:cNvSpPr/>
          <p:nvPr userDrawn="1"/>
        </p:nvSpPr>
        <p:spPr>
          <a:xfrm>
            <a:off x="1320732" y="1900391"/>
            <a:ext cx="342900" cy="305721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3486EA-D915-4597-C73F-C2B0412160E2}"/>
              </a:ext>
            </a:extLst>
          </p:cNvPr>
          <p:cNvSpPr/>
          <p:nvPr userDrawn="1"/>
        </p:nvSpPr>
        <p:spPr>
          <a:xfrm>
            <a:off x="11887200" y="0"/>
            <a:ext cx="304800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1134298-E3D6-3356-F74E-CEFA182C1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68517" y="2596734"/>
            <a:ext cx="5817599" cy="738270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35E5AEC7-8056-5B12-57F2-17233457D4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68517" y="3429000"/>
            <a:ext cx="5817600" cy="523710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1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</a:t>
            </a:r>
          </a:p>
        </p:txBody>
      </p:sp>
    </p:spTree>
    <p:extLst>
      <p:ext uri="{BB962C8B-B14F-4D97-AF65-F5344CB8AC3E}">
        <p14:creationId xmlns:p14="http://schemas.microsoft.com/office/powerpoint/2010/main" val="4158349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9F135DE-E73F-5701-4E5E-2D4DD69FE1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2392681"/>
            <a:ext cx="4439999" cy="2468880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rgbClr val="4471C4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D0E02AA-B6BE-3AFF-CA36-558E7119E6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1040" y="2392680"/>
            <a:ext cx="7680960" cy="2468880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rgbClr val="4471C4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C5BFB05-81BB-6DDF-26F1-4208DBB39E2B}"/>
              </a:ext>
            </a:extLst>
          </p:cNvPr>
          <p:cNvSpPr/>
          <p:nvPr userDrawn="1"/>
        </p:nvSpPr>
        <p:spPr>
          <a:xfrm>
            <a:off x="0" y="0"/>
            <a:ext cx="3386295" cy="4476307"/>
          </a:xfrm>
          <a:prstGeom prst="rect">
            <a:avLst/>
          </a:prstGeom>
          <a:solidFill>
            <a:srgbClr val="4471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F1BE95D7-4CCF-F843-708B-820A89F050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6765" y="732504"/>
            <a:ext cx="4579089" cy="2554477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7BB0EAE-592C-F400-CC5E-22B63418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2619" y="732504"/>
            <a:ext cx="56904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0228050-4154-E960-EDA5-97D5D3FA0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619" y="2260713"/>
            <a:ext cx="5690419" cy="3864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7FBF5A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79BF0CE-68AB-11CD-7BB4-42AFCCDA7F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6765" y="3571019"/>
            <a:ext cx="4579089" cy="2554477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6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F9F2BBF-203E-F58D-E00A-C425432E6D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5102942" cy="6179736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941FBCA-CEC4-0B99-E27D-7AF9179E3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5442" y="732504"/>
            <a:ext cx="56904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B9E01D8-8D0B-4120-0ACC-C63C501A1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5442" y="2193004"/>
            <a:ext cx="5690419" cy="3986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chemeClr val="accent1"/>
              </a:buClr>
              <a:defRPr/>
            </a:lvl1pPr>
            <a:lvl3pPr>
              <a:buClr>
                <a:srgbClr val="FFD966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07576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162D1A3-2C5B-281D-7FE8-511F30F524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88689" y="1524000"/>
            <a:ext cx="7003311" cy="3810000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7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990D9286-C703-4C93-AF5B-927B409484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07442" y="453656"/>
            <a:ext cx="2977116" cy="2310809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070CDC1-50C6-8070-CDB6-5A198194D8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8194" y="453656"/>
            <a:ext cx="2977116" cy="2310809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962990F0-A3AF-DB46-243F-FE9B03F417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07442" y="3483936"/>
            <a:ext cx="2977116" cy="2310809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5B3E521E-DE15-B17B-8C9F-EF83236D99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8194" y="3483936"/>
            <a:ext cx="2977116" cy="2310809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87EA4-E561-71B3-1C36-5ACD712AD51A}"/>
              </a:ext>
            </a:extLst>
          </p:cNvPr>
          <p:cNvSpPr txBox="1"/>
          <p:nvPr userDrawn="1"/>
        </p:nvSpPr>
        <p:spPr>
          <a:xfrm>
            <a:off x="4607442" y="2873392"/>
            <a:ext cx="2977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Description of photo here.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3FC842-AABA-88EA-348B-7F53C4DCA257}"/>
              </a:ext>
            </a:extLst>
          </p:cNvPr>
          <p:cNvSpPr txBox="1"/>
          <p:nvPr userDrawn="1"/>
        </p:nvSpPr>
        <p:spPr>
          <a:xfrm>
            <a:off x="7655442" y="2873392"/>
            <a:ext cx="2977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Description of photo here.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1B81E-37A6-87F8-3CBF-49763A8B6C12}"/>
              </a:ext>
            </a:extLst>
          </p:cNvPr>
          <p:cNvSpPr txBox="1"/>
          <p:nvPr userDrawn="1"/>
        </p:nvSpPr>
        <p:spPr>
          <a:xfrm>
            <a:off x="4607442" y="5931224"/>
            <a:ext cx="2977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Description of photo here.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54E166-1190-420F-6C7D-64F0A61FF115}"/>
              </a:ext>
            </a:extLst>
          </p:cNvPr>
          <p:cNvSpPr txBox="1"/>
          <p:nvPr userDrawn="1"/>
        </p:nvSpPr>
        <p:spPr>
          <a:xfrm>
            <a:off x="7655442" y="5931224"/>
            <a:ext cx="2977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Description of photo here.</a:t>
            </a:r>
          </a:p>
        </p:txBody>
      </p:sp>
    </p:spTree>
    <p:extLst>
      <p:ext uri="{BB962C8B-B14F-4D97-AF65-F5344CB8AC3E}">
        <p14:creationId xmlns:p14="http://schemas.microsoft.com/office/powerpoint/2010/main" val="3275187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8C93288-E0EC-E47A-0794-8E2A8F3D86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199833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0">
            <a:fgClr>
              <a:schemeClr val="accent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6F83157-9242-E1CE-B69B-F79DED508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9696" y="1253329"/>
            <a:ext cx="5181600" cy="5042003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3pPr>
              <a:buClr>
                <a:srgbClr val="FFD966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07739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FDFDB-54AD-F5AD-4FF3-E1BD9E203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645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EABD95-2996-F9C2-7FDB-FC013553C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602"/>
            <a:ext cx="5690419" cy="4147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chemeClr val="accent1"/>
              </a:buClr>
              <a:defRPr/>
            </a:lvl1pPr>
            <a:lvl3pPr>
              <a:buClr>
                <a:srgbClr val="FFD966"/>
              </a:buClr>
              <a:buFont typeface="Arial" panose="020B0604020202020204" pitchFamily="34" charset="0"/>
              <a:buChar char="•"/>
              <a:defRPr>
                <a:solidFill>
                  <a:srgbClr val="333333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8851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6F656-8AE2-19EF-ED62-8E5F682AF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84D50-F2E4-6DF1-1D11-0D766F8D8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FACCC-C1C0-9E46-E728-4C60A41E1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F6C42-F8DC-BBB9-E346-37F74930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A0548-BEFA-C941-A785-25708FB96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POCD Update Template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C99B4-AA2A-F644-99E1-F84473A4B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E942-1A10-4D04-A985-0526F580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24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0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_DarkBlue-Wave NN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D0CFB7-0CBE-A7A1-F09D-59B113A252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9080" y="0"/>
            <a:ext cx="5836921" cy="6857999"/>
          </a:xfrm>
          <a:pattFill prst="dkUpDiag">
            <a:fgClr>
              <a:schemeClr val="accent3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B1C90A2-85BB-7E23-A6A8-9A217ADD7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848" y="1189002"/>
            <a:ext cx="5148072" cy="2134842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40E2BB-E7EE-9146-7452-47944B77E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84848" y="3429000"/>
            <a:ext cx="5148072" cy="523710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715AED-8DFB-CCAF-F9F7-48ABE51CAFFE}"/>
              </a:ext>
            </a:extLst>
          </p:cNvPr>
          <p:cNvSpPr/>
          <p:nvPr userDrawn="1"/>
        </p:nvSpPr>
        <p:spPr>
          <a:xfrm>
            <a:off x="5162550" y="4638502"/>
            <a:ext cx="7029450" cy="2219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0B355-B1FC-C021-3108-027C5E716992}"/>
              </a:ext>
            </a:extLst>
          </p:cNvPr>
          <p:cNvSpPr txBox="1"/>
          <p:nvPr userDrawn="1"/>
        </p:nvSpPr>
        <p:spPr>
          <a:xfrm>
            <a:off x="7084724" y="5163437"/>
            <a:ext cx="4035428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dolor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sitihbh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esse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seding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doinging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ID" sz="140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</a:t>
            </a:r>
            <a:r>
              <a:rPr lang="en-ID" sz="140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924E5D-57F5-46DD-7138-BC1B758652AF}"/>
              </a:ext>
            </a:extLst>
          </p:cNvPr>
          <p:cNvSpPr/>
          <p:nvPr userDrawn="1"/>
        </p:nvSpPr>
        <p:spPr>
          <a:xfrm>
            <a:off x="-8312" y="0"/>
            <a:ext cx="304800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392174-F618-1154-FA42-AFA9078467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1213" y="213743"/>
            <a:ext cx="831707" cy="42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5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B5800-8600-B671-0E85-971A382D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65" y="1023886"/>
            <a:ext cx="10515600" cy="13255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1E997-CB64-EBD1-948C-2A8C93902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665" y="2484386"/>
            <a:ext cx="10515600" cy="3641110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3pPr>
              <a:buClr>
                <a:srgbClr val="FFD966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625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D29F133-B8A1-4628-078C-656A62A744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4741" y="695397"/>
            <a:ext cx="5060929" cy="5446909"/>
          </a:xfrm>
          <a:custGeom>
            <a:avLst/>
            <a:gdLst>
              <a:gd name="connsiteX0" fmla="*/ 0 w 7591394"/>
              <a:gd name="connsiteY0" fmla="*/ 0 h 9109444"/>
              <a:gd name="connsiteX1" fmla="*/ 7591394 w 7591394"/>
              <a:gd name="connsiteY1" fmla="*/ 0 h 9109444"/>
              <a:gd name="connsiteX2" fmla="*/ 7591394 w 7591394"/>
              <a:gd name="connsiteY2" fmla="*/ 9109444 h 9109444"/>
              <a:gd name="connsiteX3" fmla="*/ 0 w 7591394"/>
              <a:gd name="connsiteY3" fmla="*/ 9109444 h 910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91394" h="9109444">
                <a:moveTo>
                  <a:pt x="0" y="0"/>
                </a:moveTo>
                <a:lnTo>
                  <a:pt x="7591394" y="0"/>
                </a:lnTo>
                <a:lnTo>
                  <a:pt x="7591394" y="9109444"/>
                </a:lnTo>
                <a:lnTo>
                  <a:pt x="0" y="9109444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8FE8C23-ED73-DABA-98BA-DF5376A1C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464" y="672537"/>
            <a:ext cx="5167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011A1C2-BF2F-F546-8458-E25794532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4463" y="2133037"/>
            <a:ext cx="5167519" cy="3986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chemeClr val="accent1"/>
              </a:buClr>
              <a:defRPr/>
            </a:lvl1pPr>
            <a:lvl3pPr>
              <a:buClr>
                <a:srgbClr val="FFD966"/>
              </a:buClr>
              <a:defRPr/>
            </a:lvl3pPr>
            <a:lvl4pPr>
              <a:buClr>
                <a:srgbClr val="FFD966"/>
              </a:buClr>
              <a:defRPr/>
            </a:lvl4pPr>
            <a:lvl5pPr>
              <a:buClr>
                <a:srgbClr val="FFD96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8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1E13D4B-FC36-F53F-652C-D66E00861D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0323" y="1756351"/>
            <a:ext cx="2990137" cy="3721768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65A87C3-AECA-2BD8-0D1C-2DA604FC27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29084" y="1756351"/>
            <a:ext cx="3742267" cy="3721768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47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34E5C149-D677-01E0-EAB1-EC47A9E90E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32133" y="1"/>
            <a:ext cx="4859867" cy="2709333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34C5D5-3368-0CF0-47DF-419FB75EE5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2133" y="2777999"/>
            <a:ext cx="4859867" cy="4079999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67F1BCA-0912-C349-D86C-2C017A45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407" y="732504"/>
            <a:ext cx="56904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715C33-3169-D306-3F5B-61046F792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9407" y="2193004"/>
            <a:ext cx="5690419" cy="3932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chemeClr val="accent1"/>
              </a:buClr>
              <a:defRPr/>
            </a:lvl1pPr>
            <a:lvl3pPr>
              <a:buClr>
                <a:srgbClr val="FFD966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2658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8C93288-E0EC-E47A-0794-8E2A8F3D86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24197" y="2"/>
            <a:ext cx="6096000" cy="6857998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D518A1F-DFCB-BBB1-4728-116911A475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530" y="152210"/>
            <a:ext cx="1077570" cy="552600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25A6DFC-C031-2452-EFFE-69391B7D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31" y="1134438"/>
            <a:ext cx="5522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618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DFC8D6CF-02F1-1666-620E-15F8BD2ECB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24321" y="955626"/>
            <a:ext cx="3567679" cy="2386478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4928351-AB19-682E-C9BD-AAFE2C869C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24321" y="3429838"/>
            <a:ext cx="3567679" cy="2784001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B2A2D5-ED45-E3B4-8C65-336E61EC3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31" y="1134438"/>
            <a:ext cx="5522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54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86A3E-F839-8553-1598-1E906DF81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1D454-00B4-EB88-C950-44F9C5BFF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8C4975-1818-56AA-8269-3EEB1D287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POCD Update Template</a:t>
            </a:r>
          </a:p>
        </p:txBody>
      </p:sp>
    </p:spTree>
    <p:extLst>
      <p:ext uri="{BB962C8B-B14F-4D97-AF65-F5344CB8AC3E}">
        <p14:creationId xmlns:p14="http://schemas.microsoft.com/office/powerpoint/2010/main" val="154801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3C6DE2-61E3-D84A-AC3E-71BD6AFB3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05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86689-E28F-5AEE-C2C8-2F361AA74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5051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36F62-44A9-4A47-C99A-E88EE7BD4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73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9057F-7308-0610-F4B5-A0B23040C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6613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err="1"/>
              <a:t>POCD</a:t>
            </a:r>
            <a:r>
              <a:rPr lang="en-US"/>
              <a:t> Update Template</a:t>
            </a:r>
          </a:p>
        </p:txBody>
      </p:sp>
      <p:pic>
        <p:nvPicPr>
          <p:cNvPr id="6" name="Graphic 6">
            <a:extLst>
              <a:ext uri="{FF2B5EF4-FFF2-40B4-BE49-F238E27FC236}">
                <a16:creationId xmlns:a16="http://schemas.microsoft.com/office/drawing/2014/main" id="{5C57946A-351D-556E-028E-4703E764D9E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25" y="6306965"/>
            <a:ext cx="831707" cy="42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7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3" r:id="rId2"/>
    <p:sldLayoutId id="2147483676" r:id="rId3"/>
    <p:sldLayoutId id="2147483688" r:id="rId4"/>
    <p:sldLayoutId id="2147483691" r:id="rId5"/>
    <p:sldLayoutId id="2147483693" r:id="rId6"/>
    <p:sldLayoutId id="2147483694" r:id="rId7"/>
    <p:sldLayoutId id="2147483695" r:id="rId8"/>
    <p:sldLayoutId id="2147483704" r:id="rId9"/>
    <p:sldLayoutId id="2147483696" r:id="rId10"/>
    <p:sldLayoutId id="2147483699" r:id="rId11"/>
    <p:sldLayoutId id="2147483700" r:id="rId12"/>
    <p:sldLayoutId id="2147483701" r:id="rId13"/>
    <p:sldLayoutId id="2147483702" r:id="rId14"/>
    <p:sldLayoutId id="2147483673" r:id="rId15"/>
    <p:sldLayoutId id="2147483680" r:id="rId16"/>
    <p:sldLayoutId id="2147483705" r:id="rId17"/>
    <p:sldLayoutId id="2147483706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471C4"/>
        </a:buClr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hyperlink" Target="http://pochttps/westcog.org/pocd-climate-provision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1A2B0FE-8828-6B53-BDF3-8C66A7D1E3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9" r="16139"/>
          <a:stretch>
            <a:fillRect/>
          </a:stretch>
        </p:blipFill>
        <p:spPr>
          <a:xfrm>
            <a:off x="3627908" y="0"/>
            <a:ext cx="8256892" cy="6858000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rgbClr val="4970B7"/>
            </a:fgClr>
            <a:bgClr>
              <a:srgbClr val="FFFFFF"/>
            </a:bgClr>
          </a:pattFill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117B3-AF42-DD3A-B685-EA0604F3F65A}"/>
              </a:ext>
            </a:extLst>
          </p:cNvPr>
          <p:cNvGrpSpPr/>
          <p:nvPr/>
        </p:nvGrpSpPr>
        <p:grpSpPr>
          <a:xfrm>
            <a:off x="1320732" y="1900391"/>
            <a:ext cx="7322936" cy="3057218"/>
            <a:chOff x="1320732" y="1900391"/>
            <a:chExt cx="7322936" cy="305721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54F955-5E83-7EEB-7794-97BE978B98FE}"/>
                </a:ext>
              </a:extLst>
            </p:cNvPr>
            <p:cNvSpPr/>
            <p:nvPr/>
          </p:nvSpPr>
          <p:spPr>
            <a:xfrm>
              <a:off x="1663632" y="1900391"/>
              <a:ext cx="6980036" cy="30572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434D138-B6F9-49FC-1FF0-1CD7923E7BBD}"/>
                </a:ext>
              </a:extLst>
            </p:cNvPr>
            <p:cNvSpPr/>
            <p:nvPr/>
          </p:nvSpPr>
          <p:spPr>
            <a:xfrm>
              <a:off x="1320732" y="1900391"/>
              <a:ext cx="342900" cy="3057218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878AEE97-5991-4C66-1AE7-CE349D529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8517" y="2596734"/>
            <a:ext cx="6590267" cy="738270"/>
          </a:xfrm>
        </p:spPr>
        <p:txBody>
          <a:bodyPr/>
          <a:lstStyle/>
          <a:p>
            <a:r>
              <a:rPr lang="en-US" sz="4400" err="1"/>
              <a:t>POCD</a:t>
            </a:r>
            <a:r>
              <a:rPr lang="en-US" sz="4400"/>
              <a:t> Resilience Update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C8E76DB-DA48-F796-809F-1ABF9CEDE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2034" y="3622596"/>
            <a:ext cx="5817600" cy="523710"/>
          </a:xfrm>
        </p:spPr>
        <p:txBody>
          <a:bodyPr/>
          <a:lstStyle/>
          <a:p>
            <a:r>
              <a:rPr lang="en-US"/>
              <a:t>Public Act 25-33 </a:t>
            </a:r>
          </a:p>
        </p:txBody>
      </p:sp>
      <p:sp>
        <p:nvSpPr>
          <p:cNvPr id="8" name="Subtitle 3">
            <a:extLst>
              <a:ext uri="{FF2B5EF4-FFF2-40B4-BE49-F238E27FC236}">
                <a16:creationId xmlns:a16="http://schemas.microsoft.com/office/drawing/2014/main" id="{EA8ABF68-C58E-8D63-D958-47BC67B199F8}"/>
              </a:ext>
            </a:extLst>
          </p:cNvPr>
          <p:cNvSpPr txBox="1">
            <a:spLocks/>
          </p:cNvSpPr>
          <p:nvPr/>
        </p:nvSpPr>
        <p:spPr>
          <a:xfrm>
            <a:off x="2072034" y="3910188"/>
            <a:ext cx="5817600" cy="5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471C4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C00000"/>
                </a:solidFill>
              </a:rPr>
              <a:t>[Date] </a:t>
            </a:r>
          </a:p>
        </p:txBody>
      </p:sp>
    </p:spTree>
    <p:extLst>
      <p:ext uri="{BB962C8B-B14F-4D97-AF65-F5344CB8AC3E}">
        <p14:creationId xmlns:p14="http://schemas.microsoft.com/office/powerpoint/2010/main" val="4242615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961F9-8DED-E8CB-599E-C43972999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CE62E-9E8E-0C6D-CFB3-7A47A0DF6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65" y="195192"/>
            <a:ext cx="10515600" cy="1325563"/>
          </a:xfrm>
        </p:spPr>
        <p:txBody>
          <a:bodyPr/>
          <a:lstStyle/>
          <a:p>
            <a:pPr algn="ctr"/>
            <a:r>
              <a:rPr lang="en-US"/>
              <a:t>Natural Hazard Risks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C596FC-ABFF-8A62-52E7-567BE48AC003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F6895F8-5097-8D10-B5AC-7A2920096F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301436"/>
              </p:ext>
            </p:extLst>
          </p:nvPr>
        </p:nvGraphicFramePr>
        <p:xfrm>
          <a:off x="781050" y="2484438"/>
          <a:ext cx="10598540" cy="2965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16123">
                  <a:extLst>
                    <a:ext uri="{9D8B030D-6E8A-4147-A177-3AD203B41FA5}">
                      <a16:colId xmlns:a16="http://schemas.microsoft.com/office/drawing/2014/main" val="1865825447"/>
                    </a:ext>
                  </a:extLst>
                </a:gridCol>
                <a:gridCol w="1406444">
                  <a:extLst>
                    <a:ext uri="{9D8B030D-6E8A-4147-A177-3AD203B41FA5}">
                      <a16:colId xmlns:a16="http://schemas.microsoft.com/office/drawing/2014/main" val="176128563"/>
                    </a:ext>
                  </a:extLst>
                </a:gridCol>
                <a:gridCol w="1683473">
                  <a:extLst>
                    <a:ext uri="{9D8B030D-6E8A-4147-A177-3AD203B41FA5}">
                      <a16:colId xmlns:a16="http://schemas.microsoft.com/office/drawing/2014/main" val="947911199"/>
                    </a:ext>
                  </a:extLst>
                </a:gridCol>
                <a:gridCol w="2088356">
                  <a:extLst>
                    <a:ext uri="{9D8B030D-6E8A-4147-A177-3AD203B41FA5}">
                      <a16:colId xmlns:a16="http://schemas.microsoft.com/office/drawing/2014/main" val="1137777992"/>
                    </a:ext>
                  </a:extLst>
                </a:gridCol>
                <a:gridCol w="1534303">
                  <a:extLst>
                    <a:ext uri="{9D8B030D-6E8A-4147-A177-3AD203B41FA5}">
                      <a16:colId xmlns:a16="http://schemas.microsoft.com/office/drawing/2014/main" val="1086126532"/>
                    </a:ext>
                  </a:extLst>
                </a:gridCol>
                <a:gridCol w="1351849">
                  <a:extLst>
                    <a:ext uri="{9D8B030D-6E8A-4147-A177-3AD203B41FA5}">
                      <a16:colId xmlns:a16="http://schemas.microsoft.com/office/drawing/2014/main" val="500792873"/>
                    </a:ext>
                  </a:extLst>
                </a:gridCol>
                <a:gridCol w="1117992">
                  <a:extLst>
                    <a:ext uri="{9D8B030D-6E8A-4147-A177-3AD203B41FA5}">
                      <a16:colId xmlns:a16="http://schemas.microsoft.com/office/drawing/2014/main" val="1784885987"/>
                    </a:ext>
                  </a:extLst>
                </a:gridCol>
              </a:tblGrid>
              <a:tr h="697420">
                <a:tc gridSpan="7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200"/>
                        </a:lnSpc>
                        <a:spcBef>
                          <a:spcPts val="18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2000" b="1" i="0" cap="all">
                          <a:solidFill>
                            <a:srgbClr val="FFFFFF"/>
                          </a:solidFill>
                          <a:effectLst/>
                          <a:latin typeface="Lato"/>
                        </a:rPr>
                        <a:t>Hazards </a:t>
                      </a:r>
                      <a:endParaRPr lang="en-US" sz="2000" b="1" i="0" cap="all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C0B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0B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70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930806"/>
                  </a:ext>
                </a:extLst>
              </a:tr>
              <a:tr h="1119688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Extreme Storm Events </a:t>
                      </a:r>
                      <a:endParaRPr lang="en-US" sz="1800" b="0" i="0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Rainfall Flood</a:t>
                      </a:r>
                      <a:endParaRPr lang="en-US" sz="1800" b="0" i="0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Riverine Flood </a:t>
                      </a:r>
                      <a:endParaRPr lang="en-US" sz="1800" b="0" i="0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 anchor="ctr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Coastal Flood </a:t>
                      </a:r>
                      <a:endParaRPr lang="en-US" sz="1800" b="0" i="0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332F2E"/>
                          </a:solidFill>
                          <a:effectLst/>
                          <a:latin typeface="Lato"/>
                        </a:rPr>
                        <a:t>Extreme Heat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Drought </a:t>
                      </a:r>
                      <a:endParaRPr lang="en-US" sz="1800" b="0" i="0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Wildfire </a:t>
                      </a:r>
                      <a:endParaRPr lang="en-US" sz="1800" b="0" i="0">
                        <a:solidFill>
                          <a:srgbClr val="332F2E"/>
                        </a:solidFill>
                        <a:effectLst/>
                        <a:latin typeface="Lato"/>
                      </a:endParaRP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056199"/>
                  </a:ext>
                </a:extLst>
              </a:tr>
              <a:tr h="1148692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 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[</a:t>
                      </a:r>
                      <a:r>
                        <a:rPr lang="en-US" sz="1800" b="1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Risk Level</a:t>
                      </a:r>
                      <a:r>
                        <a:rPr lang="en-US" sz="1800" b="0" i="0">
                          <a:solidFill>
                            <a:srgbClr val="C00000"/>
                          </a:solidFill>
                          <a:effectLst/>
                          <a:latin typeface="Lato"/>
                        </a:rPr>
                        <a:t>] </a:t>
                      </a:r>
                    </a:p>
                  </a:txBody>
                  <a:tcPr marL="66675" marR="6667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612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898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E66F-5CCC-BBE4-7095-080AA3216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4D985-1682-9234-C2BC-D4C9C4CC9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6100"/>
            <a:ext cx="3910953" cy="1325563"/>
          </a:xfrm>
        </p:spPr>
        <p:txBody>
          <a:bodyPr>
            <a:normAutofit/>
          </a:bodyPr>
          <a:lstStyle/>
          <a:p>
            <a:pPr algn="r"/>
            <a:r>
              <a:rPr lang="en-US" sz="4000"/>
              <a:t>Flood</a:t>
            </a:r>
            <a:br>
              <a:rPr lang="en-US" sz="4000" dirty="0"/>
            </a:br>
            <a:r>
              <a:rPr lang="en-US" sz="4000"/>
              <a:t>Maps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29F35-CCC9-3F3E-5049-A2753EB3E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910" y="1708008"/>
            <a:ext cx="4493460" cy="36411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>
                <a:ea typeface="Lato"/>
                <a:cs typeface="Lato"/>
              </a:rPr>
              <a:t>How should land use change based on hazard exposure?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9A2AC-BFF1-7C5C-400E-4ED83D95AC09}"/>
              </a:ext>
            </a:extLst>
          </p:cNvPr>
          <p:cNvSpPr/>
          <p:nvPr/>
        </p:nvSpPr>
        <p:spPr>
          <a:xfrm>
            <a:off x="0" y="2138868"/>
            <a:ext cx="3910953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0406ED-8F3B-986E-F48A-608BF0FAF504}"/>
              </a:ext>
            </a:extLst>
          </p:cNvPr>
          <p:cNvSpPr/>
          <p:nvPr/>
        </p:nvSpPr>
        <p:spPr>
          <a:xfrm>
            <a:off x="866514" y="974002"/>
            <a:ext cx="1142162" cy="11421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ap with pin with solid fill">
            <a:extLst>
              <a:ext uri="{FF2B5EF4-FFF2-40B4-BE49-F238E27FC236}">
                <a16:creationId xmlns:a16="http://schemas.microsoft.com/office/drawing/2014/main" id="{D6276B27-E7A5-0A73-41B1-34471C460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395" y="1030874"/>
            <a:ext cx="934399" cy="923221"/>
          </a:xfrm>
          <a:prstGeom prst="rect">
            <a:avLst/>
          </a:prstGeom>
        </p:spPr>
      </p:pic>
      <p:pic>
        <p:nvPicPr>
          <p:cNvPr id="4" name="Picture 3" descr="A map of a river&#10;&#10;AI-generated content may be incorrect.">
            <a:extLst>
              <a:ext uri="{FF2B5EF4-FFF2-40B4-BE49-F238E27FC236}">
                <a16:creationId xmlns:a16="http://schemas.microsoft.com/office/drawing/2014/main" id="{D88439EA-38F7-127E-EC0E-E96942A61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71" y="0"/>
            <a:ext cx="6096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B8FE35-E69F-6B8D-1F56-487FCAFC5EBC}"/>
              </a:ext>
            </a:extLst>
          </p:cNvPr>
          <p:cNvSpPr txBox="1"/>
          <p:nvPr/>
        </p:nvSpPr>
        <p:spPr>
          <a:xfrm>
            <a:off x="5439159" y="5848710"/>
            <a:ext cx="419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[Example from Greenwich]</a:t>
            </a:r>
          </a:p>
        </p:txBody>
      </p:sp>
    </p:spTree>
    <p:extLst>
      <p:ext uri="{BB962C8B-B14F-4D97-AF65-F5344CB8AC3E}">
        <p14:creationId xmlns:p14="http://schemas.microsoft.com/office/powerpoint/2010/main" val="2088547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1345B-5DD0-DB13-B64D-EFE5F4BD2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40624-6F3E-9D69-F668-BA96CB3A4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6100"/>
            <a:ext cx="3910953" cy="1325563"/>
          </a:xfrm>
        </p:spPr>
        <p:txBody>
          <a:bodyPr>
            <a:normAutofit/>
          </a:bodyPr>
          <a:lstStyle/>
          <a:p>
            <a:pPr algn="r"/>
            <a:r>
              <a:rPr lang="en-US" sz="4000"/>
              <a:t>Heat</a:t>
            </a:r>
            <a:br>
              <a:rPr lang="en-US" sz="4000" dirty="0"/>
            </a:br>
            <a:r>
              <a:rPr lang="en-US" sz="4000"/>
              <a:t>Maps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13242-65D9-4704-DAE8-CE617FC52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910" y="1708008"/>
            <a:ext cx="4493460" cy="36411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>
                <a:ea typeface="Lato"/>
                <a:cs typeface="Lato"/>
              </a:rPr>
              <a:t>How should land use change based on hazard exposure?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D7EBA-C246-4B9D-6693-85322175309F}"/>
              </a:ext>
            </a:extLst>
          </p:cNvPr>
          <p:cNvSpPr/>
          <p:nvPr/>
        </p:nvSpPr>
        <p:spPr>
          <a:xfrm>
            <a:off x="0" y="2138868"/>
            <a:ext cx="3910953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09BF7BE-9F72-99E5-1A28-89EF7850A41F}"/>
              </a:ext>
            </a:extLst>
          </p:cNvPr>
          <p:cNvSpPr/>
          <p:nvPr/>
        </p:nvSpPr>
        <p:spPr>
          <a:xfrm>
            <a:off x="866514" y="974002"/>
            <a:ext cx="1142162" cy="11421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ap with pin with solid fill">
            <a:extLst>
              <a:ext uri="{FF2B5EF4-FFF2-40B4-BE49-F238E27FC236}">
                <a16:creationId xmlns:a16="http://schemas.microsoft.com/office/drawing/2014/main" id="{5F583265-1FE3-5B9D-5E94-1F19C1B0DE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395" y="1030874"/>
            <a:ext cx="934399" cy="923221"/>
          </a:xfrm>
          <a:prstGeom prst="rect">
            <a:avLst/>
          </a:prstGeom>
        </p:spPr>
      </p:pic>
      <p:pic>
        <p:nvPicPr>
          <p:cNvPr id="9" name="Picture 8" descr="A map of a state with a red and yellow color&#10;&#10;AI-generated content may be incorrect.">
            <a:extLst>
              <a:ext uri="{FF2B5EF4-FFF2-40B4-BE49-F238E27FC236}">
                <a16:creationId xmlns:a16="http://schemas.microsoft.com/office/drawing/2014/main" id="{ADEE409C-7775-AA8F-A876-7105F122C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334" y="0"/>
            <a:ext cx="6096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265D37-BFB0-ADF9-7907-28302FDFFFA0}"/>
              </a:ext>
            </a:extLst>
          </p:cNvPr>
          <p:cNvSpPr txBox="1"/>
          <p:nvPr/>
        </p:nvSpPr>
        <p:spPr>
          <a:xfrm>
            <a:off x="5439159" y="5848710"/>
            <a:ext cx="419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[Example from Greenwich]</a:t>
            </a:r>
          </a:p>
        </p:txBody>
      </p:sp>
    </p:spTree>
    <p:extLst>
      <p:ext uri="{BB962C8B-B14F-4D97-AF65-F5344CB8AC3E}">
        <p14:creationId xmlns:p14="http://schemas.microsoft.com/office/powerpoint/2010/main" val="2385107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114F9-455C-87F0-2BC7-0B19D5974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D73EF-CA75-E230-B2C0-053C1373E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6100"/>
            <a:ext cx="4360478" cy="1347491"/>
          </a:xfrm>
        </p:spPr>
        <p:txBody>
          <a:bodyPr>
            <a:normAutofit/>
          </a:bodyPr>
          <a:lstStyle/>
          <a:p>
            <a:pPr algn="r"/>
            <a:r>
              <a:rPr lang="en-US" sz="4000"/>
              <a:t>Hurricane</a:t>
            </a:r>
            <a:br>
              <a:rPr lang="en-US" sz="4000" dirty="0"/>
            </a:br>
            <a:r>
              <a:rPr lang="en-US" sz="4000"/>
              <a:t>Maps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5CA58-8FEE-7B62-E569-8F7F698D2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910" y="1708008"/>
            <a:ext cx="4493460" cy="36411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>
                <a:ea typeface="Lato"/>
                <a:cs typeface="Lato"/>
              </a:rPr>
              <a:t>How should land use change based on hazard exposure?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7751AD-05A8-E934-6CD3-C251A061C276}"/>
              </a:ext>
            </a:extLst>
          </p:cNvPr>
          <p:cNvSpPr/>
          <p:nvPr/>
        </p:nvSpPr>
        <p:spPr>
          <a:xfrm>
            <a:off x="0" y="2138868"/>
            <a:ext cx="3910953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CCF118-80E8-9317-E061-9F05EA688B39}"/>
              </a:ext>
            </a:extLst>
          </p:cNvPr>
          <p:cNvSpPr/>
          <p:nvPr/>
        </p:nvSpPr>
        <p:spPr>
          <a:xfrm>
            <a:off x="866514" y="974002"/>
            <a:ext cx="1142162" cy="11421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ap with pin with solid fill">
            <a:extLst>
              <a:ext uri="{FF2B5EF4-FFF2-40B4-BE49-F238E27FC236}">
                <a16:creationId xmlns:a16="http://schemas.microsoft.com/office/drawing/2014/main" id="{E310FABE-1797-F4CE-1AEE-7E5505789B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395" y="1030874"/>
            <a:ext cx="934399" cy="923221"/>
          </a:xfrm>
          <a:prstGeom prst="rect">
            <a:avLst/>
          </a:prstGeom>
        </p:spPr>
      </p:pic>
      <p:pic>
        <p:nvPicPr>
          <p:cNvPr id="9" name="Picture 8" descr="A map of a hurricane&#10;&#10;AI-generated content may be incorrect.">
            <a:extLst>
              <a:ext uri="{FF2B5EF4-FFF2-40B4-BE49-F238E27FC236}">
                <a16:creationId xmlns:a16="http://schemas.microsoft.com/office/drawing/2014/main" id="{F03BDFF9-F1EF-8DF7-CE28-37CFFB853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333" y="0"/>
            <a:ext cx="6096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6CC057-AFA0-EEA0-3C25-50C53C1B0CE5}"/>
              </a:ext>
            </a:extLst>
          </p:cNvPr>
          <p:cNvSpPr txBox="1"/>
          <p:nvPr/>
        </p:nvSpPr>
        <p:spPr>
          <a:xfrm>
            <a:off x="5439159" y="5848710"/>
            <a:ext cx="419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[Example from Greenwich]</a:t>
            </a:r>
          </a:p>
        </p:txBody>
      </p:sp>
    </p:spTree>
    <p:extLst>
      <p:ext uri="{BB962C8B-B14F-4D97-AF65-F5344CB8AC3E}">
        <p14:creationId xmlns:p14="http://schemas.microsoft.com/office/powerpoint/2010/main" val="1398506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0C71D-C6C2-9B65-CE52-B1EB52730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47A4B-5D91-6E81-76F5-12711496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1556" y="851744"/>
            <a:ext cx="4360478" cy="1347491"/>
          </a:xfrm>
        </p:spPr>
        <p:txBody>
          <a:bodyPr>
            <a:normAutofit/>
          </a:bodyPr>
          <a:lstStyle/>
          <a:p>
            <a:pPr algn="r"/>
            <a:r>
              <a:rPr lang="en-US" sz="4000"/>
              <a:t>WUI</a:t>
            </a:r>
            <a:br>
              <a:rPr lang="en-US" sz="4000" dirty="0"/>
            </a:br>
            <a:r>
              <a:rPr lang="en-US" sz="4000"/>
              <a:t>Maps </a:t>
            </a:r>
            <a:endParaRPr lang="en-US">
              <a:ea typeface="Lato Black"/>
              <a:cs typeface="Lato Blac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2D740-F6F6-EDB5-4471-78899CC7C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910" y="1708008"/>
            <a:ext cx="4493460" cy="36411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>
                <a:ea typeface="Lato"/>
                <a:cs typeface="Lato"/>
              </a:rPr>
              <a:t>How should land use change based on hazard exposure?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003B80-A356-CC33-6685-FF09C93DDC0D}"/>
              </a:ext>
            </a:extLst>
          </p:cNvPr>
          <p:cNvSpPr/>
          <p:nvPr/>
        </p:nvSpPr>
        <p:spPr>
          <a:xfrm>
            <a:off x="0" y="2138868"/>
            <a:ext cx="3910953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246ED3-DAAE-F459-75C9-1CFAA37D377F}"/>
              </a:ext>
            </a:extLst>
          </p:cNvPr>
          <p:cNvSpPr/>
          <p:nvPr/>
        </p:nvSpPr>
        <p:spPr>
          <a:xfrm>
            <a:off x="866514" y="974002"/>
            <a:ext cx="1142162" cy="11421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ap with pin with solid fill">
            <a:extLst>
              <a:ext uri="{FF2B5EF4-FFF2-40B4-BE49-F238E27FC236}">
                <a16:creationId xmlns:a16="http://schemas.microsoft.com/office/drawing/2014/main" id="{C2D36AF3-C1D0-1EE0-5938-FC0E2AB857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395" y="1030874"/>
            <a:ext cx="934399" cy="923221"/>
          </a:xfrm>
          <a:prstGeom prst="rect">
            <a:avLst/>
          </a:prstGeom>
        </p:spPr>
      </p:pic>
      <p:pic>
        <p:nvPicPr>
          <p:cNvPr id="9" name="Picture 8" descr="A map of a neighborhood&#10;&#10;AI-generated content may be incorrect.">
            <a:extLst>
              <a:ext uri="{FF2B5EF4-FFF2-40B4-BE49-F238E27FC236}">
                <a16:creationId xmlns:a16="http://schemas.microsoft.com/office/drawing/2014/main" id="{B123C34D-86C8-D743-6290-37B988885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449" y="0"/>
            <a:ext cx="609712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D82495-F17F-ADF3-C217-18CF2C37D23D}"/>
              </a:ext>
            </a:extLst>
          </p:cNvPr>
          <p:cNvSpPr txBox="1"/>
          <p:nvPr/>
        </p:nvSpPr>
        <p:spPr>
          <a:xfrm>
            <a:off x="5439159" y="5848710"/>
            <a:ext cx="419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[Example from Greenwich]</a:t>
            </a:r>
          </a:p>
        </p:txBody>
      </p:sp>
    </p:spTree>
    <p:extLst>
      <p:ext uri="{BB962C8B-B14F-4D97-AF65-F5344CB8AC3E}">
        <p14:creationId xmlns:p14="http://schemas.microsoft.com/office/powerpoint/2010/main" val="560522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ECEF1-138D-5198-D335-626821202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DF68-C263-9045-5ACF-D71D32B07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ea typeface="Lato Black"/>
                <a:cs typeface="Lato Black"/>
              </a:rPr>
              <a:t>Vulnerability and Planning Considerations</a:t>
            </a:r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0D91186-D06B-F7BD-CD05-431BB1AAC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0699898"/>
              </p:ext>
            </p:extLst>
          </p:nvPr>
        </p:nvGraphicFramePr>
        <p:xfrm>
          <a:off x="781667" y="2029967"/>
          <a:ext cx="10628668" cy="4005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9" name="TextBox 318">
            <a:extLst>
              <a:ext uri="{FF2B5EF4-FFF2-40B4-BE49-F238E27FC236}">
                <a16:creationId xmlns:a16="http://schemas.microsoft.com/office/drawing/2014/main" id="{934DAC4A-D652-043C-800B-CF375C79666D}"/>
              </a:ext>
            </a:extLst>
          </p:cNvPr>
          <p:cNvSpPr txBox="1"/>
          <p:nvPr/>
        </p:nvSpPr>
        <p:spPr>
          <a:xfrm>
            <a:off x="717657" y="6035040"/>
            <a:ext cx="870249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C00000"/>
                </a:solidFill>
                <a:ea typeface="Lato"/>
                <a:cs typeface="Lato"/>
              </a:rPr>
              <a:t>[Examples from a Coastal-Moderate Risk community]</a:t>
            </a:r>
          </a:p>
        </p:txBody>
      </p:sp>
    </p:spTree>
    <p:extLst>
      <p:ext uri="{BB962C8B-B14F-4D97-AF65-F5344CB8AC3E}">
        <p14:creationId xmlns:p14="http://schemas.microsoft.com/office/powerpoint/2010/main" val="4045114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492C4-EB4C-F69B-FFEE-A9C317406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EE8B-CE4B-E2EC-76B9-61528975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Lato Black"/>
                <a:cs typeface="Lato Black"/>
              </a:rPr>
              <a:t>Resilience Vision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E84ECF-E99C-78D5-FBC1-8DFD5CF89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150" y="2302957"/>
            <a:ext cx="4796972" cy="35685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i="1">
                <a:solidFill>
                  <a:schemeClr val="accent1"/>
                </a:solidFill>
                <a:ea typeface="Lato"/>
                <a:cs typeface="Lato"/>
              </a:rPr>
              <a:t>Vision Statement: </a:t>
            </a:r>
          </a:p>
          <a:p>
            <a:pPr marL="0" indent="0">
              <a:buNone/>
            </a:pPr>
            <a:r>
              <a:rPr lang="en-US" sz="2000" b="1" i="1">
                <a:solidFill>
                  <a:srgbClr val="C00000"/>
                </a:solidFill>
                <a:ea typeface="+mn-lt"/>
                <a:cs typeface="+mn-lt"/>
              </a:rPr>
              <a:t>[Add your municipalities’ comprehensive vision statement and/or relevant guiding principles. Where possible, climate adaptation and resilience should be incorporated.] </a:t>
            </a:r>
            <a:endParaRPr lang="en-US" sz="200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en-US" sz="2000">
              <a:ea typeface="Lato"/>
              <a:cs typeface="Lato"/>
            </a:endParaRPr>
          </a:p>
          <a:p>
            <a:endParaRPr lang="en-US" sz="2400">
              <a:ea typeface="Lato"/>
              <a:cs typeface="La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DC228-337F-369E-87CF-EE61C86BE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6343"/>
            <a:ext cx="6995886" cy="39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45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762BC-5CA9-F506-7986-5D7CC7737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FD70F-E11C-712F-A74A-C49642EB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65" y="20465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Resilience Goals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5082DA3E-6404-7476-64BE-1190880307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994576"/>
              </p:ext>
            </p:extLst>
          </p:nvPr>
        </p:nvGraphicFramePr>
        <p:xfrm>
          <a:off x="781665" y="2349449"/>
          <a:ext cx="10803610" cy="3870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C77CE49-3ECC-DFD8-2990-ECF520FA0351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84B4D5-341C-EE4E-708B-6C218687E837}"/>
              </a:ext>
            </a:extLst>
          </p:cNvPr>
          <p:cNvSpPr txBox="1"/>
          <p:nvPr/>
        </p:nvSpPr>
        <p:spPr>
          <a:xfrm>
            <a:off x="781665" y="181278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rgbClr val="C00000"/>
                </a:solidFill>
                <a:ea typeface="+mn-lt"/>
                <a:cs typeface="+mn-lt"/>
              </a:rPr>
              <a:t>[List the Municipality’s Resilience Goals. Review the list below and add/update as needed.</a:t>
            </a:r>
            <a:endParaRPr lang="en-US" sz="1800" b="1">
              <a:solidFill>
                <a:srgbClr val="C00000"/>
              </a:solidFill>
              <a:ea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310779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3D204FE-B4E7-5940-52F0-5F348A5CB6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976432-A0C3-5FD0-13DF-73170CA8A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ea typeface="Lato Black"/>
                <a:cs typeface="Lato Black"/>
              </a:rPr>
              <a:t>Resilience Strategy and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21AB8-821D-D169-D3F9-39491DFD4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800" b="1" i="1">
                <a:solidFill>
                  <a:srgbClr val="C00000"/>
                </a:solidFill>
                <a:ea typeface="+mn-lt"/>
                <a:cs typeface="+mn-lt"/>
              </a:rPr>
              <a:t>[Describe your community’s approach to managing natural hazard risks. Review the list below and add/edit as needed.] </a:t>
            </a:r>
          </a:p>
          <a:p>
            <a:r>
              <a:rPr lang="en-US" sz="1800">
                <a:solidFill>
                  <a:schemeClr val="tx1"/>
                </a:solidFill>
                <a:highlight>
                  <a:srgbClr val="FFFFFF"/>
                </a:highlight>
                <a:latin typeface="Lato "/>
                <a:ea typeface="Lato"/>
                <a:cs typeface="Arial"/>
              </a:rPr>
              <a:t>Prioritizing stormwater infrastructure upgrades in the highest-risk and most socially vulnerable neighborhoods, focusing on increasing pipe capacity, modernizing inlets, and addressing outfall vulnerability.  </a:t>
            </a:r>
          </a:p>
          <a:p>
            <a:r>
              <a:rPr lang="en-US" sz="1800">
                <a:solidFill>
                  <a:schemeClr val="tx1"/>
                </a:solidFill>
                <a:highlight>
                  <a:srgbClr val="FFFFFF"/>
                </a:highlight>
                <a:latin typeface="Lato "/>
                <a:ea typeface="Lato"/>
                <a:cs typeface="Arial"/>
              </a:rPr>
              <a:t>Protecting and restoring riparian buffers and wetland systems through conservation acquisition, zoning overlays, and land use regulations that limit encroachment.</a:t>
            </a:r>
            <a:endParaRPr lang="en-US" sz="1800">
              <a:solidFill>
                <a:schemeClr val="tx1"/>
              </a:solidFill>
              <a:highlight>
                <a:srgbClr val="C6C6C6"/>
              </a:highlight>
              <a:latin typeface="Lato "/>
              <a:ea typeface="Lato"/>
              <a:cs typeface="Arial"/>
            </a:endParaRPr>
          </a:p>
          <a:p>
            <a:r>
              <a:rPr lang="en-US" sz="1800">
                <a:solidFill>
                  <a:schemeClr val="tx1"/>
                </a:solidFill>
                <a:highlight>
                  <a:srgbClr val="FFFFFF"/>
                </a:highlight>
                <a:latin typeface="Lato "/>
                <a:ea typeface="+mn-lt"/>
                <a:cs typeface="+mn-lt"/>
              </a:rPr>
              <a:t>Implementing or expanding existing coastal buffer and setback zones that protect tidal wetlands from encroachment and reduce direct coastal flood exposure for new development. 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sz="1400">
              <a:solidFill>
                <a:srgbClr val="4970B7"/>
              </a:solidFill>
              <a:highlight>
                <a:srgbClr val="FFFFFF"/>
              </a:highlight>
              <a:latin typeface="Arial"/>
              <a:ea typeface="Lato"/>
              <a:cs typeface="Arial"/>
            </a:endParaRPr>
          </a:p>
          <a:p>
            <a:pPr marL="0" indent="0">
              <a:buNone/>
            </a:pPr>
            <a:endParaRPr lang="en-US" sz="1100" b="1">
              <a:solidFill>
                <a:srgbClr val="4970B7"/>
              </a:solidFill>
              <a:ea typeface="Lato"/>
              <a:cs typeface="Lato"/>
            </a:endParaRPr>
          </a:p>
          <a:p>
            <a:pPr>
              <a:buAutoNum type="arabicPeriod"/>
            </a:pPr>
            <a:endParaRPr lang="en-US" sz="1000" i="1">
              <a:solidFill>
                <a:srgbClr val="00B0F0"/>
              </a:solidFill>
              <a:ea typeface="Lato"/>
              <a:cs typeface="La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6E68BF-CB08-3384-79C5-2857B87653D4}"/>
              </a:ext>
            </a:extLst>
          </p:cNvPr>
          <p:cNvSpPr txBox="1"/>
          <p:nvPr/>
        </p:nvSpPr>
        <p:spPr>
          <a:xfrm>
            <a:off x="1190625" y="6142306"/>
            <a:ext cx="4165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C00000"/>
                </a:solidFill>
                <a:ea typeface="+mn-lt"/>
                <a:cs typeface="+mn-lt"/>
              </a:rPr>
              <a:t> [Add your community’s map of vulnerability-informed land use.]</a:t>
            </a:r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11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E66F-5CCC-BBE4-7095-080AA3216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3D3ACB3-34EB-67FC-1588-619E4F20751F}"/>
              </a:ext>
            </a:extLst>
          </p:cNvPr>
          <p:cNvSpPr/>
          <p:nvPr/>
        </p:nvSpPr>
        <p:spPr>
          <a:xfrm>
            <a:off x="0" y="0"/>
            <a:ext cx="12192000" cy="15207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4D985-1682-9234-C2BC-D4C9C4CC9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9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>
                <a:solidFill>
                  <a:schemeClr val="bg2"/>
                </a:solidFill>
              </a:rPr>
              <a:t>Thank you!</a:t>
            </a:r>
            <a:endParaRPr lang="en-US" sz="8800">
              <a:solidFill>
                <a:schemeClr val="bg2"/>
              </a:solidFill>
              <a:ea typeface="Lato Black"/>
              <a:cs typeface="Lato Blac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29F35-CCC9-3F3E-5049-A2753EB3E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9997" y="2212289"/>
            <a:ext cx="7312005" cy="5378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>
                <a:solidFill>
                  <a:schemeClr val="accent3">
                    <a:lumMod val="75000"/>
                  </a:schemeClr>
                </a:solidFill>
                <a:ea typeface="Lato"/>
                <a:cs typeface="Lato"/>
              </a:rPr>
              <a:t>Contact Information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2DEC58-CFAB-74E1-1A04-1D5254B27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060818"/>
              </p:ext>
            </p:extLst>
          </p:nvPr>
        </p:nvGraphicFramePr>
        <p:xfrm>
          <a:off x="2439997" y="2887294"/>
          <a:ext cx="7312005" cy="25357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51385">
                  <a:extLst>
                    <a:ext uri="{9D8B030D-6E8A-4147-A177-3AD203B41FA5}">
                      <a16:colId xmlns:a16="http://schemas.microsoft.com/office/drawing/2014/main" val="315469733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580533102"/>
                    </a:ext>
                  </a:extLst>
                </a:gridCol>
                <a:gridCol w="2948940">
                  <a:extLst>
                    <a:ext uri="{9D8B030D-6E8A-4147-A177-3AD203B41FA5}">
                      <a16:colId xmlns:a16="http://schemas.microsoft.com/office/drawing/2014/main" val="4260290597"/>
                    </a:ext>
                  </a:extLst>
                </a:gridCol>
              </a:tblGrid>
              <a:tr h="422617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Organization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52280"/>
                  </a:ext>
                </a:extLst>
              </a:tr>
              <a:tr h="42261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 b="0" u="none" strike="noStrike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288848"/>
                  </a:ext>
                </a:extLst>
              </a:tr>
              <a:tr h="42261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 b="0" u="none" strike="noStrike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650906"/>
                  </a:ext>
                </a:extLst>
              </a:tr>
              <a:tr h="42261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 b="0" u="none" strike="noStrike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562137"/>
                  </a:ext>
                </a:extLst>
              </a:tr>
              <a:tr h="422616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176558"/>
                  </a:ext>
                </a:extLst>
              </a:tr>
              <a:tr h="422616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45337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397A3A1-C8C1-E1A3-0AB0-3DDF393E348F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7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D7AC-CA02-C23E-25F2-3EA7BA898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12D4B-67D5-D0C2-D021-41B8E74F5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1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400">
                <a:ea typeface="Lato Black"/>
                <a:cs typeface="Lato Black"/>
              </a:rPr>
              <a:t>Agenda</a:t>
            </a:r>
            <a:r>
              <a:rPr lang="en-US">
                <a:ea typeface="Lato Black"/>
                <a:cs typeface="Lato Black"/>
              </a:rPr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D8E5F77-F26F-E23D-6333-4D6CBF36B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570" y="1991013"/>
            <a:ext cx="10292860" cy="376029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457200" indent="-457200">
              <a:lnSpc>
                <a:spcPct val="120000"/>
              </a:lnSpc>
            </a:pPr>
            <a:r>
              <a:rPr lang="en-US" sz="4000">
                <a:solidFill>
                  <a:schemeClr val="accent4"/>
                </a:solidFill>
                <a:ea typeface="Lato"/>
                <a:cs typeface="Lato"/>
              </a:rPr>
              <a:t>Review: </a:t>
            </a:r>
          </a:p>
          <a:p>
            <a:pPr marL="914400" lvl="1" indent="-457200">
              <a:lnSpc>
                <a:spcPct val="120000"/>
              </a:lnSpc>
            </a:pP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New resilience planning requirements for </a:t>
            </a:r>
            <a:r>
              <a:rPr lang="en-US" sz="3600" err="1">
                <a:solidFill>
                  <a:schemeClr val="accent4"/>
                </a:solidFill>
                <a:ea typeface="Lato"/>
                <a:cs typeface="Lato"/>
              </a:rPr>
              <a:t>POCDs</a:t>
            </a: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 </a:t>
            </a:r>
          </a:p>
          <a:p>
            <a:pPr marL="914400" lvl="1" indent="-457200">
              <a:lnSpc>
                <a:spcPct val="120000"/>
              </a:lnSpc>
            </a:pP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Resources from </a:t>
            </a:r>
            <a:r>
              <a:rPr lang="en-US" sz="3600" err="1">
                <a:solidFill>
                  <a:schemeClr val="accent4"/>
                </a:solidFill>
                <a:ea typeface="Lato"/>
                <a:cs typeface="Lato"/>
              </a:rPr>
              <a:t>WestCOG</a:t>
            </a: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 to support resilience updates </a:t>
            </a:r>
          </a:p>
          <a:p>
            <a:pPr marL="457200" indent="-457200">
              <a:lnSpc>
                <a:spcPct val="120000"/>
              </a:lnSpc>
            </a:pPr>
            <a:r>
              <a:rPr lang="en-US" sz="4000">
                <a:solidFill>
                  <a:schemeClr val="accent4"/>
                </a:solidFill>
                <a:ea typeface="Lato"/>
                <a:cs typeface="Lato"/>
              </a:rPr>
              <a:t>Discuss and confirm:</a:t>
            </a:r>
          </a:p>
          <a:p>
            <a:pPr marL="914400" lvl="1" indent="-457200">
              <a:lnSpc>
                <a:spcPct val="120000"/>
              </a:lnSpc>
            </a:pP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Hazard assessment results </a:t>
            </a:r>
          </a:p>
          <a:p>
            <a:pPr marL="914400" lvl="1" indent="-457200">
              <a:lnSpc>
                <a:spcPct val="120000"/>
              </a:lnSpc>
            </a:pP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Resilience planning considerations </a:t>
            </a:r>
          </a:p>
          <a:p>
            <a:pPr marL="914400" lvl="1" indent="-457200">
              <a:lnSpc>
                <a:spcPct val="120000"/>
              </a:lnSpc>
            </a:pP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Resilience vision </a:t>
            </a:r>
          </a:p>
          <a:p>
            <a:pPr marL="914400" lvl="1" indent="-457200">
              <a:lnSpc>
                <a:spcPct val="120000"/>
              </a:lnSpc>
            </a:pPr>
            <a:r>
              <a:rPr lang="en-US" sz="3600">
                <a:solidFill>
                  <a:schemeClr val="accent4"/>
                </a:solidFill>
                <a:ea typeface="Lato"/>
                <a:cs typeface="Lato"/>
              </a:rPr>
              <a:t>Resilience strategies and actions </a:t>
            </a:r>
          </a:p>
          <a:p>
            <a:pPr marL="457200" indent="-457200"/>
            <a:endParaRPr lang="en-US" sz="4000" b="1">
              <a:solidFill>
                <a:schemeClr val="accent3"/>
              </a:solidFill>
              <a:ea typeface="Lato"/>
              <a:cs typeface="La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F25066-D0CD-B99A-CF79-06054E810CCD}"/>
              </a:ext>
            </a:extLst>
          </p:cNvPr>
          <p:cNvSpPr txBox="1"/>
          <p:nvPr/>
        </p:nvSpPr>
        <p:spPr>
          <a:xfrm>
            <a:off x="11796765" y="6411159"/>
            <a:ext cx="3952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fld id="{2173812A-CEC3-46DA-9905-60BB1705F40F}" type="slidenum">
              <a:rPr lang="en-US" sz="1200" smtClean="0">
                <a:solidFill>
                  <a:schemeClr val="bg1"/>
                </a:solidFill>
              </a:rPr>
              <a:pPr algn="ctr"/>
              <a:t>2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BE4E52-9263-4239-A1F4-6F4FD6038FDA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26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document with text on it&#10;&#10;AI-generated content may be incorrect.">
            <a:extLst>
              <a:ext uri="{FF2B5EF4-FFF2-40B4-BE49-F238E27FC236}">
                <a16:creationId xmlns:a16="http://schemas.microsoft.com/office/drawing/2014/main" id="{89FD86AE-D4F5-DEDE-CD5A-010073CDF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t="7298" r="8302" b="6140"/>
          <a:stretch>
            <a:fillRect/>
          </a:stretch>
        </p:blipFill>
        <p:spPr>
          <a:xfrm>
            <a:off x="7280292" y="278951"/>
            <a:ext cx="4469748" cy="6300097"/>
          </a:xfrm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D531E-2C81-8B9D-C596-D8DA32CF7449}"/>
              </a:ext>
            </a:extLst>
          </p:cNvPr>
          <p:cNvSpPr txBox="1">
            <a:spLocks/>
          </p:cNvSpPr>
          <p:nvPr/>
        </p:nvSpPr>
        <p:spPr>
          <a:xfrm>
            <a:off x="584719" y="2037599"/>
            <a:ext cx="5938002" cy="26944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471C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/>
              <a:t>New content required in all </a:t>
            </a:r>
            <a:r>
              <a:rPr lang="en-US" err="1"/>
              <a:t>POCDs</a:t>
            </a:r>
            <a:r>
              <a:rPr lang="en-US"/>
              <a:t> adopted on or after </a:t>
            </a:r>
            <a:r>
              <a:rPr lang="en-US" u="sng">
                <a:solidFill>
                  <a:srgbClr val="4471C4"/>
                </a:solidFill>
              </a:rPr>
              <a:t>October 1, 2027</a:t>
            </a:r>
            <a:endParaRPr lang="en-US">
              <a:ea typeface="Lato"/>
              <a:cs typeface="Lato"/>
            </a:endParaRPr>
          </a:p>
          <a:p>
            <a:pPr>
              <a:buClr>
                <a:schemeClr val="accent1"/>
              </a:buClr>
            </a:pPr>
            <a:r>
              <a:rPr lang="en-US" err="1"/>
              <a:t>POCDs</a:t>
            </a:r>
            <a:r>
              <a:rPr lang="en-US"/>
              <a:t> must:</a:t>
            </a:r>
            <a:endParaRPr lang="en-US">
              <a:ea typeface="Lato"/>
              <a:cs typeface="Lato"/>
            </a:endParaRPr>
          </a:p>
          <a:p>
            <a:pPr marL="1485900" lvl="1">
              <a:lnSpc>
                <a:spcPct val="2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Include a Vulnerability Assessment </a:t>
            </a:r>
          </a:p>
          <a:p>
            <a:pPr marL="1485900" lvl="1">
              <a:lnSpc>
                <a:spcPct val="210000"/>
              </a:lnSpc>
              <a:spcBef>
                <a:spcPts val="600"/>
              </a:spcBef>
            </a:pPr>
            <a:r>
              <a:rPr lang="en-US"/>
              <a:t>Identify: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33C83C-00FF-FB28-602A-D0FD3AD84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30" y="344211"/>
            <a:ext cx="7080762" cy="1325563"/>
          </a:xfrm>
        </p:spPr>
        <p:txBody>
          <a:bodyPr>
            <a:normAutofit/>
          </a:bodyPr>
          <a:lstStyle/>
          <a:p>
            <a:r>
              <a:rPr lang="en-US" sz="4000"/>
              <a:t>Public Act 25-33:</a:t>
            </a:r>
            <a:br>
              <a:rPr lang="en-US" sz="4000"/>
            </a:br>
            <a:r>
              <a:rPr lang="en-US" sz="4000"/>
              <a:t>New Resilience Requirements</a:t>
            </a:r>
            <a:endParaRPr lang="en-US" sz="4000">
              <a:solidFill>
                <a:srgbClr val="36548A"/>
              </a:solidFill>
              <a:ea typeface="Lato Black"/>
              <a:cs typeface="Lato Black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EB229C-EF44-184C-D6EF-F43B9998255D}"/>
              </a:ext>
            </a:extLst>
          </p:cNvPr>
          <p:cNvSpPr/>
          <p:nvPr/>
        </p:nvSpPr>
        <p:spPr>
          <a:xfrm>
            <a:off x="0" y="1607428"/>
            <a:ext cx="4469747" cy="124691"/>
          </a:xfrm>
          <a:prstGeom prst="rect">
            <a:avLst/>
          </a:prstGeom>
          <a:solidFill>
            <a:schemeClr val="accent3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AA0998-0F92-B2EB-B931-8BC26DD7A6EC}"/>
              </a:ext>
            </a:extLst>
          </p:cNvPr>
          <p:cNvGrpSpPr/>
          <p:nvPr/>
        </p:nvGrpSpPr>
        <p:grpSpPr>
          <a:xfrm>
            <a:off x="1581986" y="4156198"/>
            <a:ext cx="525158" cy="525158"/>
            <a:chOff x="4062077" y="4946972"/>
            <a:chExt cx="607200" cy="60720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0C0E19A-1BDE-A550-E37E-7D96C3E32D2D}"/>
                </a:ext>
              </a:extLst>
            </p:cNvPr>
            <p:cNvSpPr/>
            <p:nvPr/>
          </p:nvSpPr>
          <p:spPr>
            <a:xfrm>
              <a:off x="4062077" y="4946972"/>
              <a:ext cx="607200" cy="607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Content Placeholder 94">
              <a:extLst>
                <a:ext uri="{FF2B5EF4-FFF2-40B4-BE49-F238E27FC236}">
                  <a16:creationId xmlns:a16="http://schemas.microsoft.com/office/drawing/2014/main" id="{0A397DEA-F8AC-67B0-27AE-6E55D0B883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56323" y="5041218"/>
              <a:ext cx="418708" cy="418708"/>
            </a:xfrm>
            <a:prstGeom prst="rect">
              <a:avLst/>
            </a:prstGeom>
          </p:spPr>
        </p:pic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E3440A1C-F792-6D54-F3E7-CD6024759192}"/>
              </a:ext>
            </a:extLst>
          </p:cNvPr>
          <p:cNvSpPr/>
          <p:nvPr/>
        </p:nvSpPr>
        <p:spPr>
          <a:xfrm>
            <a:off x="1581986" y="3384809"/>
            <a:ext cx="525158" cy="52515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E5BD2D-1829-DDA2-7484-625098C3A307}"/>
              </a:ext>
            </a:extLst>
          </p:cNvPr>
          <p:cNvSpPr txBox="1"/>
          <p:nvPr/>
        </p:nvSpPr>
        <p:spPr>
          <a:xfrm>
            <a:off x="2434403" y="4732020"/>
            <a:ext cx="2234874" cy="1200329"/>
          </a:xfrm>
          <a:prstGeom prst="rect">
            <a:avLst/>
          </a:prstGeom>
          <a:noFill/>
        </p:spPr>
        <p:txBody>
          <a:bodyPr wrap="square" numCol="1" spcCol="457200">
            <a:spAutoFit/>
          </a:bodyPr>
          <a:lstStyle/>
          <a:p>
            <a:pPr marL="285750" lvl="2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>
                <a:solidFill>
                  <a:schemeClr val="accent4"/>
                </a:solidFill>
              </a:rPr>
              <a:t>Resilience Goals</a:t>
            </a:r>
          </a:p>
          <a:p>
            <a:pPr marL="285750" lvl="2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>
                <a:solidFill>
                  <a:schemeClr val="accent4"/>
                </a:solidFill>
              </a:rPr>
              <a:t>Policies</a:t>
            </a:r>
          </a:p>
          <a:p>
            <a:pPr marL="285750" lvl="2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>
                <a:solidFill>
                  <a:schemeClr val="accent4"/>
                </a:solidFill>
              </a:rPr>
              <a:t>Projects</a:t>
            </a:r>
          </a:p>
          <a:p>
            <a:pPr marL="285750" lvl="2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>
                <a:solidFill>
                  <a:schemeClr val="accent4"/>
                </a:solidFill>
              </a:rPr>
              <a:t>Design Standards</a:t>
            </a:r>
            <a:endParaRPr lang="en-US" sz="1600">
              <a:solidFill>
                <a:schemeClr val="accent4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4031CDE-BBAA-C628-C434-8AEA516358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54628" y="3458027"/>
            <a:ext cx="377373" cy="37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3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49B5F-0098-494A-96AF-C2262C041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1F519-1C38-753D-0FC9-EAB16D341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510" y="293971"/>
            <a:ext cx="11447084" cy="765582"/>
          </a:xfrm>
        </p:spPr>
        <p:txBody>
          <a:bodyPr>
            <a:noAutofit/>
          </a:bodyPr>
          <a:lstStyle/>
          <a:p>
            <a:r>
              <a:rPr lang="en-US" sz="4000"/>
              <a:t>New &amp; Expanded </a:t>
            </a:r>
            <a:r>
              <a:rPr lang="en-US" sz="4000" err="1"/>
              <a:t>POCD</a:t>
            </a:r>
            <a:r>
              <a:rPr lang="en-US" sz="4000"/>
              <a:t> Requirements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FE3DFBB-A3BD-7EF7-FC7E-4C29B2D757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807967"/>
              </p:ext>
            </p:extLst>
          </p:nvPr>
        </p:nvGraphicFramePr>
        <p:xfrm>
          <a:off x="651510" y="1132498"/>
          <a:ext cx="11019282" cy="53293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32418">
                  <a:extLst>
                    <a:ext uri="{9D8B030D-6E8A-4147-A177-3AD203B41FA5}">
                      <a16:colId xmlns:a16="http://schemas.microsoft.com/office/drawing/2014/main" val="2777037179"/>
                    </a:ext>
                  </a:extLst>
                </a:gridCol>
                <a:gridCol w="6586864">
                  <a:extLst>
                    <a:ext uri="{9D8B030D-6E8A-4147-A177-3AD203B41FA5}">
                      <a16:colId xmlns:a16="http://schemas.microsoft.com/office/drawing/2014/main" val="183539413"/>
                    </a:ext>
                  </a:extLst>
                </a:gridCol>
              </a:tblGrid>
              <a:tr h="364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Prior to October 1, 2027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On or after October 1, 2027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93368"/>
                  </a:ext>
                </a:extLst>
              </a:tr>
              <a:tr h="644383">
                <a:tc>
                  <a:txBody>
                    <a:bodyPr/>
                    <a:lstStyle/>
                    <a:p>
                      <a:r>
                        <a:rPr lang="en-US" sz="1800"/>
                        <a:t>Consider the most recent sea level change scenario for Connecticut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Consider the most recent hazard and climate projections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692077"/>
                  </a:ext>
                </a:extLst>
              </a:tr>
              <a:tr h="644383">
                <a:tc>
                  <a:txBody>
                    <a:bodyPr/>
                    <a:lstStyle/>
                    <a:p>
                      <a:r>
                        <a:rPr lang="en-US" sz="1800"/>
                        <a:t>Recommend and map the most desirable use of land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Incorporate a climate change vulnerability assessment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367071"/>
                  </a:ext>
                </a:extLst>
              </a:tr>
              <a:tr h="3642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Identify resilience goals, policies, and techniques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751054"/>
                  </a:ext>
                </a:extLst>
              </a:tr>
              <a:tr h="3642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Document planning consistencies and inconsistencies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37733"/>
                  </a:ext>
                </a:extLst>
              </a:tr>
              <a:tr h="644383">
                <a:tc>
                  <a:txBody>
                    <a:bodyPr/>
                    <a:lstStyle/>
                    <a:p>
                      <a:r>
                        <a:rPr lang="en-US" sz="1800"/>
                        <a:t>Recommend most desirable </a:t>
                      </a:r>
                      <a:br>
                        <a:rPr lang="en-US" sz="1800"/>
                      </a:br>
                      <a:r>
                        <a:rPr lang="en-US" sz="1800"/>
                        <a:t>population density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Map vulnerability-informed land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359084"/>
                  </a:ext>
                </a:extLst>
              </a:tr>
              <a:tr h="644383">
                <a:tc>
                  <a:txBody>
                    <a:bodyPr/>
                    <a:lstStyle/>
                    <a:p>
                      <a:r>
                        <a:rPr lang="en-US" sz="1800" b="0"/>
                        <a:t>Note inconsistencies in management principles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Consider reductions in vehicle mileage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698486"/>
                  </a:ext>
                </a:extLst>
              </a:tr>
              <a:tr h="64438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Identify infrastructure for evacuation and </a:t>
                      </a:r>
                      <a:br>
                        <a:rPr lang="en-US" sz="1800" b="1" i="0">
                          <a:solidFill>
                            <a:schemeClr val="accent6"/>
                          </a:solidFill>
                        </a:rPr>
                      </a:br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sustaining quality of life during a disaster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843180"/>
                  </a:ext>
                </a:extLst>
              </a:tr>
              <a:tr h="3642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Identify risk reduction strategies and design standards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676859"/>
                  </a:ext>
                </a:extLst>
              </a:tr>
              <a:tr h="64438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>
                          <a:solidFill>
                            <a:schemeClr val="accent6"/>
                          </a:solidFill>
                        </a:rPr>
                        <a:t>Include geospatial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110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81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20442-886A-45E7-04C7-B62C87656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608A-CC7D-8752-A7A8-C9B943FE4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65" y="102388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400"/>
              <a:t>Optional</a:t>
            </a:r>
            <a:r>
              <a:rPr lang="en-US" sz="4200"/>
              <a:t> </a:t>
            </a:r>
            <a:r>
              <a:rPr lang="en-US" sz="4200" err="1"/>
              <a:t>POCD</a:t>
            </a:r>
            <a:r>
              <a:rPr lang="en-US" sz="4200"/>
              <a:t> Resilience Strategies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AC7F38-45A9-92DC-3D0C-8F38726031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501707"/>
              </p:ext>
            </p:extLst>
          </p:nvPr>
        </p:nvGraphicFramePr>
        <p:xfrm>
          <a:off x="781665" y="2484386"/>
          <a:ext cx="10515600" cy="3641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11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9BAC4-C7DF-28B1-DC94-1D8B5FF1D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5DA10DAC-91AE-4C83-4304-B0F6190EF119}"/>
              </a:ext>
            </a:extLst>
          </p:cNvPr>
          <p:cNvSpPr/>
          <p:nvPr/>
        </p:nvSpPr>
        <p:spPr>
          <a:xfrm>
            <a:off x="6463146" y="2357482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02921E-ED52-FF88-57D7-747D9D3D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5774"/>
            <a:ext cx="12192000" cy="1114982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Why Integrate Resilience into </a:t>
            </a:r>
            <a:r>
              <a:rPr lang="en-US" sz="4400" err="1"/>
              <a:t>POCDs</a:t>
            </a:r>
            <a:endParaRPr lang="en-US" sz="4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ED0D7-D164-5A4F-3513-FC487E99B1D2}"/>
              </a:ext>
            </a:extLst>
          </p:cNvPr>
          <p:cNvSpPr txBox="1"/>
          <p:nvPr/>
        </p:nvSpPr>
        <p:spPr>
          <a:xfrm>
            <a:off x="11796765" y="6411159"/>
            <a:ext cx="3952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fld id="{2173812A-CEC3-46DA-9905-60BB1705F40F}" type="slidenum">
              <a:rPr lang="en-US" sz="1200" smtClean="0">
                <a:solidFill>
                  <a:schemeClr val="bg1"/>
                </a:solidFill>
              </a:rPr>
              <a:pPr algn="ctr"/>
              <a:t>6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C0A1F5-8CC1-5354-C93A-0341F9D9B229}"/>
              </a:ext>
            </a:extLst>
          </p:cNvPr>
          <p:cNvSpPr/>
          <p:nvPr/>
        </p:nvSpPr>
        <p:spPr>
          <a:xfrm>
            <a:off x="636628" y="2357482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 descr="Business Growth with solid fill">
            <a:extLst>
              <a:ext uri="{FF2B5EF4-FFF2-40B4-BE49-F238E27FC236}">
                <a16:creationId xmlns:a16="http://schemas.microsoft.com/office/drawing/2014/main" id="{80806A1C-E3BF-3877-1F3D-82DD25FF4AD5}"/>
              </a:ext>
            </a:extLst>
          </p:cNvPr>
          <p:cNvSpPr/>
          <p:nvPr/>
        </p:nvSpPr>
        <p:spPr>
          <a:xfrm>
            <a:off x="6770409" y="2648614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D71FF2-D5DB-6643-B027-F52C3184AEFE}"/>
              </a:ext>
            </a:extLst>
          </p:cNvPr>
          <p:cNvGrpSpPr/>
          <p:nvPr/>
        </p:nvGrpSpPr>
        <p:grpSpPr>
          <a:xfrm>
            <a:off x="2334655" y="2349449"/>
            <a:ext cx="3448880" cy="1463161"/>
            <a:chOff x="1711000" y="57338"/>
            <a:chExt cx="3448880" cy="14631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AD219F3-19C9-8740-C9DD-94ADCCDF1631}"/>
                </a:ext>
              </a:extLst>
            </p:cNvPr>
            <p:cNvSpPr/>
            <p:nvPr/>
          </p:nvSpPr>
          <p:spPr>
            <a:xfrm>
              <a:off x="1711000" y="57338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E0F29F-15EF-DCDA-21E9-C9850815CF5E}"/>
                </a:ext>
              </a:extLst>
            </p:cNvPr>
            <p:cNvSpPr txBox="1"/>
            <p:nvPr/>
          </p:nvSpPr>
          <p:spPr>
            <a:xfrm>
              <a:off x="1711000" y="57338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889000"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Advance resilience in development and natural resources management </a:t>
              </a:r>
              <a:endParaRPr lang="en-US" sz="2000" kern="12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9444B7-9289-32C5-B240-FF95B194AAD8}"/>
              </a:ext>
            </a:extLst>
          </p:cNvPr>
          <p:cNvGrpSpPr/>
          <p:nvPr/>
        </p:nvGrpSpPr>
        <p:grpSpPr>
          <a:xfrm>
            <a:off x="8239842" y="2357482"/>
            <a:ext cx="3448880" cy="1463161"/>
            <a:chOff x="7616187" y="65371"/>
            <a:chExt cx="3448880" cy="146316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370FAD7-02E0-3B58-87E8-B36310EC7AC8}"/>
                </a:ext>
              </a:extLst>
            </p:cNvPr>
            <p:cNvSpPr/>
            <p:nvPr/>
          </p:nvSpPr>
          <p:spPr>
            <a:xfrm>
              <a:off x="7616187" y="65371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61D881-44E6-2E44-3BBA-AE9834F7B674}"/>
                </a:ext>
              </a:extLst>
            </p:cNvPr>
            <p:cNvSpPr txBox="1"/>
            <p:nvPr/>
          </p:nvSpPr>
          <p:spPr>
            <a:xfrm>
              <a:off x="7616187" y="65371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Decrease disaster damage, stabilize tax base, increase financial sustainability </a:t>
              </a:r>
              <a:endParaRPr lang="en-US" sz="2000" kern="12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A29335B8-D7E5-6A0E-DAFC-77561DDC9B45}"/>
              </a:ext>
            </a:extLst>
          </p:cNvPr>
          <p:cNvSpPr/>
          <p:nvPr/>
        </p:nvSpPr>
        <p:spPr>
          <a:xfrm>
            <a:off x="636628" y="4446789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6734DD-D17C-154F-F6C2-BB53868C239E}"/>
              </a:ext>
            </a:extLst>
          </p:cNvPr>
          <p:cNvSpPr/>
          <p:nvPr/>
        </p:nvSpPr>
        <p:spPr>
          <a:xfrm>
            <a:off x="943891" y="4754052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CE82C9-B185-8FC7-E7A1-E60111A3669F}"/>
              </a:ext>
            </a:extLst>
          </p:cNvPr>
          <p:cNvGrpSpPr/>
          <p:nvPr/>
        </p:nvGrpSpPr>
        <p:grpSpPr>
          <a:xfrm>
            <a:off x="2413324" y="4446789"/>
            <a:ext cx="3448880" cy="1463161"/>
            <a:chOff x="1789669" y="2154678"/>
            <a:chExt cx="3448880" cy="146316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5083755-6522-E6DE-2D96-1914313FE85D}"/>
                </a:ext>
              </a:extLst>
            </p:cNvPr>
            <p:cNvSpPr/>
            <p:nvPr/>
          </p:nvSpPr>
          <p:spPr>
            <a:xfrm>
              <a:off x="1789669" y="2154678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8981CF-6315-DED6-7050-371DAC7BDC15}"/>
                </a:ext>
              </a:extLst>
            </p:cNvPr>
            <p:cNvSpPr txBox="1"/>
            <p:nvPr/>
          </p:nvSpPr>
          <p:spPr>
            <a:xfrm>
              <a:off x="1789669" y="2154678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  <a:ea typeface="+mn-ea"/>
                  <a:cs typeface="+mn-cs"/>
                </a:rPr>
                <a:t>Data-backed </a:t>
              </a:r>
              <a:br>
                <a:rPr lang="en-US" sz="2000" kern="12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  <a:ea typeface="+mn-ea"/>
                  <a:cs typeface="+mn-cs"/>
                </a:rPr>
              </a:br>
              <a:r>
                <a:rPr lang="en-US" sz="2000" kern="12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  <a:ea typeface="+mn-ea"/>
                  <a:cs typeface="+mn-cs"/>
                </a:rPr>
                <a:t>planning &amp; policies 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E57A2198-1D5E-72D3-D5D0-2646E6B56CE9}"/>
              </a:ext>
            </a:extLst>
          </p:cNvPr>
          <p:cNvSpPr/>
          <p:nvPr/>
        </p:nvSpPr>
        <p:spPr>
          <a:xfrm>
            <a:off x="6463146" y="4446789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C70E6E-4A06-47DB-67D9-6F6858019FBA}"/>
              </a:ext>
            </a:extLst>
          </p:cNvPr>
          <p:cNvSpPr/>
          <p:nvPr/>
        </p:nvSpPr>
        <p:spPr>
          <a:xfrm>
            <a:off x="6770410" y="4754053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E8B27E2-5336-339E-F854-DAA6FD46FD4C}"/>
              </a:ext>
            </a:extLst>
          </p:cNvPr>
          <p:cNvGrpSpPr/>
          <p:nvPr/>
        </p:nvGrpSpPr>
        <p:grpSpPr>
          <a:xfrm>
            <a:off x="8239842" y="4446789"/>
            <a:ext cx="3448880" cy="1463161"/>
            <a:chOff x="7616187" y="2154678"/>
            <a:chExt cx="3448880" cy="14631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63C013F-0667-2DBE-1A09-774CD336AE1C}"/>
                </a:ext>
              </a:extLst>
            </p:cNvPr>
            <p:cNvSpPr/>
            <p:nvPr/>
          </p:nvSpPr>
          <p:spPr>
            <a:xfrm>
              <a:off x="7616187" y="2154678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D26D9E-59DD-BBB4-C3A6-3B27E539A2B0}"/>
                </a:ext>
              </a:extLst>
            </p:cNvPr>
            <p:cNvSpPr txBox="1"/>
            <p:nvPr/>
          </p:nvSpPr>
          <p:spPr>
            <a:xfrm>
              <a:off x="7616187" y="2154678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  <a:ea typeface="+mn-ea"/>
                  <a:cs typeface="+mn-cs"/>
                </a:rPr>
                <a:t>Demonstrate consistency in decision-making 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2FA3BF6-5342-420D-D2BE-187F18BD2F28}"/>
              </a:ext>
            </a:extLst>
          </p:cNvPr>
          <p:cNvSpPr/>
          <p:nvPr/>
        </p:nvSpPr>
        <p:spPr>
          <a:xfrm>
            <a:off x="943891" y="2648613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9F15E1-86D6-314F-DAC0-063C019BD485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98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2D0C1-0E2A-3139-F647-95F0EB2CC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6784644C-6D74-4779-F61A-CB596431711E}"/>
              </a:ext>
            </a:extLst>
          </p:cNvPr>
          <p:cNvSpPr/>
          <p:nvPr/>
        </p:nvSpPr>
        <p:spPr>
          <a:xfrm>
            <a:off x="6463146" y="2357482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67D91C-269F-20CF-C99F-1DBE0F15D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5774"/>
            <a:ext cx="12192000" cy="1114982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Why Integrate Resilience into </a:t>
            </a:r>
            <a:r>
              <a:rPr lang="en-US" sz="4400" err="1"/>
              <a:t>POCDs</a:t>
            </a:r>
            <a:endParaRPr lang="en-US" sz="4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63273D-F813-1E46-63DF-C0695002CAFD}"/>
              </a:ext>
            </a:extLst>
          </p:cNvPr>
          <p:cNvSpPr txBox="1"/>
          <p:nvPr/>
        </p:nvSpPr>
        <p:spPr>
          <a:xfrm>
            <a:off x="11796765" y="6411159"/>
            <a:ext cx="3952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fld id="{2173812A-CEC3-46DA-9905-60BB1705F40F}" type="slidenum">
              <a:rPr lang="en-US" sz="1200" smtClean="0">
                <a:solidFill>
                  <a:schemeClr val="bg1"/>
                </a:solidFill>
              </a:rPr>
              <a:pPr algn="ctr"/>
              <a:t>7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7D0DB8-494E-D4A8-9470-A2375B55B715}"/>
              </a:ext>
            </a:extLst>
          </p:cNvPr>
          <p:cNvSpPr/>
          <p:nvPr/>
        </p:nvSpPr>
        <p:spPr>
          <a:xfrm>
            <a:off x="636628" y="2357482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B973E2-9445-74D1-FA24-809AB7239345}"/>
              </a:ext>
            </a:extLst>
          </p:cNvPr>
          <p:cNvSpPr/>
          <p:nvPr/>
        </p:nvSpPr>
        <p:spPr>
          <a:xfrm>
            <a:off x="6770409" y="2648614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262334-AD92-44EE-F5A0-B3F20D805516}"/>
              </a:ext>
            </a:extLst>
          </p:cNvPr>
          <p:cNvGrpSpPr/>
          <p:nvPr/>
        </p:nvGrpSpPr>
        <p:grpSpPr>
          <a:xfrm>
            <a:off x="2334655" y="2349449"/>
            <a:ext cx="3448880" cy="1463161"/>
            <a:chOff x="1711000" y="57338"/>
            <a:chExt cx="3448880" cy="14631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2289DD1-4B28-2E99-3495-F01919B1FA0C}"/>
                </a:ext>
              </a:extLst>
            </p:cNvPr>
            <p:cNvSpPr/>
            <p:nvPr/>
          </p:nvSpPr>
          <p:spPr>
            <a:xfrm>
              <a:off x="1711000" y="57338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DF32AA-F608-692D-37E4-2FC346E72A42}"/>
                </a:ext>
              </a:extLst>
            </p:cNvPr>
            <p:cNvSpPr txBox="1"/>
            <p:nvPr/>
          </p:nvSpPr>
          <p:spPr>
            <a:xfrm>
              <a:off x="1711000" y="57338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889000"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Fulfill new State requirements (PA 25-33)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D52C33-7DEC-CCCC-26BF-6D8E0105BCD3}"/>
              </a:ext>
            </a:extLst>
          </p:cNvPr>
          <p:cNvGrpSpPr/>
          <p:nvPr/>
        </p:nvGrpSpPr>
        <p:grpSpPr>
          <a:xfrm>
            <a:off x="8239842" y="2357482"/>
            <a:ext cx="3448880" cy="1463161"/>
            <a:chOff x="7616187" y="65371"/>
            <a:chExt cx="3448880" cy="146316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B0912AF-D544-E2A3-F58D-C952A5B304EA}"/>
                </a:ext>
              </a:extLst>
            </p:cNvPr>
            <p:cNvSpPr/>
            <p:nvPr/>
          </p:nvSpPr>
          <p:spPr>
            <a:xfrm>
              <a:off x="7616187" y="65371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CF6799-41AF-F96F-CBBD-1D7390CD6FDF}"/>
                </a:ext>
              </a:extLst>
            </p:cNvPr>
            <p:cNvSpPr txBox="1"/>
            <p:nvPr/>
          </p:nvSpPr>
          <p:spPr>
            <a:xfrm>
              <a:off x="7616187" y="65371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889000"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Position to align </a:t>
              </a:r>
              <a:b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</a:b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with Housing Plans </a:t>
              </a: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C5A1FA4B-E54D-FAFB-B974-E9D757F5DB67}"/>
              </a:ext>
            </a:extLst>
          </p:cNvPr>
          <p:cNvSpPr/>
          <p:nvPr/>
        </p:nvSpPr>
        <p:spPr>
          <a:xfrm>
            <a:off x="636628" y="4446789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 descr="Dollar with solid fill">
            <a:extLst>
              <a:ext uri="{FF2B5EF4-FFF2-40B4-BE49-F238E27FC236}">
                <a16:creationId xmlns:a16="http://schemas.microsoft.com/office/drawing/2014/main" id="{8F6639FA-3DC7-9EA7-F6B5-E2A5887E9834}"/>
              </a:ext>
            </a:extLst>
          </p:cNvPr>
          <p:cNvSpPr/>
          <p:nvPr/>
        </p:nvSpPr>
        <p:spPr>
          <a:xfrm>
            <a:off x="943891" y="4754052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571D9F-C70A-7321-1DDD-DE7D0B5ED507}"/>
              </a:ext>
            </a:extLst>
          </p:cNvPr>
          <p:cNvGrpSpPr/>
          <p:nvPr/>
        </p:nvGrpSpPr>
        <p:grpSpPr>
          <a:xfrm>
            <a:off x="2413324" y="4446789"/>
            <a:ext cx="3448880" cy="1463161"/>
            <a:chOff x="1789669" y="2154678"/>
            <a:chExt cx="3448880" cy="146316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81BA9-7B7B-0AA8-A3D2-FB526294105D}"/>
                </a:ext>
              </a:extLst>
            </p:cNvPr>
            <p:cNvSpPr/>
            <p:nvPr/>
          </p:nvSpPr>
          <p:spPr>
            <a:xfrm>
              <a:off x="1789669" y="2154678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F24374-495A-9702-311E-DA74C0EBDC44}"/>
                </a:ext>
              </a:extLst>
            </p:cNvPr>
            <p:cNvSpPr txBox="1"/>
            <p:nvPr/>
          </p:nvSpPr>
          <p:spPr>
            <a:xfrm>
              <a:off x="1789669" y="2154678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  <a:ea typeface="+mn-ea"/>
                  <a:cs typeface="+mn-cs"/>
                </a:rPr>
                <a:t>Maintain eligibility for discretionary state funding 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C08EF79C-5AA2-ED38-C9C0-BF54E9B96159}"/>
              </a:ext>
            </a:extLst>
          </p:cNvPr>
          <p:cNvSpPr/>
          <p:nvPr/>
        </p:nvSpPr>
        <p:spPr>
          <a:xfrm>
            <a:off x="6463146" y="4446789"/>
            <a:ext cx="1463161" cy="14631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 descr="Checkbox Checked with solid fill">
            <a:extLst>
              <a:ext uri="{FF2B5EF4-FFF2-40B4-BE49-F238E27FC236}">
                <a16:creationId xmlns:a16="http://schemas.microsoft.com/office/drawing/2014/main" id="{FF0998F6-B113-9037-F0FF-D417F16321A1}"/>
              </a:ext>
            </a:extLst>
          </p:cNvPr>
          <p:cNvSpPr/>
          <p:nvPr/>
        </p:nvSpPr>
        <p:spPr>
          <a:xfrm>
            <a:off x="6770410" y="4754053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FBD055-289E-6C7C-4FA1-EBCFDEAC403C}"/>
              </a:ext>
            </a:extLst>
          </p:cNvPr>
          <p:cNvGrpSpPr/>
          <p:nvPr/>
        </p:nvGrpSpPr>
        <p:grpSpPr>
          <a:xfrm>
            <a:off x="8239842" y="4446789"/>
            <a:ext cx="3448880" cy="1463161"/>
            <a:chOff x="7616187" y="2154678"/>
            <a:chExt cx="3448880" cy="14631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47D7572-087F-9F61-E66A-FBE0F63B6ED0}"/>
                </a:ext>
              </a:extLst>
            </p:cNvPr>
            <p:cNvSpPr/>
            <p:nvPr/>
          </p:nvSpPr>
          <p:spPr>
            <a:xfrm>
              <a:off x="7616187" y="2154678"/>
              <a:ext cx="3448880" cy="14631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74B769-C43A-EDC0-7294-FDAC874D783A}"/>
                </a:ext>
              </a:extLst>
            </p:cNvPr>
            <p:cNvSpPr txBox="1"/>
            <p:nvPr/>
          </p:nvSpPr>
          <p:spPr>
            <a:xfrm>
              <a:off x="7616187" y="2154678"/>
              <a:ext cx="3448880" cy="146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889000"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Straightforward compliance process </a:t>
              </a:r>
              <a:b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</a:br>
              <a:r>
                <a:rPr lang="en-US" sz="20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Montserrat"/>
                </a:rPr>
                <a:t>with new resources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DBD09-5DEA-6CE2-48C5-0FC5599722CA}"/>
              </a:ext>
            </a:extLst>
          </p:cNvPr>
          <p:cNvSpPr/>
          <p:nvPr/>
        </p:nvSpPr>
        <p:spPr>
          <a:xfrm>
            <a:off x="943891" y="2648613"/>
            <a:ext cx="848633" cy="84863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6AF50B-396E-F2E2-73FA-1F21B735A1CC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1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5B443-1F45-0567-A324-82C8BCD8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29796E6-C5A6-A053-D920-4AF6DEF5A04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4" r="20224"/>
          <a:stretch>
            <a:fillRect/>
          </a:stretch>
        </p:blipFill>
        <p:spPr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rgbClr val="4970B7"/>
            </a:fgClr>
            <a:bgClr>
              <a:srgbClr val="FFFFFF"/>
            </a:bgClr>
          </a:patt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E124DD-8BC2-6812-88A4-C4558437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70" y="524816"/>
            <a:ext cx="4631998" cy="1506057"/>
          </a:xfrm>
        </p:spPr>
        <p:txBody>
          <a:bodyPr>
            <a:noAutofit/>
          </a:bodyPr>
          <a:lstStyle/>
          <a:p>
            <a:r>
              <a:rPr lang="en-US" sz="4400"/>
              <a:t>New 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F8CF7-09BC-5747-3ED2-10A643E49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870" y="1808199"/>
            <a:ext cx="6584410" cy="452498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100" err="1">
                <a:solidFill>
                  <a:srgbClr val="000000"/>
                </a:solidFill>
                <a:ea typeface="Lato"/>
                <a:cs typeface="Lato"/>
              </a:rPr>
              <a:t>POCD</a:t>
            </a:r>
            <a:r>
              <a:rPr lang="en-US" sz="3100">
                <a:solidFill>
                  <a:srgbClr val="000000"/>
                </a:solidFill>
                <a:ea typeface="Lato"/>
                <a:cs typeface="Lato"/>
              </a:rPr>
              <a:t> updates leverage the best available hazard data and planning resources from </a:t>
            </a:r>
            <a:r>
              <a:rPr lang="en-US" sz="3100" err="1">
                <a:solidFill>
                  <a:srgbClr val="000000"/>
                </a:solidFill>
                <a:ea typeface="Lato"/>
                <a:cs typeface="Lato"/>
              </a:rPr>
              <a:t>WestCOG</a:t>
            </a:r>
            <a:endParaRPr lang="en-US">
              <a:ea typeface="Lato"/>
              <a:cs typeface="Lato"/>
            </a:endParaRP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300"/>
              <a:t>Model Resilience Chapter</a:t>
            </a:r>
            <a:endParaRPr lang="en-US" sz="3300">
              <a:ea typeface="Lato"/>
              <a:cs typeface="Lato"/>
            </a:endParaRPr>
          </a:p>
          <a:p>
            <a:pPr marL="971550" lvl="1">
              <a:lnSpc>
                <a:spcPct val="120000"/>
              </a:lnSpc>
            </a:pPr>
            <a:r>
              <a:rPr lang="en-US" sz="2900">
                <a:ea typeface="Lato"/>
                <a:cs typeface="Lato"/>
              </a:rPr>
              <a:t>Example </a:t>
            </a:r>
            <a:r>
              <a:rPr lang="en-US" sz="2900" err="1">
                <a:ea typeface="Lato"/>
                <a:cs typeface="Lato"/>
              </a:rPr>
              <a:t>POCD</a:t>
            </a:r>
            <a:r>
              <a:rPr lang="en-US" sz="2900">
                <a:ea typeface="Lato"/>
                <a:cs typeface="Lato"/>
              </a:rPr>
              <a:t> chapter aligned with necessary updates</a:t>
            </a:r>
          </a:p>
          <a:p>
            <a:pPr marL="514350" indent="-514350">
              <a:lnSpc>
                <a:spcPct val="120000"/>
              </a:lnSpc>
              <a:buClr>
                <a:srgbClr val="6FAD45"/>
              </a:buClr>
              <a:buAutoNum type="arabicPeriod"/>
            </a:pPr>
            <a:r>
              <a:rPr lang="en-US" sz="3300"/>
              <a:t>Municipal Hazard Maps and Data</a:t>
            </a:r>
            <a:endParaRPr lang="en-US" sz="3300">
              <a:ea typeface="Lato"/>
              <a:cs typeface="Lato"/>
            </a:endParaRPr>
          </a:p>
          <a:p>
            <a:pPr marL="971550" lvl="1" indent="-342900">
              <a:lnSpc>
                <a:spcPct val="120000"/>
              </a:lnSpc>
            </a:pPr>
            <a:r>
              <a:rPr lang="en-US" sz="2900">
                <a:ea typeface="Lato"/>
                <a:cs typeface="Lato"/>
              </a:rPr>
              <a:t>Datasets for 17 hazards</a:t>
            </a:r>
          </a:p>
          <a:p>
            <a:pPr marL="971550" lvl="1" indent="-342900">
              <a:lnSpc>
                <a:spcPct val="120000"/>
              </a:lnSpc>
            </a:pPr>
            <a:r>
              <a:rPr lang="en-US" sz="2900">
                <a:ea typeface="Lato"/>
                <a:cs typeface="Lato"/>
              </a:rPr>
              <a:t>Maps for floodplains, wildfire, and heat vulnerability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300"/>
              <a:t>Implementation Guidance </a:t>
            </a:r>
            <a:endParaRPr lang="en-US" sz="3300">
              <a:ea typeface="Lato"/>
              <a:cs typeface="Lato"/>
            </a:endParaRPr>
          </a:p>
          <a:p>
            <a:pPr marL="971550" lvl="1" indent="-342900">
              <a:lnSpc>
                <a:spcPct val="120000"/>
              </a:lnSpc>
            </a:pPr>
            <a:r>
              <a:rPr lang="en-US" sz="2900">
                <a:ea typeface="Lato"/>
                <a:cs typeface="Lato"/>
              </a:rPr>
              <a:t>Instructions for using data resources and the Model Resilience Chapter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3300"/>
              <a:t>Summary Presentation Template</a:t>
            </a:r>
            <a:endParaRPr lang="en-US" sz="3300">
              <a:ea typeface="Lato"/>
              <a:cs typeface="La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BD847-1B9E-97A8-434D-345A4831978E}"/>
              </a:ext>
            </a:extLst>
          </p:cNvPr>
          <p:cNvSpPr txBox="1"/>
          <p:nvPr/>
        </p:nvSpPr>
        <p:spPr>
          <a:xfrm>
            <a:off x="11796765" y="6411159"/>
            <a:ext cx="3952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fld id="{2173812A-CEC3-46DA-9905-60BB1705F40F}" type="slidenum">
              <a:rPr lang="en-US" sz="1200" smtClean="0">
                <a:solidFill>
                  <a:schemeClr val="bg1"/>
                </a:solidFill>
              </a:rPr>
              <a:pPr algn="ctr"/>
              <a:t>8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FFA7B9-3FBB-B70F-2A6D-D83108218CFE}"/>
              </a:ext>
            </a:extLst>
          </p:cNvPr>
          <p:cNvSpPr txBox="1"/>
          <p:nvPr/>
        </p:nvSpPr>
        <p:spPr>
          <a:xfrm>
            <a:off x="8060393" y="3702745"/>
            <a:ext cx="3736104" cy="13280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marL="0" indent="0" algn="ctr">
              <a:buNone/>
            </a:pPr>
            <a:r>
              <a:rPr lang="en-US" b="1">
                <a:solidFill>
                  <a:schemeClr val="accent3"/>
                </a:solidFill>
              </a:rPr>
              <a:t>How to access? </a:t>
            </a:r>
            <a:endParaRPr lang="en-US">
              <a:solidFill>
                <a:schemeClr val="accent3"/>
              </a:solidFill>
              <a:ea typeface="Lato"/>
              <a:cs typeface="Lato"/>
            </a:endParaRPr>
          </a:p>
          <a:p>
            <a:r>
              <a:rPr lang="en-US">
                <a:ea typeface="Lato"/>
                <a:cs typeface="Lato"/>
              </a:rPr>
              <a:t>Available from </a:t>
            </a:r>
            <a:r>
              <a:rPr lang="en-US" err="1">
                <a:ea typeface="Lato"/>
                <a:cs typeface="Lato"/>
              </a:rPr>
              <a:t>WestCOG</a:t>
            </a:r>
            <a:r>
              <a:rPr lang="en-US">
                <a:ea typeface="Lato"/>
                <a:cs typeface="Lato"/>
              </a:rPr>
              <a:t>: </a:t>
            </a:r>
            <a:r>
              <a:rPr lang="en-US">
                <a:solidFill>
                  <a:srgbClr val="000000"/>
                </a:solidFill>
                <a:ea typeface="Lato"/>
                <a:cs typeface="Lato"/>
                <a:hlinkClick r:id="rId4"/>
              </a:rPr>
              <a:t>https://westcog.org/pocd-climate-provisions/</a:t>
            </a:r>
            <a:r>
              <a:rPr lang="en-US">
                <a:ea typeface="Lato"/>
                <a:cs typeface="Lato"/>
              </a:rPr>
              <a:t> </a:t>
            </a:r>
          </a:p>
        </p:txBody>
      </p:sp>
      <p:pic>
        <p:nvPicPr>
          <p:cNvPr id="6" name="Picture Placeholder 5" descr="A group of cows grazing in a field&#10;&#10;AI-generated content may be incorrect.">
            <a:extLst>
              <a:ext uri="{FF2B5EF4-FFF2-40B4-BE49-F238E27FC236}">
                <a16:creationId xmlns:a16="http://schemas.microsoft.com/office/drawing/2014/main" id="{C0CB185D-949A-532F-637D-3F9027C473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t="4690" b="4690"/>
          <a:stretch/>
        </p:blipFill>
        <p:spPr>
          <a:custGeom>
            <a:avLst/>
            <a:gdLst>
              <a:gd name="connsiteX0" fmla="*/ 0 w 4981074"/>
              <a:gd name="connsiteY0" fmla="*/ 0 h 7713986"/>
              <a:gd name="connsiteX1" fmla="*/ 4981074 w 4981074"/>
              <a:gd name="connsiteY1" fmla="*/ 0 h 7713986"/>
              <a:gd name="connsiteX2" fmla="*/ 4981074 w 4981074"/>
              <a:gd name="connsiteY2" fmla="*/ 7713986 h 7713986"/>
              <a:gd name="connsiteX3" fmla="*/ 0 w 4981074"/>
              <a:gd name="connsiteY3" fmla="*/ 7713986 h 77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1074" h="7713986">
                <a:moveTo>
                  <a:pt x="0" y="0"/>
                </a:moveTo>
                <a:lnTo>
                  <a:pt x="4981074" y="0"/>
                </a:lnTo>
                <a:lnTo>
                  <a:pt x="4981074" y="7713986"/>
                </a:lnTo>
                <a:lnTo>
                  <a:pt x="0" y="7713986"/>
                </a:lnTo>
                <a:close/>
              </a:path>
            </a:pathLst>
          </a:custGeom>
          <a:pattFill prst="pct25">
            <a:fgClr>
              <a:srgbClr val="4970B7"/>
            </a:fgClr>
            <a:bgClr>
              <a:srgbClr val="FFFFFF"/>
            </a:bgClr>
          </a:patt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7D5DA7-E9CC-7D9F-5D61-4F6BF317F0BB}"/>
              </a:ext>
            </a:extLst>
          </p:cNvPr>
          <p:cNvSpPr/>
          <p:nvPr/>
        </p:nvSpPr>
        <p:spPr>
          <a:xfrm>
            <a:off x="0" y="1607428"/>
            <a:ext cx="4469747" cy="124691"/>
          </a:xfrm>
          <a:prstGeom prst="rect">
            <a:avLst/>
          </a:prstGeom>
          <a:solidFill>
            <a:schemeClr val="accent3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5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AC065-895A-B96A-0B9E-4F016C6DB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65" y="195192"/>
            <a:ext cx="10515600" cy="1325563"/>
          </a:xfrm>
        </p:spPr>
        <p:txBody>
          <a:bodyPr/>
          <a:lstStyle/>
          <a:p>
            <a:pPr algn="ctr"/>
            <a:r>
              <a:rPr lang="en-US"/>
              <a:t>Hazard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BF275-BA60-803F-751F-9CEE52E42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665" y="1910019"/>
            <a:ext cx="10515600" cy="36411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Area Profile: </a:t>
            </a:r>
            <a:r>
              <a:rPr lang="en-US" b="1">
                <a:solidFill>
                  <a:srgbClr val="C00000"/>
                </a:solidFill>
              </a:rPr>
              <a:t>[Coastal-Moderate]</a:t>
            </a:r>
          </a:p>
          <a:p>
            <a:r>
              <a:rPr lang="en-US"/>
              <a:t>Coastal Flooding </a:t>
            </a:r>
          </a:p>
          <a:p>
            <a:r>
              <a:rPr lang="en-US"/>
              <a:t>Extreme Heat </a:t>
            </a:r>
          </a:p>
          <a:p>
            <a:r>
              <a:rPr lang="en-US"/>
              <a:t>Extreme Storms </a:t>
            </a:r>
          </a:p>
          <a:p>
            <a:r>
              <a:rPr lang="en-US"/>
              <a:t>Drought </a:t>
            </a:r>
          </a:p>
          <a:p>
            <a:r>
              <a:rPr lang="en-US"/>
              <a:t>Rainfall-Driven Flooding</a:t>
            </a:r>
          </a:p>
          <a:p>
            <a:r>
              <a:rPr lang="en-US"/>
              <a:t>Riverine Flooding </a:t>
            </a:r>
          </a:p>
          <a:p>
            <a:r>
              <a:rPr lang="en-US"/>
              <a:t>Wildfire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7D9592-5A8B-8E7B-E5E9-AEA9CCFC6600}"/>
              </a:ext>
            </a:extLst>
          </p:cNvPr>
          <p:cNvSpPr/>
          <p:nvPr/>
        </p:nvSpPr>
        <p:spPr>
          <a:xfrm>
            <a:off x="0" y="1520755"/>
            <a:ext cx="12192000" cy="12469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71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_PPT_SLIDE_MAP" val="{&quot;433&quot;:&quot;cpia1xwnn7io&quot;,&quot;435&quot;:&quot;heas21inhs4y&quot;,&quot;479&quot;:&quot;7c9z647fcg82&quot;,&quot;480&quot;:&quot;aedh2wvz5fbe&quot;}"/>
  <p:tag name="MENTIMETER_SERIES_ID_KEY" val="alix3pinrbq81zibktsmbo2ggnzdbtox"/>
</p:tagLst>
</file>

<file path=ppt/theme/theme1.xml><?xml version="1.0" encoding="utf-8"?>
<a:theme xmlns:a="http://schemas.openxmlformats.org/drawingml/2006/main" name="FloodReady">
  <a:themeElements>
    <a:clrScheme name="WEST COG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6FAD45"/>
      </a:accent1>
      <a:accent2>
        <a:srgbClr val="FFD967"/>
      </a:accent2>
      <a:accent3>
        <a:srgbClr val="4970B7"/>
      </a:accent3>
      <a:accent4>
        <a:srgbClr val="332F2E"/>
      </a:accent4>
      <a:accent5>
        <a:srgbClr val="AD6145"/>
      </a:accent5>
      <a:accent6>
        <a:srgbClr val="4A5841"/>
      </a:accent6>
      <a:hlink>
        <a:srgbClr val="4970B7"/>
      </a:hlink>
      <a:folHlink>
        <a:srgbClr val="AD6145"/>
      </a:folHlink>
    </a:clrScheme>
    <a:fontScheme name="Lato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E90D8A25C8044CB542FA827551D795" ma:contentTypeVersion="17" ma:contentTypeDescription="Create a new document." ma:contentTypeScope="" ma:versionID="76187abf4b9406c225f4fadf00641ba3">
  <xsd:schema xmlns:xsd="http://www.w3.org/2001/XMLSchema" xmlns:xs="http://www.w3.org/2001/XMLSchema" xmlns:p="http://schemas.microsoft.com/office/2006/metadata/properties" xmlns:ns1="http://schemas.microsoft.com/sharepoint/v3" xmlns:ns2="a0497db2-573c-4aa0-93dd-8a7e01e77e2f" xmlns:ns3="848dac44-6319-4190-8142-4e045072ebfe" targetNamespace="http://schemas.microsoft.com/office/2006/metadata/properties" ma:root="true" ma:fieldsID="7b9c5ff157527d5430b15a0efdf79b75" ns1:_="" ns2:_="" ns3:_="">
    <xsd:import namespace="http://schemas.microsoft.com/sharepoint/v3"/>
    <xsd:import namespace="a0497db2-573c-4aa0-93dd-8a7e01e77e2f"/>
    <xsd:import namespace="848dac44-6319-4190-8142-4e045072eb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497db2-573c-4aa0-93dd-8a7e01e77e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81dfa97-4093-492e-9932-e13dc4c572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dac44-6319-4190-8142-4e045072ebf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b5edd7d9-86f8-4b68-908a-33cf42c79853}" ma:internalName="TaxCatchAll" ma:showField="CatchAllData" ma:web="848dac44-6319-4190-8142-4e045072eb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848dac44-6319-4190-8142-4e045072ebfe" xsi:nil="true"/>
    <lcf76f155ced4ddcb4097134ff3c332f xmlns="a0497db2-573c-4aa0-93dd-8a7e01e77e2f">
      <Terms xmlns="http://schemas.microsoft.com/office/infopath/2007/PartnerControls"/>
    </lcf76f155ced4ddcb4097134ff3c332f>
  </documentManagement>
</p:properties>
</file>

<file path=customXml/item4.xml><?xml version="1.0" encoding="utf-8"?>
<?mso-contentType ?>
<SharedContentType xmlns="Microsoft.SharePoint.Taxonomy.ContentTypeSync" SourceId="e81dfa97-4093-492e-9932-e13dc4c57265" ContentTypeId="0x0101" PreviousValue="false"/>
</file>

<file path=customXml/itemProps1.xml><?xml version="1.0" encoding="utf-8"?>
<ds:datastoreItem xmlns:ds="http://schemas.openxmlformats.org/officeDocument/2006/customXml" ds:itemID="{2706FB7D-ECF4-4A36-94E6-83FA132482C7}">
  <ds:schemaRefs>
    <ds:schemaRef ds:uri="848dac44-6319-4190-8142-4e045072ebfe"/>
    <ds:schemaRef ds:uri="a0497db2-573c-4aa0-93dd-8a7e01e77e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7CB56C5-CEC5-40F8-B479-ED9F69A8F3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726401-ECB9-4039-A4E9-D75C2A048A0E}">
  <ds:schemaRefs>
    <ds:schemaRef ds:uri="848dac44-6319-4190-8142-4e045072ebfe"/>
    <ds:schemaRef ds:uri="a0497db2-573c-4aa0-93dd-8a7e01e77e2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21C9E9F1-0DD3-4BDA-BDB8-69C2E8B7DCD5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19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FloodReady</vt:lpstr>
      <vt:lpstr>POCD Resilience Update</vt:lpstr>
      <vt:lpstr>Agenda </vt:lpstr>
      <vt:lpstr>Public Act 25-33: New Resilience Requirements</vt:lpstr>
      <vt:lpstr>New &amp; Expanded POCD Requirements</vt:lpstr>
      <vt:lpstr>Optional POCD Resilience Strategies </vt:lpstr>
      <vt:lpstr>Why Integrate Resilience into POCDs</vt:lpstr>
      <vt:lpstr>Why Integrate Resilience into POCDs</vt:lpstr>
      <vt:lpstr>New Resources </vt:lpstr>
      <vt:lpstr>Hazard Assessment</vt:lpstr>
      <vt:lpstr>Natural Hazard Risks</vt:lpstr>
      <vt:lpstr>Flood Maps </vt:lpstr>
      <vt:lpstr>Heat Maps </vt:lpstr>
      <vt:lpstr>Hurricane Maps </vt:lpstr>
      <vt:lpstr>WUI Maps </vt:lpstr>
      <vt:lpstr>Vulnerability and Planning Considerations</vt:lpstr>
      <vt:lpstr>Resilience Vision</vt:lpstr>
      <vt:lpstr>Resilience Goals</vt:lpstr>
      <vt:lpstr>Resilience Strategy and Actions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Williams, Christopher M.</dc:creator>
  <cp:revision>45</cp:revision>
  <cp:lastPrinted>2026-06-23T15:09:02Z</cp:lastPrinted>
  <dcterms:created xsi:type="dcterms:W3CDTF">2026-01-06T14:39:02Z</dcterms:created>
  <dcterms:modified xsi:type="dcterms:W3CDTF">2026-06-30T21:06:25Z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0x01010013E90D8A25C8044CB542FA827551D795</vt:lpwstr>
  </property>
  <property fmtid="{D5CDD505-2E9C-101B-9397-08002B2CF9AE}" pid="3" name="MediaServiceImageTags">
    <vt:lpwstr/>
  </property>
</Properties>
</file>